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86" r:id="rId3"/>
    <p:sldMasterId id="2147483710" r:id="rId4"/>
    <p:sldMasterId id="2147483722" r:id="rId5"/>
    <p:sldMasterId id="2147483736" r:id="rId6"/>
    <p:sldMasterId id="2147483748" r:id="rId7"/>
    <p:sldMasterId id="2147483760" r:id="rId8"/>
    <p:sldMasterId id="2147483772" r:id="rId9"/>
    <p:sldMasterId id="2147483786" r:id="rId10"/>
    <p:sldMasterId id="2147483800" r:id="rId11"/>
  </p:sldMasterIdLst>
  <p:notesMasterIdLst>
    <p:notesMasterId r:id="rId42"/>
  </p:notesMasterIdLst>
  <p:handoutMasterIdLst>
    <p:handoutMasterId r:id="rId43"/>
  </p:handoutMasterIdLst>
  <p:sldIdLst>
    <p:sldId id="258" r:id="rId12"/>
    <p:sldId id="267" r:id="rId13"/>
    <p:sldId id="334" r:id="rId14"/>
    <p:sldId id="335" r:id="rId15"/>
    <p:sldId id="336" r:id="rId16"/>
    <p:sldId id="359" r:id="rId17"/>
    <p:sldId id="338" r:id="rId18"/>
    <p:sldId id="311" r:id="rId19"/>
    <p:sldId id="333" r:id="rId20"/>
    <p:sldId id="332" r:id="rId21"/>
    <p:sldId id="346" r:id="rId22"/>
    <p:sldId id="347" r:id="rId23"/>
    <p:sldId id="355" r:id="rId24"/>
    <p:sldId id="356" r:id="rId25"/>
    <p:sldId id="357" r:id="rId26"/>
    <p:sldId id="343" r:id="rId27"/>
    <p:sldId id="350" r:id="rId28"/>
    <p:sldId id="352" r:id="rId29"/>
    <p:sldId id="349" r:id="rId30"/>
    <p:sldId id="344" r:id="rId31"/>
    <p:sldId id="340" r:id="rId32"/>
    <p:sldId id="341" r:id="rId33"/>
    <p:sldId id="354" r:id="rId34"/>
    <p:sldId id="358" r:id="rId35"/>
    <p:sldId id="363" r:id="rId36"/>
    <p:sldId id="361" r:id="rId37"/>
    <p:sldId id="362" r:id="rId38"/>
    <p:sldId id="353" r:id="rId39"/>
    <p:sldId id="345" r:id="rId40"/>
    <p:sldId id="360" r:id="rId41"/>
  </p:sldIdLst>
  <p:sldSz cx="9144000" cy="6858000" type="screen4x3"/>
  <p:notesSz cx="6858000" cy="9144000"/>
  <p:defaultTextStyle>
    <a:defPPr>
      <a:defRPr lang="en-US"/>
    </a:defPPr>
    <a:lvl1pPr marL="0" algn="l" defTabSz="4566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697" algn="l" defTabSz="4566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397" algn="l" defTabSz="4566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093" algn="l" defTabSz="4566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790" algn="l" defTabSz="4566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484" algn="l" defTabSz="4566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185" algn="l" defTabSz="4566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880" algn="l" defTabSz="4566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577" algn="l" defTabSz="4566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1B7DB"/>
    <a:srgbClr val="328B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714" autoAdjust="0"/>
  </p:normalViewPr>
  <p:slideViewPr>
    <p:cSldViewPr snapToGrid="0" snapToObjects="1">
      <p:cViewPr>
        <p:scale>
          <a:sx n="100" d="100"/>
          <a:sy n="100" d="100"/>
        </p:scale>
        <p:origin x="-2656" y="-19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56"/>
    </p:cViewPr>
  </p:sorterViewPr>
  <p:notesViewPr>
    <p:cSldViewPr snapToGrid="0" snapToObjects="1">
      <p:cViewPr varScale="1">
        <p:scale>
          <a:sx n="117" d="100"/>
          <a:sy n="117" d="100"/>
        </p:scale>
        <p:origin x="-38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E681A-F67F-D24D-84FA-AC2934ED615A}" type="datetimeFigureOut">
              <a:rPr lang="en-US" smtClean="0"/>
              <a:t>1/14/15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DBD8A-97D7-3843-91FA-975D372C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84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35813-BAD1-DD44-B6E3-8C2BC0E277DD}" type="datetimeFigureOut">
              <a:rPr lang="en-US" smtClean="0"/>
              <a:t>1/14/15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A7451-0DB5-F54F-924E-6B9C4CCB6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2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97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97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93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790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484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185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880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577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8CE4-2E24-7843-94F4-FDF16B34B59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85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8CE4-2E24-7843-94F4-FDF16B34B59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77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Meaningful sustained</a:t>
            </a:r>
            <a:r>
              <a:rPr lang="en-US" baseline="0" dirty="0" smtClean="0"/>
              <a:t> partnerships versus one day events</a:t>
            </a:r>
          </a:p>
          <a:p>
            <a:r>
              <a:rPr lang="en-US" baseline="0" dirty="0" smtClean="0"/>
              <a:t>Partnerships are focused with goals and objectives</a:t>
            </a:r>
          </a:p>
          <a:p>
            <a:r>
              <a:rPr lang="en-US" baseline="0" dirty="0" smtClean="0"/>
              <a:t>Goal of doing meaningful things with teachers and students</a:t>
            </a:r>
          </a:p>
          <a:p>
            <a:r>
              <a:rPr lang="en-US" baseline="0" dirty="0" smtClean="0"/>
              <a:t>Sustained dialogue two way from the beginning of the partnership, continuous check in during and at the end of the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05391-3ADC-B64C-B7DE-BA7433FB61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86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8CE4-2E24-7843-94F4-FDF16B34B59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1346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8CE4-2E24-7843-94F4-FDF16B34B59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1346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8CE4-2E24-7843-94F4-FDF16B34B59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1346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Participation from all around campus, official members from </a:t>
            </a:r>
            <a:r>
              <a:rPr lang="en-US" dirty="0" err="1" smtClean="0"/>
              <a:t>CoC</a:t>
            </a:r>
            <a:r>
              <a:rPr lang="en-US" dirty="0" smtClean="0"/>
              <a:t>,</a:t>
            </a:r>
            <a:r>
              <a:rPr lang="en-US" baseline="0" dirty="0" smtClean="0"/>
              <a:t> ECE, COA, Psych, Public Policy, GTRI. Activities include federal and state grant proposals (some already funded). Approaching large companies with interdisciplinary teams (UPS, Sharecare, Coke)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Kickoff stats: ~200 participants. Out of town guests from</a:t>
            </a:r>
            <a:r>
              <a:rPr lang="en-US" baseline="0" dirty="0" smtClean="0"/>
              <a:t> academia (U </a:t>
            </a:r>
            <a:r>
              <a:rPr lang="en-US" baseline="0" dirty="0" err="1" smtClean="0"/>
              <a:t>Minn</a:t>
            </a:r>
            <a:r>
              <a:rPr lang="en-US" baseline="0" dirty="0" smtClean="0"/>
              <a:t>) as well as industry (MSR, Jawbone, Fruit of the Loom, John Deere, United Technologies, Thompson Reuters, bunch of startups). Gadget Show, Panel, wearable exhibition reception,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Hosted Round Table industry partners (privacy, security, and policy). </a:t>
            </a:r>
          </a:p>
          <a:p>
            <a:r>
              <a:rPr lang="en-US" baseline="0" dirty="0" smtClean="0"/>
              <a:t>Gave away 7 Engagement grants (profs, grad students, undergrads)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5C3E3-415E-1245-9834-0105AD0062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7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F33D0-3980-204D-8232-C372910F3B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05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E898D-48F6-4774-A8DC-36E7CDC3DF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14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5DC955-84B0-4625-A251-7A54F947C0F1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8CE4-2E24-7843-94F4-FDF16B34B59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77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8CE4-2E24-7843-94F4-FDF16B34B59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77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8CE4-2E24-7843-94F4-FDF16B34B59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77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list</a:t>
            </a:r>
            <a:r>
              <a:rPr lang="en-US" baseline="0" dirty="0" smtClean="0"/>
              <a:t> of winners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8CE4-2E24-7843-94F4-FDF16B34B59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77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list of winners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8CE4-2E24-7843-94F4-FDF16B34B59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77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8CE4-2E24-7843-94F4-FDF16B34B59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77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8CE4-2E24-7843-94F4-FDF16B34B59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77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Office of Student Achievement Innovation Fund Scaling Up Grant- (expands existing ENGAGES Project with BEST and CSK schools with a focus on just CSK (girls)  and partnering with CEISMC for GIFT- ($199,000 for 2 years).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Mindy and I will be hosting a kick off meeting in late January.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08CE4-2E24-7843-94F4-FDF16B34B59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7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jpe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50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32" indent="0">
              <a:buNone/>
              <a:defRPr sz="2800"/>
            </a:lvl2pPr>
            <a:lvl3pPr marL="912861" indent="0">
              <a:buNone/>
              <a:defRPr sz="2400"/>
            </a:lvl3pPr>
            <a:lvl4pPr marL="1369292" indent="0">
              <a:buNone/>
              <a:defRPr sz="2000"/>
            </a:lvl4pPr>
            <a:lvl5pPr marL="1825723" indent="0">
              <a:buNone/>
              <a:defRPr sz="2000"/>
            </a:lvl5pPr>
            <a:lvl6pPr marL="2282154" indent="0">
              <a:buNone/>
              <a:defRPr sz="2000"/>
            </a:lvl6pPr>
            <a:lvl7pPr marL="2738582" indent="0">
              <a:buNone/>
              <a:defRPr sz="2000"/>
            </a:lvl7pPr>
            <a:lvl8pPr marL="3195010" indent="0">
              <a:buNone/>
              <a:defRPr sz="2000"/>
            </a:lvl8pPr>
            <a:lvl9pPr marL="36514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32" indent="0">
              <a:buNone/>
              <a:defRPr sz="1200"/>
            </a:lvl2pPr>
            <a:lvl3pPr marL="912861" indent="0">
              <a:buNone/>
              <a:defRPr sz="1000"/>
            </a:lvl3pPr>
            <a:lvl4pPr marL="1369292" indent="0">
              <a:buNone/>
              <a:defRPr sz="900"/>
            </a:lvl4pPr>
            <a:lvl5pPr marL="1825723" indent="0">
              <a:buNone/>
              <a:defRPr sz="900"/>
            </a:lvl5pPr>
            <a:lvl6pPr marL="2282154" indent="0">
              <a:buNone/>
              <a:defRPr sz="900"/>
            </a:lvl6pPr>
            <a:lvl7pPr marL="2738582" indent="0">
              <a:buNone/>
              <a:defRPr sz="900"/>
            </a:lvl7pPr>
            <a:lvl8pPr marL="3195010" indent="0">
              <a:buNone/>
              <a:defRPr sz="900"/>
            </a:lvl8pPr>
            <a:lvl9pPr marL="36514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7903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99598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29849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38609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3455" y="-706924"/>
            <a:ext cx="6849687" cy="14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2" rIns="91404" bIns="45702" numCol="1" anchor="b" anchorCtr="0" compatLnSpc="1">
            <a:prstTxWarp prst="textNoShape">
              <a:avLst/>
            </a:prstTxWarp>
            <a:spAutoFit/>
          </a:bodyPr>
          <a:lstStyle>
            <a:lvl1pPr>
              <a:defRPr>
                <a:latin typeface="Gill Sans for CW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23455" y="745900"/>
            <a:ext cx="6858000" cy="53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0" rIns="91404" bIns="45702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latin typeface="Gill Sans for C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Content Placeholder 5"/>
          <p:cNvSpPr>
            <a:spLocks noGrp="1" noChangeAspect="1"/>
          </p:cNvSpPr>
          <p:nvPr>
            <p:ph sz="quarter" idx="10" hasCustomPrompt="1"/>
          </p:nvPr>
        </p:nvSpPr>
        <p:spPr>
          <a:xfrm>
            <a:off x="623455" y="1409140"/>
            <a:ext cx="8099136" cy="1421317"/>
          </a:xfrm>
        </p:spPr>
        <p:txBody>
          <a:bodyPr/>
          <a:lstStyle>
            <a:lvl1pPr marL="0" indent="0" algn="l">
              <a:spcBef>
                <a:spcPts val="1077"/>
              </a:spcBef>
              <a:spcAft>
                <a:spcPts val="0"/>
              </a:spcAft>
              <a:defRPr sz="1400" cap="all">
                <a:solidFill>
                  <a:schemeClr val="tx2"/>
                </a:solidFill>
                <a:latin typeface="Gill Sans for CW" pitchFamily="34" charset="0"/>
              </a:defRPr>
            </a:lvl1pPr>
            <a:lvl2pPr marL="0" indent="0" algn="l">
              <a:spcBef>
                <a:spcPts val="538"/>
              </a:spcBef>
              <a:spcAft>
                <a:spcPts val="179"/>
              </a:spcAft>
              <a:defRPr sz="1100" cap="all">
                <a:solidFill>
                  <a:schemeClr val="bg2"/>
                </a:solidFill>
                <a:latin typeface="Gill Sans for CW" pitchFamily="34" charset="0"/>
              </a:defRPr>
            </a:lvl2pPr>
            <a:lvl3pPr marL="0" indent="0" algn="l">
              <a:spcBef>
                <a:spcPts val="359"/>
              </a:spcBef>
              <a:spcAft>
                <a:spcPts val="179"/>
              </a:spcAft>
              <a:defRPr sz="900">
                <a:solidFill>
                  <a:schemeClr val="accent1"/>
                </a:solidFill>
                <a:latin typeface="Gill Sans for CW" pitchFamily="34" charset="0"/>
              </a:defRPr>
            </a:lvl3pPr>
            <a:lvl4pPr marL="0" indent="0" algn="l">
              <a:spcBef>
                <a:spcPts val="179"/>
              </a:spcBef>
              <a:spcAft>
                <a:spcPts val="179"/>
              </a:spcAft>
              <a:buFontTx/>
              <a:buNone/>
              <a:defRPr sz="900">
                <a:solidFill>
                  <a:schemeClr val="tx1"/>
                </a:solidFill>
                <a:latin typeface="Gill Sans for CW" pitchFamily="34" charset="0"/>
              </a:defRPr>
            </a:lvl4pPr>
            <a:lvl5pPr marL="123087" indent="-123087" algn="l">
              <a:spcBef>
                <a:spcPts val="179"/>
              </a:spcBef>
              <a:spcAft>
                <a:spcPts val="179"/>
              </a:spcAft>
              <a:buClr>
                <a:schemeClr val="tx2"/>
              </a:buClr>
              <a:buFont typeface="Arial" pitchFamily="34" charset="0"/>
              <a:buChar char="•"/>
              <a:defRPr sz="900" baseline="0">
                <a:latin typeface="Gill Sans for CW" pitchFamily="34" charset="0"/>
              </a:defRPr>
            </a:lvl5pPr>
            <a:lvl6pPr marL="246175" indent="-123087">
              <a:spcBef>
                <a:spcPts val="179"/>
              </a:spcBef>
              <a:spcAft>
                <a:spcPts val="179"/>
              </a:spcAft>
              <a:buClr>
                <a:schemeClr val="bg2"/>
              </a:buClr>
              <a:buFont typeface="Arial" pitchFamily="34" charset="0"/>
              <a:buChar char="–"/>
              <a:defRPr sz="900">
                <a:latin typeface="Gill Sans for CW" pitchFamily="34" charset="0"/>
              </a:defRPr>
            </a:lvl6pPr>
            <a:lvl7pPr marL="369262" indent="-123087">
              <a:spcBef>
                <a:spcPts val="179"/>
              </a:spcBef>
              <a:spcAft>
                <a:spcPts val="179"/>
              </a:spcAft>
              <a:buClr>
                <a:schemeClr val="accent1"/>
              </a:buClr>
              <a:buFont typeface="Gill Sans" pitchFamily="34" charset="0"/>
              <a:buChar char="»"/>
              <a:defRPr sz="900">
                <a:latin typeface="Gill Sans for CW" pitchFamily="34" charset="0"/>
              </a:defRPr>
            </a:lvl7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298632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 noChangeAspect="1"/>
          </p:cNvSpPr>
          <p:nvPr>
            <p:ph sz="quarter" idx="10" hasCustomPrompt="1"/>
          </p:nvPr>
        </p:nvSpPr>
        <p:spPr>
          <a:xfrm>
            <a:off x="623454" y="1409140"/>
            <a:ext cx="3846022" cy="1421317"/>
          </a:xfrm>
        </p:spPr>
        <p:txBody>
          <a:bodyPr/>
          <a:lstStyle>
            <a:lvl1pPr marL="0" indent="0" algn="l">
              <a:spcBef>
                <a:spcPts val="1077"/>
              </a:spcBef>
              <a:spcAft>
                <a:spcPts val="0"/>
              </a:spcAft>
              <a:defRPr sz="1400" cap="all">
                <a:solidFill>
                  <a:schemeClr val="tx2"/>
                </a:solidFill>
                <a:latin typeface="Gill Sans for CW" pitchFamily="34" charset="0"/>
              </a:defRPr>
            </a:lvl1pPr>
            <a:lvl2pPr marL="0" indent="0" algn="l">
              <a:spcBef>
                <a:spcPts val="538"/>
              </a:spcBef>
              <a:spcAft>
                <a:spcPts val="179"/>
              </a:spcAft>
              <a:defRPr sz="1100" cap="all">
                <a:solidFill>
                  <a:schemeClr val="bg2"/>
                </a:solidFill>
                <a:latin typeface="Gill Sans for CW" pitchFamily="34" charset="0"/>
              </a:defRPr>
            </a:lvl2pPr>
            <a:lvl3pPr marL="0" indent="0" algn="l">
              <a:spcBef>
                <a:spcPts val="359"/>
              </a:spcBef>
              <a:spcAft>
                <a:spcPts val="179"/>
              </a:spcAft>
              <a:defRPr sz="900">
                <a:solidFill>
                  <a:schemeClr val="accent1"/>
                </a:solidFill>
                <a:latin typeface="Gill Sans for CW" pitchFamily="34" charset="0"/>
              </a:defRPr>
            </a:lvl3pPr>
            <a:lvl4pPr marL="0" indent="0" algn="l">
              <a:spcBef>
                <a:spcPts val="179"/>
              </a:spcBef>
              <a:spcAft>
                <a:spcPts val="179"/>
              </a:spcAft>
              <a:buFontTx/>
              <a:buNone/>
              <a:defRPr sz="900">
                <a:solidFill>
                  <a:schemeClr val="tx1"/>
                </a:solidFill>
                <a:latin typeface="Gill Sans for CW" pitchFamily="34" charset="0"/>
              </a:defRPr>
            </a:lvl4pPr>
            <a:lvl5pPr marL="123087" indent="-123087" algn="l">
              <a:spcBef>
                <a:spcPts val="179"/>
              </a:spcBef>
              <a:spcAft>
                <a:spcPts val="179"/>
              </a:spcAft>
              <a:buClr>
                <a:schemeClr val="tx2"/>
              </a:buClr>
              <a:buFont typeface="Arial" pitchFamily="34" charset="0"/>
              <a:buChar char="•"/>
              <a:defRPr sz="900">
                <a:latin typeface="Gill Sans for CW" pitchFamily="34" charset="0"/>
              </a:defRPr>
            </a:lvl5pPr>
            <a:lvl6pPr marL="245035" indent="-123087" algn="l" defTabSz="914608" rtl="0" fontAlgn="base">
              <a:spcBef>
                <a:spcPts val="179"/>
              </a:spcBef>
              <a:spcAft>
                <a:spcPts val="179"/>
              </a:spcAft>
              <a:buClr>
                <a:schemeClr val="bg2"/>
              </a:buClr>
              <a:buFont typeface="Arial" pitchFamily="34" charset="0"/>
              <a:buChar char="–"/>
              <a:tabLst>
                <a:tab pos="467276" algn="l"/>
              </a:tabLst>
              <a:defRPr lang="en-US" sz="900" dirty="0" smtClean="0">
                <a:solidFill>
                  <a:schemeClr val="tx1"/>
                </a:solidFill>
                <a:latin typeface="Gill Sans for CW" pitchFamily="34" charset="0"/>
              </a:defRPr>
            </a:lvl6pPr>
            <a:lvl7pPr marL="368978" indent="-123087" algn="l" defTabSz="914608" rtl="0" fontAlgn="base">
              <a:spcBef>
                <a:spcPts val="179"/>
              </a:spcBef>
              <a:spcAft>
                <a:spcPts val="179"/>
              </a:spcAft>
              <a:buClr>
                <a:schemeClr val="accent1"/>
              </a:buClr>
              <a:buFont typeface="Gill Sans" pitchFamily="34" charset="0"/>
              <a:buChar char="»"/>
              <a:defRPr lang="en-US" sz="900" dirty="0">
                <a:solidFill>
                  <a:schemeClr val="tx1"/>
                </a:solidFill>
                <a:latin typeface="Gill Sans for CW" pitchFamily="34" charset="0"/>
              </a:defRPr>
            </a:lvl7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3455" y="-706924"/>
            <a:ext cx="6827520" cy="14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2" rIns="91404" bIns="45702" numCol="1" anchor="b" anchorCtr="0" compatLnSpc="1">
            <a:prstTxWarp prst="textNoShape">
              <a:avLst/>
            </a:prstTxWarp>
            <a:spAutoFit/>
          </a:bodyPr>
          <a:lstStyle>
            <a:lvl1pPr>
              <a:defRPr>
                <a:latin typeface="Gill Sans for CW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23455" y="745900"/>
            <a:ext cx="6816436" cy="53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0" rIns="91404" bIns="45702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latin typeface="Gill Sans for C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5"/>
          <p:cNvSpPr>
            <a:spLocks noGrp="1" noChangeAspect="1"/>
          </p:cNvSpPr>
          <p:nvPr>
            <p:ph sz="quarter" idx="11" hasCustomPrompt="1"/>
          </p:nvPr>
        </p:nvSpPr>
        <p:spPr>
          <a:xfrm>
            <a:off x="4876569" y="1409140"/>
            <a:ext cx="3846022" cy="1421317"/>
          </a:xfrm>
        </p:spPr>
        <p:txBody>
          <a:bodyPr/>
          <a:lstStyle>
            <a:lvl1pPr marL="0" indent="0" algn="l">
              <a:spcBef>
                <a:spcPts val="1077"/>
              </a:spcBef>
              <a:spcAft>
                <a:spcPts val="0"/>
              </a:spcAft>
              <a:defRPr sz="1400" cap="all">
                <a:solidFill>
                  <a:schemeClr val="tx2"/>
                </a:solidFill>
                <a:latin typeface="Gill Sans for CW" pitchFamily="34" charset="0"/>
              </a:defRPr>
            </a:lvl1pPr>
            <a:lvl2pPr marL="0" indent="0" algn="l">
              <a:spcBef>
                <a:spcPts val="538"/>
              </a:spcBef>
              <a:spcAft>
                <a:spcPts val="179"/>
              </a:spcAft>
              <a:defRPr sz="1100" cap="all">
                <a:solidFill>
                  <a:schemeClr val="bg2"/>
                </a:solidFill>
                <a:latin typeface="Gill Sans for CW" pitchFamily="34" charset="0"/>
              </a:defRPr>
            </a:lvl2pPr>
            <a:lvl3pPr marL="0" indent="0" algn="l">
              <a:spcBef>
                <a:spcPts val="359"/>
              </a:spcBef>
              <a:spcAft>
                <a:spcPts val="179"/>
              </a:spcAft>
              <a:defRPr sz="900">
                <a:solidFill>
                  <a:schemeClr val="accent1"/>
                </a:solidFill>
                <a:latin typeface="Gill Sans for CW" pitchFamily="34" charset="0"/>
              </a:defRPr>
            </a:lvl3pPr>
            <a:lvl4pPr marL="0" indent="0" algn="l">
              <a:spcBef>
                <a:spcPts val="179"/>
              </a:spcBef>
              <a:spcAft>
                <a:spcPts val="179"/>
              </a:spcAft>
              <a:buFontTx/>
              <a:buNone/>
              <a:defRPr sz="900">
                <a:solidFill>
                  <a:schemeClr val="tx1"/>
                </a:solidFill>
                <a:latin typeface="Gill Sans for CW" pitchFamily="34" charset="0"/>
              </a:defRPr>
            </a:lvl4pPr>
            <a:lvl5pPr marL="123087" indent="-123087" algn="l">
              <a:spcBef>
                <a:spcPts val="179"/>
              </a:spcBef>
              <a:spcAft>
                <a:spcPts val="179"/>
              </a:spcAft>
              <a:buClr>
                <a:schemeClr val="tx2"/>
              </a:buClr>
              <a:buFont typeface="Arial" pitchFamily="34" charset="0"/>
              <a:buChar char="•"/>
              <a:defRPr sz="900">
                <a:latin typeface="Gill Sans for CW" pitchFamily="34" charset="0"/>
              </a:defRPr>
            </a:lvl5pPr>
            <a:lvl6pPr marL="245035" indent="-85477" algn="l" defTabSz="914608" rtl="0" fontAlgn="base">
              <a:spcBef>
                <a:spcPts val="179"/>
              </a:spcBef>
              <a:spcAft>
                <a:spcPts val="179"/>
              </a:spcAft>
              <a:buClr>
                <a:schemeClr val="bg2"/>
              </a:buClr>
              <a:buFont typeface="Arial" pitchFamily="34" charset="0"/>
              <a:buChar char="–"/>
              <a:defRPr lang="en-US" sz="900" dirty="0" smtClean="0">
                <a:solidFill>
                  <a:schemeClr val="tx1"/>
                </a:solidFill>
                <a:latin typeface="Gill Sans for CW" pitchFamily="34" charset="0"/>
              </a:defRPr>
            </a:lvl6pPr>
            <a:lvl7pPr marL="368978" indent="-123087" algn="l" defTabSz="914608" rtl="0" fontAlgn="base">
              <a:spcBef>
                <a:spcPts val="179"/>
              </a:spcBef>
              <a:spcAft>
                <a:spcPts val="179"/>
              </a:spcAft>
              <a:buClr>
                <a:schemeClr val="accent1"/>
              </a:buClr>
              <a:buFont typeface="Gill Sans" pitchFamily="34" charset="0"/>
              <a:buChar char="»"/>
              <a:defRPr lang="en-US" sz="900" dirty="0">
                <a:solidFill>
                  <a:schemeClr val="tx1"/>
                </a:solidFill>
                <a:latin typeface="Gill Sans for CW" pitchFamily="34" charset="0"/>
              </a:defRPr>
            </a:lvl7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69863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3426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38977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78108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61792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678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3381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04539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57819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7485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1017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1826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99424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3455" y="-706924"/>
            <a:ext cx="6849687" cy="14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2" rIns="91404" bIns="45702" numCol="1" anchor="b" anchorCtr="0" compatLnSpc="1">
            <a:prstTxWarp prst="textNoShape">
              <a:avLst/>
            </a:prstTxWarp>
            <a:spAutoFit/>
          </a:bodyPr>
          <a:lstStyle>
            <a:lvl1pPr>
              <a:defRPr>
                <a:latin typeface="Gill Sans for CW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23455" y="745900"/>
            <a:ext cx="6858000" cy="53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0" rIns="91404" bIns="45702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latin typeface="Gill Sans for C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Content Placeholder 5"/>
          <p:cNvSpPr>
            <a:spLocks noGrp="1" noChangeAspect="1"/>
          </p:cNvSpPr>
          <p:nvPr>
            <p:ph sz="quarter" idx="10" hasCustomPrompt="1"/>
          </p:nvPr>
        </p:nvSpPr>
        <p:spPr>
          <a:xfrm>
            <a:off x="623455" y="1409140"/>
            <a:ext cx="8099136" cy="1421317"/>
          </a:xfrm>
        </p:spPr>
        <p:txBody>
          <a:bodyPr/>
          <a:lstStyle>
            <a:lvl1pPr marL="0" indent="0" algn="l">
              <a:spcBef>
                <a:spcPts val="1077"/>
              </a:spcBef>
              <a:spcAft>
                <a:spcPts val="0"/>
              </a:spcAft>
              <a:defRPr sz="1400" cap="all">
                <a:solidFill>
                  <a:schemeClr val="tx2"/>
                </a:solidFill>
                <a:latin typeface="Gill Sans for CW" pitchFamily="34" charset="0"/>
              </a:defRPr>
            </a:lvl1pPr>
            <a:lvl2pPr marL="0" indent="0" algn="l">
              <a:spcBef>
                <a:spcPts val="538"/>
              </a:spcBef>
              <a:spcAft>
                <a:spcPts val="179"/>
              </a:spcAft>
              <a:defRPr sz="1100" cap="all">
                <a:solidFill>
                  <a:schemeClr val="bg2"/>
                </a:solidFill>
                <a:latin typeface="Gill Sans for CW" pitchFamily="34" charset="0"/>
              </a:defRPr>
            </a:lvl2pPr>
            <a:lvl3pPr marL="0" indent="0" algn="l">
              <a:spcBef>
                <a:spcPts val="359"/>
              </a:spcBef>
              <a:spcAft>
                <a:spcPts val="179"/>
              </a:spcAft>
              <a:defRPr sz="900">
                <a:solidFill>
                  <a:schemeClr val="accent1"/>
                </a:solidFill>
                <a:latin typeface="Gill Sans for CW" pitchFamily="34" charset="0"/>
              </a:defRPr>
            </a:lvl3pPr>
            <a:lvl4pPr marL="0" indent="0" algn="l">
              <a:spcBef>
                <a:spcPts val="179"/>
              </a:spcBef>
              <a:spcAft>
                <a:spcPts val="179"/>
              </a:spcAft>
              <a:buFontTx/>
              <a:buNone/>
              <a:defRPr sz="900">
                <a:solidFill>
                  <a:schemeClr val="tx1"/>
                </a:solidFill>
                <a:latin typeface="Gill Sans for CW" pitchFamily="34" charset="0"/>
              </a:defRPr>
            </a:lvl4pPr>
            <a:lvl5pPr marL="123087" indent="-123087" algn="l">
              <a:spcBef>
                <a:spcPts val="179"/>
              </a:spcBef>
              <a:spcAft>
                <a:spcPts val="179"/>
              </a:spcAft>
              <a:buClr>
                <a:schemeClr val="tx2"/>
              </a:buClr>
              <a:buFont typeface="Arial" pitchFamily="34" charset="0"/>
              <a:buChar char="•"/>
              <a:defRPr sz="900" baseline="0">
                <a:latin typeface="Gill Sans for CW" pitchFamily="34" charset="0"/>
              </a:defRPr>
            </a:lvl5pPr>
            <a:lvl6pPr marL="246175" indent="-123087">
              <a:spcBef>
                <a:spcPts val="179"/>
              </a:spcBef>
              <a:spcAft>
                <a:spcPts val="179"/>
              </a:spcAft>
              <a:buClr>
                <a:schemeClr val="bg2"/>
              </a:buClr>
              <a:buFont typeface="Arial" pitchFamily="34" charset="0"/>
              <a:buChar char="–"/>
              <a:defRPr sz="900">
                <a:latin typeface="Gill Sans for CW" pitchFamily="34" charset="0"/>
              </a:defRPr>
            </a:lvl6pPr>
            <a:lvl7pPr marL="369262" indent="-123087">
              <a:spcBef>
                <a:spcPts val="179"/>
              </a:spcBef>
              <a:spcAft>
                <a:spcPts val="179"/>
              </a:spcAft>
              <a:buClr>
                <a:schemeClr val="accent1"/>
              </a:buClr>
              <a:buFont typeface="Gill Sans" pitchFamily="34" charset="0"/>
              <a:buChar char="»"/>
              <a:defRPr sz="900">
                <a:latin typeface="Gill Sans for CW" pitchFamily="34" charset="0"/>
              </a:defRPr>
            </a:lvl7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312776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 noChangeAspect="1"/>
          </p:cNvSpPr>
          <p:nvPr>
            <p:ph sz="quarter" idx="10" hasCustomPrompt="1"/>
          </p:nvPr>
        </p:nvSpPr>
        <p:spPr>
          <a:xfrm>
            <a:off x="623454" y="1409140"/>
            <a:ext cx="3846022" cy="1421317"/>
          </a:xfrm>
        </p:spPr>
        <p:txBody>
          <a:bodyPr/>
          <a:lstStyle>
            <a:lvl1pPr marL="0" indent="0" algn="l">
              <a:spcBef>
                <a:spcPts val="1077"/>
              </a:spcBef>
              <a:spcAft>
                <a:spcPts val="0"/>
              </a:spcAft>
              <a:defRPr sz="1400" cap="all">
                <a:solidFill>
                  <a:schemeClr val="tx2"/>
                </a:solidFill>
                <a:latin typeface="Gill Sans for CW" pitchFamily="34" charset="0"/>
              </a:defRPr>
            </a:lvl1pPr>
            <a:lvl2pPr marL="0" indent="0" algn="l">
              <a:spcBef>
                <a:spcPts val="538"/>
              </a:spcBef>
              <a:spcAft>
                <a:spcPts val="179"/>
              </a:spcAft>
              <a:defRPr sz="1100" cap="all">
                <a:solidFill>
                  <a:schemeClr val="bg2"/>
                </a:solidFill>
                <a:latin typeface="Gill Sans for CW" pitchFamily="34" charset="0"/>
              </a:defRPr>
            </a:lvl2pPr>
            <a:lvl3pPr marL="0" indent="0" algn="l">
              <a:spcBef>
                <a:spcPts val="359"/>
              </a:spcBef>
              <a:spcAft>
                <a:spcPts val="179"/>
              </a:spcAft>
              <a:defRPr sz="900">
                <a:solidFill>
                  <a:schemeClr val="accent1"/>
                </a:solidFill>
                <a:latin typeface="Gill Sans for CW" pitchFamily="34" charset="0"/>
              </a:defRPr>
            </a:lvl3pPr>
            <a:lvl4pPr marL="0" indent="0" algn="l">
              <a:spcBef>
                <a:spcPts val="179"/>
              </a:spcBef>
              <a:spcAft>
                <a:spcPts val="179"/>
              </a:spcAft>
              <a:buFontTx/>
              <a:buNone/>
              <a:defRPr sz="900">
                <a:solidFill>
                  <a:schemeClr val="tx1"/>
                </a:solidFill>
                <a:latin typeface="Gill Sans for CW" pitchFamily="34" charset="0"/>
              </a:defRPr>
            </a:lvl4pPr>
            <a:lvl5pPr marL="123087" indent="-123087" algn="l">
              <a:spcBef>
                <a:spcPts val="179"/>
              </a:spcBef>
              <a:spcAft>
                <a:spcPts val="179"/>
              </a:spcAft>
              <a:buClr>
                <a:schemeClr val="tx2"/>
              </a:buClr>
              <a:buFont typeface="Arial" pitchFamily="34" charset="0"/>
              <a:buChar char="•"/>
              <a:defRPr sz="900">
                <a:latin typeface="Gill Sans for CW" pitchFamily="34" charset="0"/>
              </a:defRPr>
            </a:lvl5pPr>
            <a:lvl6pPr marL="245035" indent="-123087" algn="l" defTabSz="914608" rtl="0" fontAlgn="base">
              <a:spcBef>
                <a:spcPts val="179"/>
              </a:spcBef>
              <a:spcAft>
                <a:spcPts val="179"/>
              </a:spcAft>
              <a:buClr>
                <a:schemeClr val="bg2"/>
              </a:buClr>
              <a:buFont typeface="Arial" pitchFamily="34" charset="0"/>
              <a:buChar char="–"/>
              <a:tabLst>
                <a:tab pos="467276" algn="l"/>
              </a:tabLst>
              <a:defRPr lang="en-US" sz="900" dirty="0" smtClean="0">
                <a:solidFill>
                  <a:schemeClr val="tx1"/>
                </a:solidFill>
                <a:latin typeface="Gill Sans for CW" pitchFamily="34" charset="0"/>
              </a:defRPr>
            </a:lvl6pPr>
            <a:lvl7pPr marL="368978" indent="-123087" algn="l" defTabSz="914608" rtl="0" fontAlgn="base">
              <a:spcBef>
                <a:spcPts val="179"/>
              </a:spcBef>
              <a:spcAft>
                <a:spcPts val="179"/>
              </a:spcAft>
              <a:buClr>
                <a:schemeClr val="accent1"/>
              </a:buClr>
              <a:buFont typeface="Gill Sans" pitchFamily="34" charset="0"/>
              <a:buChar char="»"/>
              <a:defRPr lang="en-US" sz="900" dirty="0">
                <a:solidFill>
                  <a:schemeClr val="tx1"/>
                </a:solidFill>
                <a:latin typeface="Gill Sans for CW" pitchFamily="34" charset="0"/>
              </a:defRPr>
            </a:lvl7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3455" y="-706924"/>
            <a:ext cx="6827520" cy="14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2" rIns="91404" bIns="45702" numCol="1" anchor="b" anchorCtr="0" compatLnSpc="1">
            <a:prstTxWarp prst="textNoShape">
              <a:avLst/>
            </a:prstTxWarp>
            <a:spAutoFit/>
          </a:bodyPr>
          <a:lstStyle>
            <a:lvl1pPr>
              <a:defRPr>
                <a:latin typeface="Gill Sans for CW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23455" y="745900"/>
            <a:ext cx="6816436" cy="53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0" rIns="91404" bIns="45702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latin typeface="Gill Sans for CW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5"/>
          <p:cNvSpPr>
            <a:spLocks noGrp="1" noChangeAspect="1"/>
          </p:cNvSpPr>
          <p:nvPr>
            <p:ph sz="quarter" idx="11" hasCustomPrompt="1"/>
          </p:nvPr>
        </p:nvSpPr>
        <p:spPr>
          <a:xfrm>
            <a:off x="4876569" y="1409140"/>
            <a:ext cx="3846022" cy="1421317"/>
          </a:xfrm>
        </p:spPr>
        <p:txBody>
          <a:bodyPr/>
          <a:lstStyle>
            <a:lvl1pPr marL="0" indent="0" algn="l">
              <a:spcBef>
                <a:spcPts val="1077"/>
              </a:spcBef>
              <a:spcAft>
                <a:spcPts val="0"/>
              </a:spcAft>
              <a:defRPr sz="1400" cap="all">
                <a:solidFill>
                  <a:schemeClr val="tx2"/>
                </a:solidFill>
                <a:latin typeface="Gill Sans for CW" pitchFamily="34" charset="0"/>
              </a:defRPr>
            </a:lvl1pPr>
            <a:lvl2pPr marL="0" indent="0" algn="l">
              <a:spcBef>
                <a:spcPts val="538"/>
              </a:spcBef>
              <a:spcAft>
                <a:spcPts val="179"/>
              </a:spcAft>
              <a:defRPr sz="1100" cap="all">
                <a:solidFill>
                  <a:schemeClr val="bg2"/>
                </a:solidFill>
                <a:latin typeface="Gill Sans for CW" pitchFamily="34" charset="0"/>
              </a:defRPr>
            </a:lvl2pPr>
            <a:lvl3pPr marL="0" indent="0" algn="l">
              <a:spcBef>
                <a:spcPts val="359"/>
              </a:spcBef>
              <a:spcAft>
                <a:spcPts val="179"/>
              </a:spcAft>
              <a:defRPr sz="900">
                <a:solidFill>
                  <a:schemeClr val="accent1"/>
                </a:solidFill>
                <a:latin typeface="Gill Sans for CW" pitchFamily="34" charset="0"/>
              </a:defRPr>
            </a:lvl3pPr>
            <a:lvl4pPr marL="0" indent="0" algn="l">
              <a:spcBef>
                <a:spcPts val="179"/>
              </a:spcBef>
              <a:spcAft>
                <a:spcPts val="179"/>
              </a:spcAft>
              <a:buFontTx/>
              <a:buNone/>
              <a:defRPr sz="900">
                <a:solidFill>
                  <a:schemeClr val="tx1"/>
                </a:solidFill>
                <a:latin typeface="Gill Sans for CW" pitchFamily="34" charset="0"/>
              </a:defRPr>
            </a:lvl4pPr>
            <a:lvl5pPr marL="123087" indent="-123087" algn="l">
              <a:spcBef>
                <a:spcPts val="179"/>
              </a:spcBef>
              <a:spcAft>
                <a:spcPts val="179"/>
              </a:spcAft>
              <a:buClr>
                <a:schemeClr val="tx2"/>
              </a:buClr>
              <a:buFont typeface="Arial" pitchFamily="34" charset="0"/>
              <a:buChar char="•"/>
              <a:defRPr sz="900">
                <a:latin typeface="Gill Sans for CW" pitchFamily="34" charset="0"/>
              </a:defRPr>
            </a:lvl5pPr>
            <a:lvl6pPr marL="245035" indent="-85477" algn="l" defTabSz="914608" rtl="0" fontAlgn="base">
              <a:spcBef>
                <a:spcPts val="179"/>
              </a:spcBef>
              <a:spcAft>
                <a:spcPts val="179"/>
              </a:spcAft>
              <a:buClr>
                <a:schemeClr val="bg2"/>
              </a:buClr>
              <a:buFont typeface="Arial" pitchFamily="34" charset="0"/>
              <a:buChar char="–"/>
              <a:defRPr lang="en-US" sz="900" dirty="0" smtClean="0">
                <a:solidFill>
                  <a:schemeClr val="tx1"/>
                </a:solidFill>
                <a:latin typeface="Gill Sans for CW" pitchFamily="34" charset="0"/>
              </a:defRPr>
            </a:lvl6pPr>
            <a:lvl7pPr marL="368978" indent="-123087" algn="l" defTabSz="914608" rtl="0" fontAlgn="base">
              <a:spcBef>
                <a:spcPts val="179"/>
              </a:spcBef>
              <a:spcAft>
                <a:spcPts val="179"/>
              </a:spcAft>
              <a:buClr>
                <a:schemeClr val="accent1"/>
              </a:buClr>
              <a:buFont typeface="Gill Sans" pitchFamily="34" charset="0"/>
              <a:buChar char="»"/>
              <a:defRPr lang="en-US" sz="900" dirty="0">
                <a:solidFill>
                  <a:schemeClr val="tx1"/>
                </a:solidFill>
                <a:latin typeface="Gill Sans for CW" pitchFamily="34" charset="0"/>
              </a:defRPr>
            </a:lvl7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276360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921B2-9F0A-7544-8CB4-682F2DD6FEA4}" type="datetime2">
              <a:rPr lang="en-US">
                <a:latin typeface="Arial"/>
              </a:rPr>
              <a:pPr>
                <a:defRPr/>
              </a:pPr>
              <a:t>Thursday, January 15, 15</a:t>
            </a:fld>
            <a:endParaRPr lang="en-US">
              <a:latin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E281E-EEDA-2141-B169-C42E0F789516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97541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64039-F689-1E4D-AAA4-951A8970CCBE}" type="datetime2">
              <a:rPr lang="en-US">
                <a:latin typeface="Arial"/>
              </a:rPr>
              <a:pPr>
                <a:defRPr/>
              </a:pPr>
              <a:t>Thursday, January 15, 15</a:t>
            </a:fld>
            <a:endParaRPr lang="en-US" dirty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C212B-6600-3F4A-8739-B5DBD6B12765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641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4686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883AC-05F2-994A-9EF1-E0616E870591}" type="datetime2">
              <a:rPr lang="en-US">
                <a:latin typeface="Arial"/>
              </a:rPr>
              <a:pPr>
                <a:defRPr/>
              </a:pPr>
              <a:t>Thursday, January 15, 15</a:t>
            </a:fld>
            <a:endParaRPr lang="en-US">
              <a:latin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1C403-F64B-0B42-9753-797F9D6B5763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129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036F3-326B-5841-BA81-4F649584822E}" type="datetime2">
              <a:rPr lang="en-US">
                <a:latin typeface="Arial"/>
              </a:rPr>
              <a:pPr>
                <a:defRPr/>
              </a:pPr>
              <a:t>Thursday, January 15, 15</a:t>
            </a:fld>
            <a:endParaRPr lang="en-US" dirty="0">
              <a:latin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58E7D-E7E5-C844-8C4B-ADE47C6BCB4B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5237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7135A-96C1-774C-BE5C-7396183E8997}" type="datetime2">
              <a:rPr lang="en-US">
                <a:latin typeface="Arial"/>
              </a:rPr>
              <a:pPr>
                <a:defRPr/>
              </a:pPr>
              <a:t>Thursday, January 15, 15</a:t>
            </a:fld>
            <a:endParaRPr lang="en-US">
              <a:latin typeface="Arial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E1591-8D53-B84E-A82F-45EA85D3BFD9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1599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BA626-A584-114C-A0F5-EEEA38F4BE4B}" type="datetime2">
              <a:rPr lang="en-US">
                <a:latin typeface="Arial"/>
              </a:rPr>
              <a:pPr>
                <a:defRPr/>
              </a:pPr>
              <a:t>Thursday, January 15, 15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07620-EA9E-A74F-B9B9-E6DBB9332B70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7316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1936A-FEFF-A746-BE55-1108B92899D7}" type="datetime2">
              <a:rPr lang="en-US">
                <a:latin typeface="Arial"/>
              </a:rPr>
              <a:pPr>
                <a:defRPr/>
              </a:pPr>
              <a:t>Thursday, January 15, 15</a:t>
            </a:fld>
            <a:endParaRPr lang="en-US" dirty="0">
              <a:latin typeface="Arial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0A75F-53BA-D743-AC8D-DB91382D0649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1369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E9583-D926-474A-B0C8-AF038718FF07}" type="datetime2">
              <a:rPr lang="en-US">
                <a:latin typeface="Arial"/>
              </a:rPr>
              <a:pPr>
                <a:defRPr/>
              </a:pPr>
              <a:t>Thursday, January 15, 15</a:t>
            </a:fld>
            <a:endParaRPr lang="en-US">
              <a:latin typeface="Arial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14258-A6A4-8643-92E5-34F40CFF9683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32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E1B27-C654-2844-8F2D-028534AC5C3D}" type="datetime2">
              <a:rPr lang="en-US">
                <a:latin typeface="Arial"/>
              </a:rPr>
              <a:pPr>
                <a:defRPr/>
              </a:pPr>
              <a:t>Thursday, January 15, 15</a:t>
            </a:fld>
            <a:endParaRPr lang="en-US" dirty="0">
              <a:latin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3D13D-E70B-654C-8618-DE421C963CF4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7264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838A7-5112-A340-91E7-590E08F38814}" type="datetime2">
              <a:rPr lang="en-US">
                <a:latin typeface="Arial"/>
              </a:rPr>
              <a:pPr>
                <a:defRPr/>
              </a:pPr>
              <a:t>Thursday, January 15, 15</a:t>
            </a:fld>
            <a:endParaRPr lang="en-US" dirty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D5E92-752D-5046-A462-580CBD22C3DB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318289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CDA51-0B2A-7848-8F79-FA2A4BBF9C87}" type="datetime2">
              <a:rPr lang="en-US">
                <a:latin typeface="Arial"/>
              </a:rPr>
              <a:pPr>
                <a:defRPr/>
              </a:pPr>
              <a:t>Thursday, January 15, 15</a:t>
            </a:fld>
            <a:endParaRPr lang="en-US" dirty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41E55-C542-7F49-9437-CACEF35DF17D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1926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at PPT second 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5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5629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341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222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5729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8735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5794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4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6429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6896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8492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1307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5797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2876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7046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197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307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649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328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1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5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0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4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0483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48320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49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2307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79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6244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2243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06990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5182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516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95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2318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8360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41345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543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180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4476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34600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4917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52339795"/>
      </p:ext>
    </p:extLst>
  </p:cSld>
  <p:clrMapOvr>
    <a:masterClrMapping/>
  </p:clrMapOvr>
  <p:transition xmlns:p14="http://schemas.microsoft.com/office/powerpoint/2010/main"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55180255"/>
      </p:ext>
    </p:extLst>
  </p:cSld>
  <p:clrMapOvr>
    <a:masterClrMapping/>
  </p:clrMapOvr>
  <p:transition xmlns:p14="http://schemas.microsoft.com/office/powerpoint/2010/main"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194902878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32" indent="0">
              <a:buNone/>
              <a:defRPr sz="2000" b="1"/>
            </a:lvl2pPr>
            <a:lvl3pPr marL="912861" indent="0">
              <a:buNone/>
              <a:defRPr sz="1800" b="1"/>
            </a:lvl3pPr>
            <a:lvl4pPr marL="1369292" indent="0">
              <a:buNone/>
              <a:defRPr sz="1600" b="1"/>
            </a:lvl4pPr>
            <a:lvl5pPr marL="1825723" indent="0">
              <a:buNone/>
              <a:defRPr sz="1600" b="1"/>
            </a:lvl5pPr>
            <a:lvl6pPr marL="2282154" indent="0">
              <a:buNone/>
              <a:defRPr sz="1600" b="1"/>
            </a:lvl6pPr>
            <a:lvl7pPr marL="2738582" indent="0">
              <a:buNone/>
              <a:defRPr sz="1600" b="1"/>
            </a:lvl7pPr>
            <a:lvl8pPr marL="3195010" indent="0">
              <a:buNone/>
              <a:defRPr sz="1600" b="1"/>
            </a:lvl8pPr>
            <a:lvl9pPr marL="36514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32" indent="0">
              <a:buNone/>
              <a:defRPr sz="2000" b="1"/>
            </a:lvl2pPr>
            <a:lvl3pPr marL="912861" indent="0">
              <a:buNone/>
              <a:defRPr sz="1800" b="1"/>
            </a:lvl3pPr>
            <a:lvl4pPr marL="1369292" indent="0">
              <a:buNone/>
              <a:defRPr sz="1600" b="1"/>
            </a:lvl4pPr>
            <a:lvl5pPr marL="1825723" indent="0">
              <a:buNone/>
              <a:defRPr sz="1600" b="1"/>
            </a:lvl5pPr>
            <a:lvl6pPr marL="2282154" indent="0">
              <a:buNone/>
              <a:defRPr sz="1600" b="1"/>
            </a:lvl6pPr>
            <a:lvl7pPr marL="2738582" indent="0">
              <a:buNone/>
              <a:defRPr sz="1600" b="1"/>
            </a:lvl7pPr>
            <a:lvl8pPr marL="3195010" indent="0">
              <a:buNone/>
              <a:defRPr sz="1600" b="1"/>
            </a:lvl8pPr>
            <a:lvl9pPr marL="36514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2091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05162825"/>
      </p:ext>
    </p:extLst>
  </p:cSld>
  <p:clrMapOvr>
    <a:masterClrMapping/>
  </p:clrMapOvr>
  <p:transition xmlns:p14="http://schemas.microsoft.com/office/powerpoint/2010/main"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536350330"/>
      </p:ext>
    </p:extLst>
  </p:cSld>
  <p:clrMapOvr>
    <a:masterClrMapping/>
  </p:clrMapOvr>
  <p:transition xmlns:p14="http://schemas.microsoft.com/office/powerpoint/2010/main"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83845466"/>
      </p:ext>
    </p:extLst>
  </p:cSld>
  <p:clrMapOvr>
    <a:masterClrMapping/>
  </p:clrMapOvr>
  <p:transition xmlns:p14="http://schemas.microsoft.com/office/powerpoint/2010/main"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2000"/>
            </a:lvl1pPr>
            <a:lvl2pPr marL="482186" indent="-241093">
              <a:spcBef>
                <a:spcPts val="2250"/>
              </a:spcBef>
              <a:defRPr sz="2000"/>
            </a:lvl2pPr>
            <a:lvl3pPr marL="723279" indent="-241093">
              <a:spcBef>
                <a:spcPts val="2250"/>
              </a:spcBef>
              <a:defRPr sz="2000"/>
            </a:lvl3pPr>
            <a:lvl4pPr marL="964372" indent="-241093">
              <a:spcBef>
                <a:spcPts val="2250"/>
              </a:spcBef>
              <a:defRPr sz="2000"/>
            </a:lvl4pPr>
            <a:lvl5pPr marL="1205465" indent="-241093">
              <a:spcBef>
                <a:spcPts val="2250"/>
              </a:spcBef>
              <a:defRPr sz="2000"/>
            </a:lvl5pPr>
          </a:lstStyle>
          <a:p>
            <a:pPr lvl="0">
              <a:defRPr sz="1800"/>
            </a:pPr>
            <a:r>
              <a:rPr sz="2000"/>
              <a:t>Body Level One</a:t>
            </a:r>
          </a:p>
          <a:p>
            <a:pPr lvl="1">
              <a:defRPr sz="1800"/>
            </a:pPr>
            <a:r>
              <a:rPr sz="2000"/>
              <a:t>Body Level Two</a:t>
            </a:r>
          </a:p>
          <a:p>
            <a:pPr lvl="2">
              <a:defRPr sz="1800"/>
            </a:pPr>
            <a:r>
              <a:rPr sz="2000"/>
              <a:t>Body Level Three</a:t>
            </a:r>
          </a:p>
          <a:p>
            <a:pPr lvl="3">
              <a:defRPr sz="1800"/>
            </a:pPr>
            <a:r>
              <a:rPr sz="2000"/>
              <a:t>Body Level Four</a:t>
            </a:r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13119148"/>
      </p:ext>
    </p:extLst>
  </p:cSld>
  <p:clrMapOvr>
    <a:masterClrMapping/>
  </p:clrMapOvr>
  <p:transition xmlns:p14="http://schemas.microsoft.com/office/powerpoint/2010/main"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631144642"/>
      </p:ext>
    </p:extLst>
  </p:cSld>
  <p:clrMapOvr>
    <a:masterClrMapping/>
  </p:clrMapOvr>
  <p:transition xmlns:p14="http://schemas.microsoft.com/office/powerpoint/2010/main"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173941"/>
      </p:ext>
    </p:extLst>
  </p:cSld>
  <p:clrMapOvr>
    <a:masterClrMapping/>
  </p:clrMapOvr>
  <p:transition xmlns:p14="http://schemas.microsoft.com/office/powerpoint/2010/main"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312771"/>
      </p:ext>
    </p:extLst>
  </p:cSld>
  <p:clrMapOvr>
    <a:masterClrMapping/>
  </p:clrMapOvr>
  <p:transition xmlns:p14="http://schemas.microsoft.com/office/powerpoint/2010/main"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774755"/>
      </p:ext>
    </p:extLst>
  </p:cSld>
  <p:clrMapOvr>
    <a:masterClrMapping/>
  </p:clrMapOvr>
  <p:transition xmlns:p14="http://schemas.microsoft.com/office/powerpoint/2010/main"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219105"/>
      </p:ext>
    </p:extLst>
  </p:cSld>
  <p:clrMapOvr>
    <a:masterClrMapping/>
  </p:clrMapOvr>
  <p:transition xmlns:p14="http://schemas.microsoft.com/office/powerpoint/2010/main"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48AE0-FD6C-1743-831B-298ED32DBA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618F-636E-DA44-BA8D-666DD36D29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5119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47702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48AE0-FD6C-1743-831B-298ED32DBA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618F-636E-DA44-BA8D-666DD36D29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78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48AE0-FD6C-1743-831B-298ED32DBA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618F-636E-DA44-BA8D-666DD36D29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51617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48AE0-FD6C-1743-831B-298ED32DBA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618F-636E-DA44-BA8D-666DD36D29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6323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48AE0-FD6C-1743-831B-298ED32DBA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618F-636E-DA44-BA8D-666DD36D29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9747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48AE0-FD6C-1743-831B-298ED32DBA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618F-636E-DA44-BA8D-666DD36D29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5643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48AE0-FD6C-1743-831B-298ED32DBA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618F-636E-DA44-BA8D-666DD36D29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0575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48AE0-FD6C-1743-831B-298ED32DBA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618F-636E-DA44-BA8D-666DD36D29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19656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48AE0-FD6C-1743-831B-298ED32DBA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618F-636E-DA44-BA8D-666DD36D29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00765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48AE0-FD6C-1743-831B-298ED32DBA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618F-636E-DA44-BA8D-666DD36D29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36914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48AE0-FD6C-1743-831B-298ED32DBA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B618F-636E-DA44-BA8D-666DD36D29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257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78578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4333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39063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3200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7996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8912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50231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2689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4739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72295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894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432"/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432"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432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432"/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43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3526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07083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3228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68061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0911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58183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65609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63014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90551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11081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I3L.V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7" y="6303808"/>
            <a:ext cx="476606" cy="47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0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32" indent="0">
              <a:buNone/>
              <a:defRPr sz="1200"/>
            </a:lvl2pPr>
            <a:lvl3pPr marL="912861" indent="0">
              <a:buNone/>
              <a:defRPr sz="1000"/>
            </a:lvl3pPr>
            <a:lvl4pPr marL="1369292" indent="0">
              <a:buNone/>
              <a:defRPr sz="900"/>
            </a:lvl4pPr>
            <a:lvl5pPr marL="1825723" indent="0">
              <a:buNone/>
              <a:defRPr sz="900"/>
            </a:lvl5pPr>
            <a:lvl6pPr marL="2282154" indent="0">
              <a:buNone/>
              <a:defRPr sz="900"/>
            </a:lvl6pPr>
            <a:lvl7pPr marL="2738582" indent="0">
              <a:buNone/>
              <a:defRPr sz="900"/>
            </a:lvl7pPr>
            <a:lvl8pPr marL="3195010" indent="0">
              <a:buNone/>
              <a:defRPr sz="900"/>
            </a:lvl8pPr>
            <a:lvl9pPr marL="36514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83469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3L.V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9" y="6170257"/>
            <a:ext cx="549434" cy="54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34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8863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495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3909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6214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42550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39144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92381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51152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659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17.xml"/><Relationship Id="rId14" Type="http://schemas.openxmlformats.org/officeDocument/2006/relationships/theme" Target="../theme/theme10.xml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4.xml"/><Relationship Id="rId14" Type="http://schemas.openxmlformats.org/officeDocument/2006/relationships/theme" Target="../theme/theme9.xml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88" tIns="45644" rIns="91288" bIns="456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6"/>
            <a:ext cx="8229600" cy="4525963"/>
          </a:xfrm>
          <a:prstGeom prst="rect">
            <a:avLst/>
          </a:prstGeom>
        </p:spPr>
        <p:txBody>
          <a:bodyPr vert="horz" lIns="91288" tIns="45644" rIns="91288" bIns="456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288" tIns="45644" rIns="91288" bIns="4564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32"/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432"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288" tIns="45644" rIns="91288" bIns="4564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32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288" tIns="45644" rIns="91288" bIns="4564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32"/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43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38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3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ctr" defTabSz="45643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23" indent="-342323" algn="l" defTabSz="45643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99" indent="-285267" algn="l" defTabSz="45643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77" indent="-228214" algn="l" defTabSz="45643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04" indent="-228214" algn="l" defTabSz="45643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36" indent="-228214" algn="l" defTabSz="45643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68" indent="-228214" algn="l" defTabSz="4564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799" indent="-228214" algn="l" defTabSz="4564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29" indent="-228214" algn="l" defTabSz="4564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657" indent="-228214" algn="l" defTabSz="4564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32" algn="l" defTabSz="456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61" algn="l" defTabSz="456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92" algn="l" defTabSz="456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23" algn="l" defTabSz="456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54" algn="l" defTabSz="456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82" algn="l" defTabSz="456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10" algn="l" defTabSz="456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41" algn="l" defTabSz="456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34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87DEA877-AE51-0649-BA28-0FE30E828796}" type="datetime2">
              <a:rPr lang="en-US">
                <a:latin typeface="Arial"/>
              </a:rPr>
              <a:pPr defTabSz="914400">
                <a:defRPr/>
              </a:pPr>
              <a:t>Thursday, January 15, 15</a:t>
            </a:fld>
            <a:endParaRPr lang="en-US" dirty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1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7DC3281D-EF1C-CD4C-98BE-0AAD72275E5C}" type="slidenum">
              <a:rPr lang="en-US">
                <a:latin typeface="Arial"/>
              </a:rPr>
              <a:pPr defTabSz="914400"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50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82563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30250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04888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87450" indent="-136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591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15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945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74903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 xmlns:p14="http://schemas.microsoft.com/office/powerpoint/2010/main" spd="med"/>
  <p:txStyles>
    <p:titleStyle>
      <a:lvl1pPr algn="ctr" defTabSz="410751">
        <a:defRPr sz="5600">
          <a:latin typeface="+mn-lt"/>
          <a:ea typeface="+mn-ea"/>
          <a:cs typeface="+mn-cs"/>
          <a:sym typeface="Helvetica Light"/>
        </a:defRPr>
      </a:lvl1pPr>
      <a:lvl2pPr indent="160729" algn="ctr" defTabSz="410751">
        <a:defRPr sz="5600">
          <a:latin typeface="+mn-lt"/>
          <a:ea typeface="+mn-ea"/>
          <a:cs typeface="+mn-cs"/>
          <a:sym typeface="Helvetica Light"/>
        </a:defRPr>
      </a:lvl2pPr>
      <a:lvl3pPr indent="321457" algn="ctr" defTabSz="410751">
        <a:defRPr sz="5600">
          <a:latin typeface="+mn-lt"/>
          <a:ea typeface="+mn-ea"/>
          <a:cs typeface="+mn-cs"/>
          <a:sym typeface="Helvetica Light"/>
        </a:defRPr>
      </a:lvl3pPr>
      <a:lvl4pPr indent="482186" algn="ctr" defTabSz="410751">
        <a:defRPr sz="5600">
          <a:latin typeface="+mn-lt"/>
          <a:ea typeface="+mn-ea"/>
          <a:cs typeface="+mn-cs"/>
          <a:sym typeface="Helvetica Light"/>
        </a:defRPr>
      </a:lvl4pPr>
      <a:lvl5pPr indent="642915" algn="ctr" defTabSz="410751">
        <a:defRPr sz="5600">
          <a:latin typeface="+mn-lt"/>
          <a:ea typeface="+mn-ea"/>
          <a:cs typeface="+mn-cs"/>
          <a:sym typeface="Helvetica Light"/>
        </a:defRPr>
      </a:lvl5pPr>
      <a:lvl6pPr indent="803643" algn="ctr" defTabSz="410751">
        <a:defRPr sz="5600">
          <a:latin typeface="+mn-lt"/>
          <a:ea typeface="+mn-ea"/>
          <a:cs typeface="+mn-cs"/>
          <a:sym typeface="Helvetica Light"/>
        </a:defRPr>
      </a:lvl6pPr>
      <a:lvl7pPr indent="964372" algn="ctr" defTabSz="410751">
        <a:defRPr sz="5600">
          <a:latin typeface="+mn-lt"/>
          <a:ea typeface="+mn-ea"/>
          <a:cs typeface="+mn-cs"/>
          <a:sym typeface="Helvetica Light"/>
        </a:defRPr>
      </a:lvl7pPr>
      <a:lvl8pPr indent="1125101" algn="ctr" defTabSz="410751">
        <a:defRPr sz="5600">
          <a:latin typeface="+mn-lt"/>
          <a:ea typeface="+mn-ea"/>
          <a:cs typeface="+mn-cs"/>
          <a:sym typeface="Helvetica Light"/>
        </a:defRPr>
      </a:lvl8pPr>
      <a:lvl9pPr indent="1285829" algn="ctr" defTabSz="410751">
        <a:defRPr sz="5600">
          <a:latin typeface="+mn-lt"/>
          <a:ea typeface="+mn-ea"/>
          <a:cs typeface="+mn-cs"/>
          <a:sym typeface="Helvetica Light"/>
        </a:defRPr>
      </a:lvl9pPr>
    </p:titleStyle>
    <p:bodyStyle>
      <a:lvl1pPr marL="312528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1pPr>
      <a:lvl2pPr marL="625056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2pPr>
      <a:lvl3pPr marL="937584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3pPr>
      <a:lvl4pPr marL="1250112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4pPr>
      <a:lvl5pPr marL="1562640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5pPr>
      <a:lvl6pPr marL="1875168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6pPr>
      <a:lvl7pPr marL="2187696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7pPr>
      <a:lvl8pPr marL="2500224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8pPr>
      <a:lvl9pPr marL="2812752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F548AE0-FD6C-1743-831B-298ED32DBA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5FB618F-636E-DA44-BA8D-666DD36D29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719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1/14/15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051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7B34B9E-94CE-8842-9E2A-5538B6280D3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1/15/15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ACB028A-D39C-2A4C-A7ED-1FC9EEF9BA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 descr="Ipat PPT second slid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8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36285FD-F03E-BE4E-8FF9-6EDD90223F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12BEEAD-90D6-9F48-BEF5-22EDC10B79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329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5" Type="http://schemas.openxmlformats.org/officeDocument/2006/relationships/hyperlink" Target="mailto:jennifer.clark@gatech.edu" TargetMode="External"/><Relationship Id="rId6" Type="http://schemas.openxmlformats.org/officeDocument/2006/relationships/image" Target="../media/image25.jpg"/><Relationship Id="rId7" Type="http://schemas.openxmlformats.org/officeDocument/2006/relationships/image" Target="../media/image26.gif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.jpeg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.jpeg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3.jpeg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.jpeg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pat PPT title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556" y="-78391"/>
            <a:ext cx="9353112" cy="7012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1010" y="2588585"/>
            <a:ext cx="8710470" cy="851455"/>
          </a:xfrm>
        </p:spPr>
        <p:txBody>
          <a:bodyPr>
            <a:normAutofit/>
          </a:bodyPr>
          <a:lstStyle/>
          <a:p>
            <a:pPr algn="r"/>
            <a:r>
              <a:rPr lang="en-US" sz="31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/>
                <a:cs typeface="Lucida Sans"/>
              </a:rPr>
              <a:t>IPaT</a:t>
            </a:r>
            <a:r>
              <a:rPr lang="en-US" sz="3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/>
                <a:cs typeface="Lucida Sans"/>
              </a:rPr>
              <a:t> Spring </a:t>
            </a:r>
            <a:r>
              <a:rPr lang="en-US" sz="31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Sans"/>
                <a:cs typeface="Lucida Sans"/>
              </a:rPr>
              <a:t>Townhall</a:t>
            </a:r>
            <a:endParaRPr lang="en-US" sz="3100" b="1" dirty="0">
              <a:solidFill>
                <a:schemeClr val="tx1">
                  <a:lumMod val="50000"/>
                  <a:lumOff val="50000"/>
                </a:schemeClr>
              </a:solidFill>
              <a:latin typeface="Lucida Sans"/>
              <a:cs typeface="Lucida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1142" y="3315439"/>
            <a:ext cx="6400800" cy="521792"/>
          </a:xfrm>
        </p:spPr>
        <p:txBody>
          <a:bodyPr>
            <a:normAutofit/>
          </a:bodyPr>
          <a:lstStyle/>
          <a:p>
            <a:pPr algn="r"/>
            <a:r>
              <a:rPr lang="en-US" sz="2400" dirty="0" smtClean="0">
                <a:latin typeface="Lucida Sans"/>
                <a:cs typeface="Lucida Sans"/>
              </a:rPr>
              <a:t>January 15, 2015</a:t>
            </a:r>
            <a:endParaRPr lang="en-US" sz="2400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39622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67628" y="4810128"/>
            <a:ext cx="1476374" cy="2047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174" y="1068255"/>
            <a:ext cx="8324337" cy="957631"/>
          </a:xfrm>
          <a:prstGeom prst="rect">
            <a:avLst/>
          </a:prstGeom>
        </p:spPr>
        <p:txBody>
          <a:bodyPr vert="horz" lIns="91298" tIns="45649" rIns="91298" bIns="45649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/>
                <a:ea typeface="+mj-ea"/>
                <a:cs typeface="Lucida Sans"/>
              </a:rPr>
              <a:t>Focus on Partnerships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Lucida Sans"/>
              <a:ea typeface="+mj-ea"/>
              <a:cs typeface="Lucida Sans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248179" y="1936990"/>
            <a:ext cx="4442359" cy="4921010"/>
          </a:xfrm>
          <a:prstGeom prst="rect">
            <a:avLst/>
          </a:prstGeom>
          <a:ln>
            <a:noFill/>
          </a:ln>
        </p:spPr>
        <p:txBody>
          <a:bodyPr vert="horz" lIns="91288" tIns="45644" rIns="91288" bIns="45644" rtlCol="0">
            <a:noAutofit/>
          </a:bodyPr>
          <a:lstStyle>
            <a:lvl1pPr marL="342323" indent="-342323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99" indent="-285267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07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504" indent="-228214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3936" indent="-228214" algn="l" defTabSz="45643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368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9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2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5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sz="2000" b="1" dirty="0" smtClean="0"/>
              <a:t>Today’s highlights:</a:t>
            </a:r>
          </a:p>
          <a:p>
            <a:r>
              <a:rPr lang="en-US" sz="2000" dirty="0" smtClean="0"/>
              <a:t>Georgia P12 Schools</a:t>
            </a:r>
          </a:p>
          <a:p>
            <a:r>
              <a:rPr lang="en-US" sz="2000" dirty="0"/>
              <a:t>GA STEM </a:t>
            </a:r>
            <a:r>
              <a:rPr lang="en-US" sz="2000" dirty="0" smtClean="0"/>
              <a:t>Incubator</a:t>
            </a:r>
          </a:p>
          <a:p>
            <a:r>
              <a:rPr lang="en-US" sz="2000" dirty="0"/>
              <a:t>Health IT Showcase</a:t>
            </a:r>
          </a:p>
          <a:p>
            <a:r>
              <a:rPr lang="nl-NL" sz="2000" dirty="0" smtClean="0"/>
              <a:t>UCB </a:t>
            </a:r>
            <a:r>
              <a:rPr lang="nl-NL" sz="2000" dirty="0"/>
              <a:t>(</a:t>
            </a:r>
            <a:r>
              <a:rPr lang="nl-NL" sz="2000" dirty="0" err="1"/>
              <a:t>Pharmaceuticals</a:t>
            </a:r>
            <a:r>
              <a:rPr lang="nl-NL" sz="2000" dirty="0"/>
              <a:t>) 	</a:t>
            </a:r>
            <a:endParaRPr lang="nl-NL" sz="2000" dirty="0" smtClean="0"/>
          </a:p>
          <a:p>
            <a:r>
              <a:rPr lang="nl-NL" sz="2000" dirty="0" err="1" smtClean="0"/>
              <a:t>Wearable</a:t>
            </a:r>
            <a:r>
              <a:rPr lang="nl-NL" sz="2000" dirty="0" smtClean="0"/>
              <a:t> </a:t>
            </a:r>
            <a:r>
              <a:rPr lang="nl-NL" sz="2000" dirty="0"/>
              <a:t>Computing </a:t>
            </a:r>
            <a:r>
              <a:rPr lang="nl-NL" sz="2000" dirty="0" smtClean="0"/>
              <a:t>Center</a:t>
            </a:r>
            <a:endParaRPr lang="nl-NL" sz="2000" dirty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/>
              <a:t>Samsung (visitors </a:t>
            </a:r>
            <a:r>
              <a:rPr lang="en-US" sz="2000" dirty="0" smtClean="0"/>
              <a:t>program)</a:t>
            </a:r>
            <a:r>
              <a:rPr lang="en-US" sz="2000" dirty="0"/>
              <a:t>			</a:t>
            </a:r>
            <a:endParaRPr lang="nl-NL" sz="2000" dirty="0"/>
          </a:p>
          <a:p>
            <a:r>
              <a:rPr lang="en-US" sz="2000" dirty="0" smtClean="0"/>
              <a:t>City </a:t>
            </a:r>
            <a:r>
              <a:rPr lang="en-US" sz="2000" dirty="0"/>
              <a:t>of </a:t>
            </a:r>
            <a:r>
              <a:rPr lang="en-US" sz="2000" dirty="0" smtClean="0"/>
              <a:t>Atlanta</a:t>
            </a:r>
          </a:p>
          <a:p>
            <a:r>
              <a:rPr lang="en-US" sz="2000" dirty="0" smtClean="0"/>
              <a:t>Steelcase</a:t>
            </a:r>
            <a:endParaRPr lang="en-US" sz="2000" dirty="0"/>
          </a:p>
          <a:p>
            <a:r>
              <a:rPr lang="en-US" sz="2000" dirty="0"/>
              <a:t>Nobel Peace Laureates Summit </a:t>
            </a:r>
            <a:r>
              <a:rPr lang="en-US" sz="2000" dirty="0" smtClean="0"/>
              <a:t>…</a:t>
            </a:r>
            <a:endParaRPr lang="en-US" sz="2000" dirty="0"/>
          </a:p>
          <a:p>
            <a:r>
              <a:rPr lang="en-US" sz="2000" dirty="0" smtClean="0"/>
              <a:t>Center </a:t>
            </a:r>
            <a:r>
              <a:rPr lang="en-US" sz="2000" dirty="0"/>
              <a:t>for Global Enterprise (CGE) </a:t>
            </a:r>
          </a:p>
          <a:p>
            <a:pPr marL="0" indent="0">
              <a:buNone/>
            </a:pPr>
            <a:r>
              <a:rPr lang="nl-NL" sz="2000" dirty="0"/>
              <a:t>			</a:t>
            </a:r>
            <a:endParaRPr lang="en-US" sz="2000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4842938" y="2207916"/>
            <a:ext cx="4442359" cy="4921010"/>
          </a:xfrm>
          <a:prstGeom prst="rect">
            <a:avLst/>
          </a:prstGeom>
          <a:ln>
            <a:noFill/>
          </a:ln>
        </p:spPr>
        <p:txBody>
          <a:bodyPr vert="horz" lIns="91288" tIns="45644" rIns="91288" bIns="45644" rtlCol="0">
            <a:noAutofit/>
          </a:bodyPr>
          <a:lstStyle>
            <a:lvl1pPr marL="342323" indent="-342323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99" indent="-285267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07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504" indent="-228214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3936" indent="-228214" algn="l" defTabSz="45643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368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9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2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5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CDC</a:t>
            </a:r>
          </a:p>
          <a:p>
            <a:r>
              <a:rPr lang="en-US" sz="2000" dirty="0"/>
              <a:t>Children's Healthcare of Atlanta</a:t>
            </a:r>
            <a:r>
              <a:rPr lang="nl-NL" sz="2000" dirty="0"/>
              <a:t>	</a:t>
            </a:r>
          </a:p>
          <a:p>
            <a:r>
              <a:rPr lang="nl-NL" sz="2000" dirty="0" smtClean="0"/>
              <a:t>Planning </a:t>
            </a:r>
            <a:r>
              <a:rPr lang="nl-NL" sz="2000" dirty="0" err="1"/>
              <a:t>for</a:t>
            </a:r>
            <a:r>
              <a:rPr lang="nl-NL" sz="2000" dirty="0"/>
              <a:t> the </a:t>
            </a:r>
            <a:r>
              <a:rPr lang="nl-NL" sz="2000" dirty="0" err="1" smtClean="0"/>
              <a:t>upcoming</a:t>
            </a:r>
            <a:r>
              <a:rPr lang="nl-NL" sz="2000" dirty="0" smtClean="0"/>
              <a:t> </a:t>
            </a:r>
            <a:r>
              <a:rPr lang="nl-NL" sz="2000" dirty="0"/>
              <a:t>HPCC building </a:t>
            </a:r>
            <a:r>
              <a:rPr lang="nl-NL" sz="2000" dirty="0" err="1"/>
              <a:t>with</a:t>
            </a:r>
            <a:r>
              <a:rPr lang="nl-NL" sz="2000" dirty="0"/>
              <a:t> a focus on Urban </a:t>
            </a:r>
            <a:r>
              <a:rPr lang="nl-NL" sz="2000" dirty="0" err="1"/>
              <a:t>Sustainability</a:t>
            </a:r>
            <a:r>
              <a:rPr lang="nl-NL" sz="2000" dirty="0"/>
              <a:t>		</a:t>
            </a:r>
            <a:endParaRPr lang="nl-NL" sz="2000" dirty="0" smtClean="0"/>
          </a:p>
          <a:p>
            <a:r>
              <a:rPr lang="nl-NL" sz="2000" dirty="0"/>
              <a:t>Updates on support </a:t>
            </a:r>
            <a:r>
              <a:rPr lang="nl-NL" sz="2000" dirty="0" err="1"/>
              <a:t>for</a:t>
            </a:r>
            <a:r>
              <a:rPr lang="nl-NL" sz="2000" dirty="0"/>
              <a:t> </a:t>
            </a:r>
            <a:r>
              <a:rPr lang="nl-NL" sz="2000" dirty="0" err="1"/>
              <a:t>Protected</a:t>
            </a:r>
            <a:r>
              <a:rPr lang="nl-NL" sz="2000" dirty="0"/>
              <a:t> Healthcare Data					</a:t>
            </a:r>
            <a:endParaRPr lang="nl-NL" sz="2000" dirty="0" smtClean="0"/>
          </a:p>
          <a:p>
            <a:r>
              <a:rPr lang="nl-NL" sz="2000" dirty="0" smtClean="0"/>
              <a:t>Updates </a:t>
            </a:r>
            <a:r>
              <a:rPr lang="nl-NL" sz="2000" dirty="0"/>
              <a:t>on </a:t>
            </a:r>
            <a:r>
              <a:rPr lang="nl-NL" sz="2000" dirty="0" err="1"/>
              <a:t>SimTigrate</a:t>
            </a:r>
            <a:r>
              <a:rPr lang="nl-NL" sz="2000" dirty="0"/>
              <a:t> </a:t>
            </a:r>
            <a:r>
              <a:rPr lang="nl-NL" sz="2000" dirty="0" smtClean="0"/>
              <a:t>partnerships</a:t>
            </a:r>
          </a:p>
          <a:p>
            <a:endParaRPr lang="nl-NL" sz="2000" dirty="0" smtClean="0"/>
          </a:p>
          <a:p>
            <a:r>
              <a:rPr lang="nl-NL" sz="2000" dirty="0" smtClean="0"/>
              <a:t>Updates </a:t>
            </a:r>
            <a:r>
              <a:rPr lang="nl-NL" sz="2000" dirty="0"/>
              <a:t>on </a:t>
            </a:r>
            <a:r>
              <a:rPr lang="nl-NL" sz="2000" dirty="0" err="1"/>
              <a:t>this</a:t>
            </a:r>
            <a:r>
              <a:rPr lang="nl-NL" sz="2000" dirty="0"/>
              <a:t> </a:t>
            </a:r>
            <a:r>
              <a:rPr lang="nl-NL" sz="2000" dirty="0" err="1"/>
              <a:t>year's</a:t>
            </a:r>
            <a:r>
              <a:rPr lang="nl-NL" sz="2000" dirty="0"/>
              <a:t> </a:t>
            </a:r>
            <a:r>
              <a:rPr lang="nl-NL" sz="2000" dirty="0" err="1"/>
              <a:t>Convergence</a:t>
            </a:r>
            <a:r>
              <a:rPr lang="nl-NL" sz="2000" dirty="0"/>
              <a:t> </a:t>
            </a:r>
            <a:r>
              <a:rPr lang="nl-NL" sz="2000" dirty="0" err="1"/>
              <a:t>Innovation</a:t>
            </a:r>
            <a:r>
              <a:rPr lang="nl-NL" sz="2000" dirty="0"/>
              <a:t> </a:t>
            </a:r>
            <a:r>
              <a:rPr lang="nl-NL" sz="2000" dirty="0" err="1" smtClean="0"/>
              <a:t>Competition</a:t>
            </a:r>
            <a:r>
              <a:rPr lang="nl-NL" sz="2000" dirty="0" smtClean="0"/>
              <a:t> (CIC)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76087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t PPT second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67628" y="4810128"/>
            <a:ext cx="1476374" cy="2047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5559" y="1007816"/>
            <a:ext cx="8324337" cy="957631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2"/>
                </a:solidFill>
                <a:latin typeface="Lucida Sans"/>
                <a:cs typeface="Lucida Sans"/>
              </a:rPr>
              <a:t>Finding, Focusing, Facilitating, and Sustaining Meaningful Post-Secondary Partnerships with Georgia P12 Schools</a:t>
            </a:r>
            <a:endParaRPr lang="en-US" sz="2400" b="1" dirty="0">
              <a:solidFill>
                <a:schemeClr val="tx2"/>
              </a:solidFill>
              <a:latin typeface="Lucida Sans"/>
              <a:cs typeface="Lucida Sans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60220" y="2258576"/>
            <a:ext cx="4861366" cy="3968319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2400" dirty="0" smtClean="0">
                <a:latin typeface="Lucida Sans"/>
                <a:cs typeface="Lucida Sans"/>
              </a:rPr>
              <a:t>Finding Partnerships</a:t>
            </a:r>
          </a:p>
          <a:p>
            <a:pPr algn="l"/>
            <a:r>
              <a:rPr lang="en-US" sz="2400" dirty="0" smtClean="0">
                <a:latin typeface="Lucida Sans"/>
                <a:cs typeface="Lucida Sans"/>
              </a:rPr>
              <a:t>Focusing Partnerships</a:t>
            </a:r>
          </a:p>
          <a:p>
            <a:pPr algn="l"/>
            <a:r>
              <a:rPr lang="en-US" sz="2400" dirty="0" smtClean="0">
                <a:latin typeface="Lucida Sans"/>
                <a:cs typeface="Lucida Sans"/>
              </a:rPr>
              <a:t>Facilitating and Sustaining Partnerships</a:t>
            </a:r>
          </a:p>
          <a:p>
            <a:pPr algn="l"/>
            <a:endParaRPr lang="en-US" sz="2400" dirty="0">
              <a:latin typeface="Lucida Sans"/>
              <a:cs typeface="Lucida Sans"/>
            </a:endParaRPr>
          </a:p>
          <a:p>
            <a:pPr algn="l"/>
            <a:r>
              <a:rPr lang="en-US" sz="2400" dirty="0" smtClean="0">
                <a:latin typeface="Lucida Sans"/>
                <a:cs typeface="Lucida Sans"/>
              </a:rPr>
              <a:t>Partnerships</a:t>
            </a:r>
          </a:p>
          <a:p>
            <a:pPr algn="l"/>
            <a:r>
              <a:rPr lang="en-US" sz="1800" dirty="0" smtClean="0">
                <a:latin typeface="Lucida Sans"/>
                <a:cs typeface="Lucida Sans"/>
              </a:rPr>
              <a:t>	Georgia Department of Education</a:t>
            </a:r>
          </a:p>
          <a:p>
            <a:pPr algn="l"/>
            <a:r>
              <a:rPr lang="en-US" sz="1800" dirty="0" smtClean="0">
                <a:latin typeface="Lucida Sans"/>
                <a:cs typeface="Lucida Sans"/>
              </a:rPr>
              <a:t>	Governor’s Office of Student Achievement</a:t>
            </a:r>
          </a:p>
          <a:p>
            <a:pPr algn="l"/>
            <a:r>
              <a:rPr lang="en-US" sz="1800" dirty="0" smtClean="0">
                <a:latin typeface="Lucida Sans"/>
                <a:cs typeface="Lucida Sans"/>
              </a:rPr>
              <a:t>	Georgia Student Finance Commission</a:t>
            </a:r>
          </a:p>
          <a:p>
            <a:pPr algn="l"/>
            <a:r>
              <a:rPr lang="en-US" sz="1800" dirty="0" smtClean="0">
                <a:latin typeface="Lucida Sans"/>
                <a:cs typeface="Lucida Sans"/>
              </a:rPr>
              <a:t>	USDA</a:t>
            </a:r>
          </a:p>
          <a:p>
            <a:pPr algn="l"/>
            <a:r>
              <a:rPr lang="en-US" sz="1800" dirty="0">
                <a:latin typeface="Lucida Sans"/>
                <a:cs typeface="Lucida Sans"/>
              </a:rPr>
              <a:t>	Foundations: AVD, Zeist</a:t>
            </a:r>
            <a:endParaRPr lang="en-US" sz="2400" dirty="0">
              <a:latin typeface="Lucida Sans"/>
              <a:cs typeface="Lucida Sans"/>
            </a:endParaRPr>
          </a:p>
          <a:p>
            <a:pPr algn="l"/>
            <a:r>
              <a:rPr lang="en-US" sz="1800" dirty="0" smtClean="0">
                <a:latin typeface="Lucida Sans"/>
                <a:cs typeface="Lucida Sans"/>
              </a:rPr>
              <a:t>	Local Education Agencies, such as:</a:t>
            </a:r>
          </a:p>
          <a:p>
            <a:pPr algn="l"/>
            <a:r>
              <a:rPr lang="en-US" sz="1800" dirty="0" smtClean="0">
                <a:latin typeface="Lucida Sans"/>
                <a:cs typeface="Lucida Sans"/>
              </a:rPr>
              <a:t>		Ridgeland High School (Walker County) </a:t>
            </a:r>
          </a:p>
          <a:p>
            <a:pPr algn="l"/>
            <a:r>
              <a:rPr lang="en-US" sz="1800" dirty="0" smtClean="0">
                <a:latin typeface="Lucida Sans"/>
                <a:cs typeface="Lucida Sans"/>
              </a:rPr>
              <a:t>		Ware County High School</a:t>
            </a:r>
          </a:p>
          <a:p>
            <a:pPr algn="l"/>
            <a:r>
              <a:rPr lang="en-US" sz="1800" dirty="0" smtClean="0">
                <a:latin typeface="Lucida Sans"/>
                <a:cs typeface="Lucida Sans"/>
              </a:rPr>
              <a:t>		Sandy Springs Education Force</a:t>
            </a:r>
          </a:p>
          <a:p>
            <a:pPr algn="l"/>
            <a:r>
              <a:rPr lang="en-US" sz="1800" dirty="0" smtClean="0">
                <a:latin typeface="Lucida Sans"/>
                <a:cs typeface="Lucida Sans"/>
              </a:rPr>
              <a:t>		Jackson Cluster</a:t>
            </a:r>
          </a:p>
          <a:p>
            <a:pPr algn="l"/>
            <a:r>
              <a:rPr lang="en-US" sz="1800" dirty="0" smtClean="0">
                <a:latin typeface="Lucida Sans"/>
                <a:cs typeface="Lucida Sans"/>
              </a:rPr>
              <a:t>		BEST and CSK High Schools</a:t>
            </a:r>
          </a:p>
        </p:txBody>
      </p:sp>
      <p:pic>
        <p:nvPicPr>
          <p:cNvPr id="5" name="Picture 4" descr="Robotic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35" y="3463855"/>
            <a:ext cx="3745440" cy="2496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59" y="6227210"/>
            <a:ext cx="6783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Lucida Sans"/>
                <a:cs typeface="Lucida Sans"/>
              </a:rPr>
              <a:t>Leigh McCook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Lucida Sans"/>
                <a:cs typeface="Lucida Sans"/>
              </a:rPr>
              <a:t>,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Lucida Sans"/>
                <a:cs typeface="Lucida Sans"/>
              </a:rPr>
              <a:t>Leigh.McCook@gtri.gatech.edu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98352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at PPT second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0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25916" y="980284"/>
            <a:ext cx="7376618" cy="1144989"/>
          </a:xfrm>
        </p:spPr>
        <p:txBody>
          <a:bodyPr>
            <a:normAutofit fontScale="90000"/>
          </a:bodyPr>
          <a:lstStyle/>
          <a:p>
            <a:pPr algn="l"/>
            <a:r>
              <a:rPr lang="en-US" sz="2900" b="1" dirty="0" smtClean="0">
                <a:solidFill>
                  <a:srgbClr val="1F497D"/>
                </a:solidFill>
                <a:latin typeface="Lucida Sans"/>
                <a:cs typeface="Lucida Sans"/>
              </a:rPr>
              <a:t>Georgia STEM Incubator funded by the Governor’s Office of Student Achievement</a:t>
            </a:r>
            <a:endParaRPr lang="en-US" sz="2900" b="1" dirty="0">
              <a:solidFill>
                <a:srgbClr val="1F497D"/>
              </a:solidFill>
              <a:latin typeface="Lucida Sans"/>
              <a:cs typeface="Lucida Sans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502683" y="2031016"/>
            <a:ext cx="5561934" cy="3700372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110000"/>
              </a:lnSpc>
            </a:pPr>
            <a:r>
              <a:rPr lang="en-US" sz="2400" dirty="0" smtClean="0">
                <a:latin typeface="Lucida Sans"/>
                <a:cs typeface="Lucida Sans"/>
              </a:rPr>
              <a:t>Statewide resource for teachers, school leaders, and STEM stakeholders</a:t>
            </a:r>
          </a:p>
          <a:p>
            <a:pPr algn="l">
              <a:lnSpc>
                <a:spcPct val="110000"/>
              </a:lnSpc>
            </a:pPr>
            <a:r>
              <a:rPr lang="en-US" sz="2400" dirty="0" smtClean="0">
                <a:latin typeface="Lucida Sans"/>
                <a:cs typeface="Lucida Sans"/>
              </a:rPr>
              <a:t>Nurture and support Georgia’s P12 STEM education and outreach</a:t>
            </a:r>
          </a:p>
          <a:p>
            <a:pPr algn="l">
              <a:lnSpc>
                <a:spcPct val="110000"/>
              </a:lnSpc>
            </a:pPr>
            <a:r>
              <a:rPr lang="en-US" sz="2400" dirty="0" smtClean="0">
                <a:latin typeface="Lucida Sans"/>
                <a:cs typeface="Lucida Sans"/>
              </a:rPr>
              <a:t>Diverse public/private partnerships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Lucida Sans"/>
                <a:cs typeface="Lucida Sans"/>
              </a:rPr>
              <a:t>Real world internships and mentoring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Lucida Sans"/>
                <a:cs typeface="Lucida Sans"/>
              </a:rPr>
              <a:t>Coach STEM teams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Lucida Sans"/>
                <a:cs typeface="Lucida Sans"/>
              </a:rPr>
              <a:t>Teach STEM content area classes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Lucida Sans"/>
                <a:cs typeface="Lucida Sans"/>
              </a:rPr>
              <a:t>Host STEM tours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Lucida Sans"/>
                <a:cs typeface="Lucida Sans"/>
              </a:rPr>
              <a:t>Volunteer in afterschool and summer programs 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Lucida Sans"/>
                <a:cs typeface="Lucida Sans"/>
              </a:rPr>
              <a:t>Provide STEM-focused funds and resources</a:t>
            </a:r>
            <a:endParaRPr lang="en-US" sz="2400" dirty="0">
              <a:latin typeface="Lucida Sans"/>
              <a:cs typeface="Lucida Sans"/>
            </a:endParaRPr>
          </a:p>
        </p:txBody>
      </p:sp>
      <p:pic>
        <p:nvPicPr>
          <p:cNvPr id="5" name="Picture 4" descr="SophieHai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0" y="2522874"/>
            <a:ext cx="3271373" cy="2180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59" y="6227210"/>
            <a:ext cx="6783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Lucida Sans"/>
                <a:cs typeface="Lucida Sans"/>
              </a:rPr>
              <a:t>Leigh McCook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Lucida Sans"/>
                <a:cs typeface="Lucida Sans"/>
              </a:rPr>
              <a:t>,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Lucida Sans"/>
                <a:cs typeface="Lucida Sans"/>
              </a:rPr>
              <a:t>Leigh.McCook@gtri.gatech.edu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42534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67628" y="4810128"/>
            <a:ext cx="1476374" cy="2047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88099" y="2006600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63600"/>
            <a:ext cx="8229600" cy="6604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I3L / GT Healthcare Partnerships</a:t>
            </a:r>
            <a:endParaRPr lang="en-US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5243"/>
            <a:ext cx="7823200" cy="479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1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67628" y="4810128"/>
            <a:ext cx="1476374" cy="2047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1"/>
            <a:ext cx="8229600" cy="673100"/>
          </a:xfrm>
        </p:spPr>
        <p:txBody>
          <a:bodyPr>
            <a:noAutofit/>
          </a:bodyPr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Arial Narrow"/>
                <a:cs typeface="Arial Narrow"/>
              </a:rPr>
              <a:t/>
            </a:r>
            <a:br>
              <a:rPr lang="en-US" sz="3200" dirty="0">
                <a:solidFill>
                  <a:srgbClr val="002060"/>
                </a:solidFill>
                <a:latin typeface="Arial Narrow"/>
                <a:cs typeface="Arial Narrow"/>
              </a:rPr>
            </a:br>
            <a:r>
              <a:rPr lang="en-US" sz="2400" b="1" dirty="0" smtClean="0">
                <a:cs typeface="Arial Narrow"/>
              </a:rPr>
              <a:t>Showcasing  in Support of Faculty </a:t>
            </a:r>
            <a:r>
              <a:rPr lang="en-US" sz="2400" b="1" dirty="0" smtClean="0">
                <a:cs typeface="Arial Narrow"/>
              </a:rPr>
              <a:t>/ </a:t>
            </a:r>
            <a:r>
              <a:rPr lang="en-US" sz="2400" b="1" dirty="0" smtClean="0">
                <a:cs typeface="Arial Narrow"/>
              </a:rPr>
              <a:t>Sponsored Research </a:t>
            </a:r>
            <a:br>
              <a:rPr lang="en-US" sz="2400" b="1" dirty="0" smtClean="0">
                <a:cs typeface="Arial Narrow"/>
              </a:rPr>
            </a:br>
            <a:r>
              <a:rPr lang="en-US" sz="2400" b="1" dirty="0" smtClean="0">
                <a:cs typeface="Arial Narrow"/>
              </a:rPr>
              <a:t>and Industry Partners / Startups</a:t>
            </a:r>
            <a:endParaRPr lang="en-US" sz="2400" b="1" dirty="0">
              <a:solidFill>
                <a:srgbClr val="12477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51600" y="288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501" y="1631559"/>
            <a:ext cx="74040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Arial Narrow"/>
                <a:cs typeface="Arial Narrow"/>
              </a:rPr>
              <a:t>. </a:t>
            </a:r>
            <a:endParaRPr lang="en-US" sz="1400" dirty="0">
              <a:solidFill>
                <a:prstClr val="black"/>
              </a:solidFill>
              <a:latin typeface="Arial Narrow"/>
              <a:cs typeface="Arial Narrow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43837"/>
            <a:ext cx="7366000" cy="431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5201"/>
            <a:ext cx="8229600" cy="571499"/>
          </a:xfrm>
        </p:spPr>
        <p:txBody>
          <a:bodyPr>
            <a:noAutofit/>
          </a:bodyPr>
          <a:lstStyle/>
          <a:p>
            <a:pPr lvl="0"/>
            <a:r>
              <a:rPr lang="en-US" sz="3200" b="1" dirty="0"/>
              <a:t>UCB – GT/I3L Partnership</a:t>
            </a:r>
            <a:endParaRPr lang="en-US" sz="3200" b="1" dirty="0">
              <a:solidFill>
                <a:srgbClr val="12477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51600" y="288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501" y="1631559"/>
            <a:ext cx="74040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Arial Narrow"/>
                <a:cs typeface="Arial Narrow"/>
              </a:rPr>
              <a:t>. </a:t>
            </a:r>
            <a:endParaRPr lang="en-US" sz="1400" dirty="0">
              <a:solidFill>
                <a:prstClr val="black"/>
              </a:solidFill>
              <a:latin typeface="Arial Narrow"/>
              <a:cs typeface="Arial Narrow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7400" y="1870086"/>
            <a:ext cx="7594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Mark Braunstein: “The ultimate goal of the partnership is to develop an interactive system that can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convert large amounts of anonymous patient data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into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real-time insights healthcare providers can consult at the point-of-car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e to inform treatment decisions.”</a:t>
            </a:r>
          </a:p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Jeff Wren, President of UCB North America: “By marrying big data and predictive analytics, we may be able to develop a system that physicians can consult in the clinic to help provide more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personalized epilepsy treatment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selections.”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 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Chris Clark, UCB New Journey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Board Member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/ Sponsor: “If this works it will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transform the delivery of care for epilepsy patients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.”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67628" y="5286406"/>
            <a:ext cx="1476374" cy="1571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mg206\Desktop\UCB\UCB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0" y="5286406"/>
            <a:ext cx="14605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151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at PPT second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08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066007" y="2200146"/>
            <a:ext cx="5887494" cy="3753498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en-US" sz="2400" dirty="0" smtClean="0">
                <a:latin typeface="Lucida Sans"/>
                <a:cs typeface="Lucida Sans"/>
              </a:rPr>
              <a:t>Tackling “Grand Challenges”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sz="2000" dirty="0" err="1" smtClean="0">
                <a:latin typeface="Lucida Sans"/>
                <a:cs typeface="Lucida Sans"/>
              </a:rPr>
              <a:t>CoC</a:t>
            </a:r>
            <a:r>
              <a:rPr lang="en-US" sz="2000" dirty="0" smtClean="0">
                <a:latin typeface="Lucida Sans"/>
                <a:cs typeface="Lucida Sans"/>
              </a:rPr>
              <a:t>, ECE, LMC, COA, Psych, Pub Pol, GTRI, and IPaT Faculty &amp; Students</a:t>
            </a:r>
            <a:endParaRPr lang="en-US" sz="2000" dirty="0">
              <a:latin typeface="Lucida Sans"/>
              <a:cs typeface="Lucida Sans"/>
            </a:endParaRPr>
          </a:p>
          <a:p>
            <a:pPr algn="l">
              <a:lnSpc>
                <a:spcPct val="110000"/>
              </a:lnSpc>
            </a:pPr>
            <a:r>
              <a:rPr lang="en-US" sz="2400" dirty="0" smtClean="0">
                <a:latin typeface="Lucida Sans"/>
                <a:cs typeface="Lucida Sans"/>
              </a:rPr>
              <a:t>Engagement Grant Program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Lucida Sans"/>
                <a:cs typeface="Lucida Sans"/>
              </a:rPr>
              <a:t>Seven grants awarded</a:t>
            </a:r>
          </a:p>
          <a:p>
            <a:pPr algn="l">
              <a:lnSpc>
                <a:spcPct val="110000"/>
              </a:lnSpc>
            </a:pPr>
            <a:r>
              <a:rPr lang="en-US" sz="2400" dirty="0" smtClean="0">
                <a:latin typeface="Lucida Sans"/>
                <a:cs typeface="Lucida Sans"/>
              </a:rPr>
              <a:t>Research Sponsors 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Lucida Sans"/>
                <a:cs typeface="Lucida Sans"/>
              </a:rPr>
              <a:t>Google, BMW, GA </a:t>
            </a:r>
            <a:r>
              <a:rPr lang="en-US" sz="2000" dirty="0" err="1" smtClean="0">
                <a:latin typeface="Lucida Sans"/>
                <a:cs typeface="Lucida Sans"/>
              </a:rPr>
              <a:t>Dept</a:t>
            </a:r>
            <a:r>
              <a:rPr lang="en-US" sz="2000" dirty="0" smtClean="0">
                <a:latin typeface="Lucida Sans"/>
                <a:cs typeface="Lucida Sans"/>
              </a:rPr>
              <a:t> Ag, Stalker Radar, Coaches Studio, </a:t>
            </a:r>
            <a:r>
              <a:rPr lang="en-US" sz="2000" dirty="0" err="1" smtClean="0">
                <a:latin typeface="Lucida Sans"/>
                <a:cs typeface="Lucida Sans"/>
              </a:rPr>
              <a:t>SunJewels</a:t>
            </a:r>
          </a:p>
          <a:p>
            <a:pPr marL="342900" indent="-342900" algn="l">
              <a:lnSpc>
                <a:spcPct val="110000"/>
              </a:lnSpc>
              <a:buFont typeface="Arial"/>
              <a:buChar char="•"/>
            </a:pPr>
            <a:endParaRPr lang="en-US" sz="2400" dirty="0" smtClean="0">
              <a:latin typeface="Lucida Sans"/>
              <a:cs typeface="Lucida Sans"/>
            </a:endParaRPr>
          </a:p>
          <a:p>
            <a:pPr marL="342900" indent="-342900" algn="l">
              <a:lnSpc>
                <a:spcPct val="110000"/>
              </a:lnSpc>
              <a:buFont typeface="Arial"/>
              <a:buChar char="•"/>
            </a:pPr>
            <a:endParaRPr lang="en-US" sz="2400" dirty="0" smtClean="0">
              <a:latin typeface="Lucida Sans"/>
              <a:cs typeface="Lucida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559" y="6227210"/>
            <a:ext cx="6783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"/>
              </a:rPr>
              <a:t>Maribeth Gandy,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"/>
              </a:rPr>
              <a:t>maribeth@imtc.gatech.edu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"/>
              </a:rPr>
              <a:t>,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"/>
              </a:rPr>
              <a:t>wcc.gatech.edu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Lucida Sans"/>
              <a:cs typeface="Lucida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0" y="999991"/>
            <a:ext cx="4089400" cy="977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50" y="2216016"/>
            <a:ext cx="2584450" cy="1938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550" y="4185970"/>
            <a:ext cx="2584450" cy="193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 lvl="0">
              <a:defRPr sz="1800"/>
            </a:pPr>
            <a:r>
              <a:rPr sz="4700"/>
              <a:t>GVU/Samsung Visiting Designer Program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669726" y="1830587"/>
            <a:ext cx="5317525" cy="4420195"/>
          </a:xfrm>
          <a:prstGeom prst="rect">
            <a:avLst/>
          </a:prstGeom>
        </p:spPr>
        <p:txBody>
          <a:bodyPr/>
          <a:lstStyle/>
          <a:p>
            <a:pPr marL="0" indent="0" defTabSz="377871">
              <a:spcBef>
                <a:spcPts val="2039"/>
              </a:spcBef>
              <a:buNone/>
              <a:defRPr sz="1800"/>
            </a:pPr>
            <a:r>
              <a:rPr sz="1800" dirty="0"/>
              <a:t>Global Design Power Program</a:t>
            </a:r>
          </a:p>
          <a:p>
            <a:pPr marL="443589" lvl="1" indent="-221794" defTabSz="377871">
              <a:spcBef>
                <a:spcPts val="2039"/>
              </a:spcBef>
              <a:defRPr sz="1800"/>
            </a:pPr>
            <a:r>
              <a:rPr sz="1800" dirty="0"/>
              <a:t>GT is 3rd partner university, along with Royal College of Art and Politechnico di Milano</a:t>
            </a:r>
          </a:p>
          <a:p>
            <a:pPr marL="0" indent="0" defTabSz="377871">
              <a:spcBef>
                <a:spcPts val="2039"/>
              </a:spcBef>
              <a:buNone/>
              <a:defRPr sz="1800"/>
            </a:pPr>
            <a:r>
              <a:rPr sz="1800" dirty="0"/>
              <a:t>~6-8 Samsung designers in-residence for Fall 2015</a:t>
            </a:r>
          </a:p>
          <a:p>
            <a:pPr marL="443589" lvl="1" indent="-221794" defTabSz="377871">
              <a:spcBef>
                <a:spcPts val="2039"/>
              </a:spcBef>
              <a:defRPr sz="1800"/>
            </a:pPr>
            <a:r>
              <a:rPr sz="1800" dirty="0"/>
              <a:t>Hang out in faculty lab, participate in research, sit in on classes</a:t>
            </a:r>
          </a:p>
          <a:p>
            <a:pPr marL="443589" lvl="1" indent="-221794" defTabSz="377871">
              <a:spcBef>
                <a:spcPts val="2039"/>
              </a:spcBef>
              <a:defRPr sz="1800"/>
            </a:pPr>
            <a:r>
              <a:rPr sz="1800" dirty="0"/>
              <a:t>GTF resources provided to faculty hosts</a:t>
            </a:r>
          </a:p>
          <a:p>
            <a:pPr marL="0" indent="0" defTabSz="377871">
              <a:spcBef>
                <a:spcPts val="2039"/>
              </a:spcBef>
              <a:buNone/>
              <a:defRPr sz="1800"/>
            </a:pPr>
            <a:r>
              <a:rPr sz="1800" dirty="0"/>
              <a:t>Host details due to me by </a:t>
            </a:r>
            <a:r>
              <a:rPr sz="1800" b="1" dirty="0">
                <a:latin typeface="Helvetica"/>
                <a:ea typeface="Helvetica"/>
                <a:cs typeface="Helvetica"/>
                <a:sym typeface="Helvetica"/>
              </a:rPr>
              <a:t>Jan 19</a:t>
            </a:r>
          </a:p>
          <a:p>
            <a:pPr marL="0" lvl="4" indent="591451" defTabSz="377871">
              <a:spcBef>
                <a:spcPts val="2039"/>
              </a:spcBef>
              <a:buSzTx/>
              <a:buNone/>
              <a:defRPr sz="1800"/>
            </a:pPr>
            <a:r>
              <a:rPr sz="1800" dirty="0"/>
              <a:t>keith@gatech.edu</a:t>
            </a:r>
          </a:p>
        </p:txBody>
      </p:sp>
      <p:pic>
        <p:nvPicPr>
          <p:cNvPr id="3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5273" y="3437984"/>
            <a:ext cx="4507307" cy="23479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50686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25450" y="829918"/>
            <a:ext cx="7772400" cy="812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Urban Sustainability Modeling</a:t>
            </a:r>
            <a:endParaRPr lang="en-US" sz="4000" dirty="0"/>
          </a:p>
        </p:txBody>
      </p:sp>
      <p:pic>
        <p:nvPicPr>
          <p:cNvPr id="4" name="Picture 3" descr="Screen Shot 2015-01-13 at 3.1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0"/>
            <a:ext cx="2489200" cy="1017016"/>
          </a:xfrm>
          <a:prstGeom prst="rect">
            <a:avLst/>
          </a:prstGeom>
        </p:spPr>
      </p:pic>
      <p:pic>
        <p:nvPicPr>
          <p:cNvPr id="5" name="Picture 4" descr="CEP-Cities-map4-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4460581"/>
            <a:ext cx="3375025" cy="2261189"/>
          </a:xfrm>
          <a:prstGeom prst="rect">
            <a:avLst/>
          </a:prstGeom>
        </p:spPr>
      </p:pic>
      <p:pic>
        <p:nvPicPr>
          <p:cNvPr id="6" name="Picture 5" descr="Screen Shot 2015-01-13 at 3.51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3900" cy="7747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874" y="1635125"/>
            <a:ext cx="8651876" cy="3940176"/>
          </a:xfrm>
        </p:spPr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Expand and develop current work on </a:t>
            </a:r>
            <a:r>
              <a:rPr lang="en-US" sz="2000" b="1" dirty="0" smtClean="0">
                <a:solidFill>
                  <a:schemeClr val="tx1"/>
                </a:solidFill>
              </a:rPr>
              <a:t>resilient urban systems </a:t>
            </a:r>
            <a:r>
              <a:rPr lang="en-US" sz="2000" dirty="0" smtClean="0">
                <a:solidFill>
                  <a:schemeClr val="tx1"/>
                </a:solidFill>
              </a:rPr>
              <a:t>funded through the NSF RIPS project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In partnership with </a:t>
            </a:r>
            <a:r>
              <a:rPr lang="en-US" sz="2000" b="1" dirty="0" smtClean="0">
                <a:solidFill>
                  <a:schemeClr val="tx1"/>
                </a:solidFill>
              </a:rPr>
              <a:t>City of Atlanta’s Office of Sustainability </a:t>
            </a:r>
            <a:r>
              <a:rPr lang="en-US" sz="2000" dirty="0" smtClean="0">
                <a:solidFill>
                  <a:schemeClr val="tx1"/>
                </a:solidFill>
              </a:rPr>
              <a:t>and the </a:t>
            </a:r>
            <a:r>
              <a:rPr lang="en-US" sz="2000" b="1" dirty="0" smtClean="0">
                <a:solidFill>
                  <a:schemeClr val="tx1"/>
                </a:solidFill>
              </a:rPr>
              <a:t>City Energy Project </a:t>
            </a:r>
            <a:r>
              <a:rPr lang="en-US" sz="2000" dirty="0" smtClean="0">
                <a:solidFill>
                  <a:schemeClr val="tx1"/>
                </a:solidFill>
              </a:rPr>
              <a:t>(10 cities selected nationally)</a:t>
            </a:r>
            <a:endParaRPr lang="en-US" sz="20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Expand and develop work with the </a:t>
            </a:r>
            <a:r>
              <a:rPr lang="en-US" sz="2000" b="1" dirty="0" smtClean="0">
                <a:solidFill>
                  <a:schemeClr val="tx1"/>
                </a:solidFill>
              </a:rPr>
              <a:t>City of Atlanta’s Innovation Delivery team</a:t>
            </a:r>
            <a:r>
              <a:rPr lang="en-US" sz="2000" dirty="0" smtClean="0">
                <a:solidFill>
                  <a:schemeClr val="tx1"/>
                </a:solidFill>
              </a:rPr>
              <a:t> to develop </a:t>
            </a:r>
            <a:r>
              <a:rPr lang="en-US" sz="2000" b="1" dirty="0" smtClean="0">
                <a:solidFill>
                  <a:schemeClr val="tx1"/>
                </a:solidFill>
              </a:rPr>
              <a:t>resilient models of service delivery and management</a:t>
            </a:r>
            <a:r>
              <a:rPr lang="en-US" sz="2000" dirty="0" smtClean="0">
                <a:solidFill>
                  <a:schemeClr val="tx1"/>
                </a:solidFill>
              </a:rPr>
              <a:t> (esp. wireless systems)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smtClean="0">
                <a:solidFill>
                  <a:schemeClr val="tx1"/>
                </a:solidFill>
              </a:rPr>
              <a:t>FMI contact Jennifer Clark: </a:t>
            </a:r>
            <a:r>
              <a:rPr lang="en-US" sz="2000" dirty="0" smtClean="0">
                <a:solidFill>
                  <a:schemeClr val="tx1"/>
                </a:solidFill>
                <a:hlinkClick r:id="rId5"/>
              </a:rPr>
              <a:t>jennifer.clark@gatech.edu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 algn="l">
              <a:buFont typeface="Arial"/>
              <a:buChar char="•"/>
            </a:pPr>
            <a:endParaRPr lang="en-US" dirty="0"/>
          </a:p>
        </p:txBody>
      </p:sp>
      <p:pic>
        <p:nvPicPr>
          <p:cNvPr id="7" name="Picture 6" descr="370311033_9f177b3c0a_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5" y="4429778"/>
            <a:ext cx="4064000" cy="2463801"/>
          </a:xfrm>
          <a:prstGeom prst="rect">
            <a:avLst/>
          </a:prstGeom>
        </p:spPr>
      </p:pic>
      <p:pic>
        <p:nvPicPr>
          <p:cNvPr id="9" name="Picture 8" descr="current-city_of_atlanta_seal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25" y="64516"/>
            <a:ext cx="2000250" cy="7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93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t PPT second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67628" y="4810128"/>
            <a:ext cx="1476374" cy="2047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316537" y="2234068"/>
            <a:ext cx="5504041" cy="399314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2400" dirty="0" smtClean="0">
                <a:latin typeface="Lucida Sans"/>
                <a:cs typeface="Lucida Sans"/>
              </a:rPr>
              <a:t>A long, productive history with GT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latin typeface="Lucida Sans"/>
                <a:cs typeface="Lucida Sans"/>
              </a:rPr>
              <a:t>GVU advisory board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latin typeface="Lucida Sans"/>
                <a:cs typeface="Lucida Sans"/>
              </a:rPr>
              <a:t>Space planning and design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latin typeface="Lucida Sans"/>
                <a:cs typeface="Lucida Sans"/>
              </a:rPr>
              <a:t>Numerous, extremely fruitful exchanges</a:t>
            </a:r>
          </a:p>
          <a:p>
            <a:pPr algn="l"/>
            <a:endParaRPr lang="en-US" sz="2400" dirty="0" smtClean="0">
              <a:latin typeface="Lucida Sans"/>
              <a:cs typeface="Lucida Sans"/>
            </a:endParaRPr>
          </a:p>
          <a:p>
            <a:pPr algn="l"/>
            <a:r>
              <a:rPr lang="en-US" sz="2400" dirty="0" smtClean="0">
                <a:latin typeface="Lucida Sans"/>
                <a:cs typeface="Lucida Sans"/>
              </a:rPr>
              <a:t>Magic Window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latin typeface="Lucida Sans"/>
                <a:cs typeface="Lucida Sans"/>
              </a:rPr>
              <a:t>Installation at Steelcase headquarters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latin typeface="Lucida Sans"/>
                <a:cs typeface="Lucida Sans"/>
              </a:rPr>
              <a:t>Funded user studies</a:t>
            </a:r>
          </a:p>
          <a:p>
            <a:pPr algn="l"/>
            <a:endParaRPr lang="en-US" sz="2400" dirty="0" smtClean="0">
              <a:latin typeface="Lucida Sans"/>
              <a:cs typeface="Lucida Sans"/>
            </a:endParaRPr>
          </a:p>
          <a:p>
            <a:pPr algn="l"/>
            <a:r>
              <a:rPr lang="en-US" sz="2400" dirty="0" smtClean="0">
                <a:latin typeface="Lucida Sans"/>
                <a:cs typeface="Lucida Sans"/>
              </a:rPr>
              <a:t>Software Defined Networking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latin typeface="Lucida Sans"/>
                <a:cs typeface="Lucida Sans"/>
              </a:rPr>
              <a:t>For both operations and future design work</a:t>
            </a:r>
          </a:p>
          <a:p>
            <a:pPr algn="l"/>
            <a:endParaRPr lang="en-US" sz="2400" dirty="0">
              <a:latin typeface="Lucida Sans"/>
              <a:cs typeface="Lucida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5" y="1058243"/>
            <a:ext cx="3828131" cy="841029"/>
          </a:xfrm>
          <a:prstGeom prst="rect">
            <a:avLst/>
          </a:prstGeom>
        </p:spPr>
      </p:pic>
      <p:pic>
        <p:nvPicPr>
          <p:cNvPr id="3" name="Picture 2" descr="magicwindowuserstud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5" y="3221759"/>
            <a:ext cx="2767732" cy="206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3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67628" y="4810128"/>
            <a:ext cx="1476374" cy="2047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9901" y="1953925"/>
            <a:ext cx="4254499" cy="4921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IPaT</a:t>
            </a:r>
            <a:r>
              <a:rPr lang="en-US" sz="2000" dirty="0"/>
              <a:t> </a:t>
            </a:r>
            <a:r>
              <a:rPr lang="en-US" sz="2000" dirty="0" err="1" smtClean="0"/>
              <a:t>Townhall</a:t>
            </a:r>
            <a:r>
              <a:rPr lang="en-US" sz="2000" dirty="0" smtClean="0"/>
              <a:t>: </a:t>
            </a:r>
            <a:r>
              <a:rPr lang="en-US" sz="2000" dirty="0"/>
              <a:t>Jan </a:t>
            </a:r>
            <a:r>
              <a:rPr lang="en-US" sz="2000" dirty="0" smtClean="0"/>
              <a:t>15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IPaT</a:t>
            </a:r>
            <a:r>
              <a:rPr lang="en-US" sz="2000" dirty="0"/>
              <a:t> Campus Advisory </a:t>
            </a:r>
            <a:r>
              <a:rPr lang="en-US" sz="2000" dirty="0" smtClean="0"/>
              <a:t>Board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	March 10			11</a:t>
            </a:r>
            <a:r>
              <a:rPr lang="en-US" sz="2000" dirty="0"/>
              <a:t>-12:</a:t>
            </a:r>
            <a:r>
              <a:rPr lang="en-US" sz="2000" dirty="0" smtClean="0"/>
              <a:t>30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err="1" smtClean="0"/>
              <a:t>IPaT</a:t>
            </a:r>
            <a:r>
              <a:rPr lang="en-US" sz="2000" dirty="0" smtClean="0"/>
              <a:t> </a:t>
            </a:r>
            <a:r>
              <a:rPr lang="en-US" sz="2000" dirty="0"/>
              <a:t>All Hands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Feb 17 and Apr 28	11</a:t>
            </a:r>
            <a:r>
              <a:rPr lang="en-US" sz="2000" dirty="0"/>
              <a:t>-12:</a:t>
            </a:r>
            <a:r>
              <a:rPr lang="en-US" sz="2000" dirty="0" smtClean="0"/>
              <a:t>30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IPaT</a:t>
            </a:r>
            <a:r>
              <a:rPr lang="en-US" sz="2000" dirty="0"/>
              <a:t> Research Directors </a:t>
            </a:r>
            <a:r>
              <a:rPr lang="en-US" sz="2000" dirty="0" smtClean="0"/>
              <a:t>Meetings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	Jan 27, Feb 24, Mar 27, Apr 24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8:30-10 am 	</a:t>
            </a: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174" y="1068255"/>
            <a:ext cx="8324337" cy="957631"/>
          </a:xfrm>
          <a:prstGeom prst="rect">
            <a:avLst/>
          </a:prstGeom>
        </p:spPr>
        <p:txBody>
          <a:bodyPr vert="horz" lIns="91298" tIns="45649" rIns="91298" bIns="45649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/>
                <a:ea typeface="+mj-ea"/>
                <a:cs typeface="Lucida Sans"/>
              </a:rPr>
              <a:t>IPaT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/>
                <a:ea typeface="+mj-ea"/>
                <a:cs typeface="Lucida Sans"/>
              </a:rPr>
              <a:t> Spring Meetings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Lucida Sans"/>
              <a:ea typeface="+mj-ea"/>
              <a:cs typeface="Lucida Sans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5046127" y="1936990"/>
            <a:ext cx="4254499" cy="4921010"/>
          </a:xfrm>
          <a:prstGeom prst="rect">
            <a:avLst/>
          </a:prstGeom>
        </p:spPr>
        <p:txBody>
          <a:bodyPr vert="horz" lIns="91288" tIns="45644" rIns="91288" bIns="45644" rtlCol="0">
            <a:normAutofit lnSpcReduction="10000"/>
          </a:bodyPr>
          <a:lstStyle>
            <a:lvl1pPr marL="342323" indent="-342323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99" indent="-285267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07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504" indent="-228214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3936" indent="-228214" algn="l" defTabSz="45643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368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9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2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5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 dirty="0" smtClean="0"/>
              <a:t>Annual Research Survey</a:t>
            </a:r>
            <a:br>
              <a:rPr lang="en-US" sz="2000" b="1" dirty="0" smtClean="0"/>
            </a:br>
            <a:r>
              <a:rPr lang="en-US" sz="2000" b="1" dirty="0" smtClean="0"/>
              <a:t>	Week of Feb 23</a:t>
            </a:r>
          </a:p>
          <a:p>
            <a:pPr marL="0" indent="0">
              <a:buFont typeface="Arial"/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b="1" dirty="0"/>
              <a:t>Spring Research Showcase: Apr 15</a:t>
            </a:r>
            <a:br>
              <a:rPr lang="en-US" sz="2000" b="1" dirty="0"/>
            </a:br>
            <a:endParaRPr lang="en-US" sz="2000" b="1" dirty="0" smtClean="0"/>
          </a:p>
          <a:p>
            <a:pPr marL="0" indent="0">
              <a:buNone/>
            </a:pPr>
            <a:r>
              <a:rPr lang="en-US" sz="2000" dirty="0" smtClean="0"/>
              <a:t>CIC Showcase and Judging:  Apr 16</a:t>
            </a:r>
          </a:p>
          <a:p>
            <a:pPr marL="0" indent="0">
              <a:buFont typeface="Arial"/>
              <a:buNone/>
            </a:pPr>
            <a:r>
              <a:rPr lang="en-US" sz="2000" dirty="0"/>
              <a:t>	</a:t>
            </a:r>
            <a:r>
              <a:rPr lang="en-US" sz="2000" dirty="0" err="1" smtClean="0"/>
              <a:t>Hackbreak</a:t>
            </a:r>
            <a:r>
              <a:rPr lang="en-US" sz="2000" dirty="0" smtClean="0"/>
              <a:t>: March 16-20</a:t>
            </a:r>
          </a:p>
          <a:p>
            <a:pPr marL="0" indent="0">
              <a:buFont typeface="Arial"/>
              <a:buNone/>
            </a:pPr>
            <a:r>
              <a:rPr lang="en-US" sz="2000" b="1" dirty="0" smtClean="0"/>
              <a:t>	</a:t>
            </a:r>
            <a:br>
              <a:rPr lang="en-US" sz="2000" b="1" dirty="0" smtClean="0"/>
            </a:br>
            <a:r>
              <a:rPr lang="en-US" sz="2000" b="1" dirty="0" smtClean="0"/>
              <a:t>Thursday Think Tanks</a:t>
            </a:r>
          </a:p>
          <a:p>
            <a:pPr marL="0" indent="0">
              <a:buFont typeface="Arial"/>
              <a:buNone/>
            </a:pPr>
            <a:r>
              <a:rPr lang="en-US" sz="2000" dirty="0" smtClean="0"/>
              <a:t>	Thursdays, 3:30-5</a:t>
            </a:r>
          </a:p>
          <a:p>
            <a:pPr marL="0" indent="0">
              <a:buFont typeface="Arial"/>
              <a:buNone/>
            </a:pPr>
            <a:endParaRPr lang="en-US" sz="2000" dirty="0" smtClean="0"/>
          </a:p>
          <a:p>
            <a:pPr marL="0" indent="0">
              <a:buFont typeface="Arial"/>
              <a:buNone/>
            </a:pPr>
            <a:r>
              <a:rPr lang="en-US" sz="2000" dirty="0" err="1" smtClean="0"/>
              <a:t>IPaT</a:t>
            </a:r>
            <a:r>
              <a:rPr lang="en-US" sz="2000" dirty="0" smtClean="0"/>
              <a:t> Development </a:t>
            </a:r>
            <a:r>
              <a:rPr lang="en-US" sz="2000" dirty="0" err="1" smtClean="0"/>
              <a:t>Mtgs</a:t>
            </a:r>
            <a:endParaRPr lang="en-US" sz="2000" dirty="0" smtClean="0"/>
          </a:p>
          <a:p>
            <a:pPr marL="0" indent="0">
              <a:buFont typeface="Arial"/>
              <a:buNone/>
            </a:pPr>
            <a:r>
              <a:rPr lang="en-US" sz="2000" dirty="0" smtClean="0"/>
              <a:t>	Weekly: Thursdays </a:t>
            </a:r>
            <a:r>
              <a:rPr lang="en-US" sz="2000" dirty="0"/>
              <a:t>9</a:t>
            </a:r>
            <a:r>
              <a:rPr lang="en-US" sz="2000" dirty="0" smtClean="0"/>
              <a:t>:30-10:30</a:t>
            </a:r>
          </a:p>
          <a:p>
            <a:pPr marL="0" indent="0">
              <a:buFont typeface="Arial"/>
              <a:buNone/>
            </a:pPr>
            <a:r>
              <a:rPr lang="en-US" sz="2000" dirty="0" smtClean="0"/>
              <a:t>	Monthly: Health Partnerships</a:t>
            </a:r>
          </a:p>
          <a:p>
            <a:pPr marL="0" indent="0">
              <a:buFont typeface="Arial"/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186277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t PPT second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67628" y="4810128"/>
            <a:ext cx="1476374" cy="2047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5559" y="1007816"/>
            <a:ext cx="8324337" cy="957631"/>
          </a:xfrm>
        </p:spPr>
        <p:txBody>
          <a:bodyPr>
            <a:normAutofit fontScale="90000"/>
          </a:bodyPr>
          <a:lstStyle/>
          <a:p>
            <a:pPr algn="l"/>
            <a:r>
              <a:rPr lang="en-US" sz="2900" b="1" dirty="0" smtClean="0">
                <a:solidFill>
                  <a:schemeClr val="tx2"/>
                </a:solidFill>
                <a:latin typeface="Lucida Sans"/>
                <a:cs typeface="Lucida Sans"/>
              </a:rPr>
              <a:t>Global Summit on Health-Technology-Education</a:t>
            </a:r>
            <a:endParaRPr lang="en-US" sz="2900" b="1" dirty="0">
              <a:solidFill>
                <a:schemeClr val="tx2"/>
              </a:solidFill>
              <a:latin typeface="Lucida Sans"/>
              <a:cs typeface="Lucida Sans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60220" y="1787489"/>
            <a:ext cx="6400800" cy="586859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400" dirty="0" smtClean="0">
                <a:latin typeface="Lucida Sans"/>
                <a:cs typeface="Lucida Sans"/>
              </a:rPr>
              <a:t>Finding affordable solutions for urgent social and human problems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436495" y="2425148"/>
            <a:ext cx="5882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Presented by Yunus Creative Lab and the Institute for People and Technology at Georgia Tech </a:t>
            </a:r>
            <a:endParaRPr lang="en-US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1155382" y="5803900"/>
            <a:ext cx="23094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Prof. Muhammad Yunus </a:t>
            </a:r>
          </a:p>
          <a:p>
            <a:r>
              <a:rPr lang="en-US" sz="1050" dirty="0" smtClean="0"/>
              <a:t>2006 Nobel Peace Laureate </a:t>
            </a:r>
          </a:p>
          <a:p>
            <a:r>
              <a:rPr lang="en-US" sz="1050" dirty="0" smtClean="0"/>
              <a:t>Chairman, Yunus Center</a:t>
            </a:r>
          </a:p>
          <a:p>
            <a:r>
              <a:rPr lang="en-US" sz="1050" dirty="0" smtClean="0"/>
              <a:t>Chairman, Yunus Creative Lab, Inc.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19500" y="3133034"/>
            <a:ext cx="358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May 10-13, 2015 -  Atlanta, GA, USA</a:t>
            </a:r>
            <a:endParaRPr lang="en-US" dirty="0" smtClean="0"/>
          </a:p>
        </p:txBody>
      </p:sp>
      <p:pic>
        <p:nvPicPr>
          <p:cNvPr id="55" name="Picture 54" descr="yunu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030" y="3553166"/>
            <a:ext cx="1574800" cy="2260600"/>
          </a:xfrm>
          <a:prstGeom prst="rect">
            <a:avLst/>
          </a:prstGeom>
        </p:spPr>
      </p:pic>
      <p:pic>
        <p:nvPicPr>
          <p:cNvPr id="56" name="Picture 5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20" y="2514048"/>
            <a:ext cx="1636144" cy="301964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57"/>
          <p:cNvSpPr txBox="1"/>
          <p:nvPr/>
        </p:nvSpPr>
        <p:spPr>
          <a:xfrm>
            <a:off x="3095263" y="3553166"/>
            <a:ext cx="5389167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Summit will focus on how technology can be used to provide healthcare and education to the billions who are left out of the current healthcare and education delivery systems</a:t>
            </a:r>
          </a:p>
          <a:p>
            <a:endParaRPr lang="en-US" sz="1600" dirty="0" smtClean="0"/>
          </a:p>
          <a:p>
            <a:r>
              <a:rPr lang="en-US" sz="1600" dirty="0" smtClean="0"/>
              <a:t>It will be solution oriented and we are inviting businesses, start-ups, and researchers to present their sustainable healthcare solutions as part of an Innovation Showcase</a:t>
            </a:r>
          </a:p>
          <a:p>
            <a:endParaRPr lang="en-US" sz="1600" dirty="0" smtClean="0"/>
          </a:p>
          <a:p>
            <a:r>
              <a:rPr lang="en-US" sz="1600" dirty="0" smtClean="0"/>
              <a:t>Outcomes from the conference will roll into an action-oriented Nobel Peace Laureates Summit later that year</a:t>
            </a:r>
          </a:p>
          <a:p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269169" y="6404064"/>
            <a:ext cx="4724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F7F7F"/>
                </a:solidFill>
              </a:rPr>
              <a:t>Contact Info: Laurie Dean Baird, </a:t>
            </a:r>
            <a:r>
              <a:rPr lang="en-US" sz="1400" dirty="0" err="1" smtClean="0">
                <a:solidFill>
                  <a:srgbClr val="7F7F7F"/>
                </a:solidFill>
              </a:rPr>
              <a:t>Laurie.Baird@ipat.gatech.edu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24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t PPT second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0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5559" y="1007816"/>
            <a:ext cx="8324337" cy="957631"/>
          </a:xfrm>
        </p:spPr>
        <p:txBody>
          <a:bodyPr>
            <a:normAutofit/>
          </a:bodyPr>
          <a:lstStyle/>
          <a:p>
            <a:pPr algn="l"/>
            <a:r>
              <a:rPr lang="en-US" sz="2900" b="1" dirty="0" smtClean="0">
                <a:solidFill>
                  <a:schemeClr val="tx2"/>
                </a:solidFill>
                <a:latin typeface="Lucida Sans"/>
                <a:cs typeface="Lucida Sans"/>
              </a:rPr>
              <a:t>Computational Enterprise Analytics:</a:t>
            </a:r>
            <a:endParaRPr lang="en-US" sz="2900" b="1" dirty="0">
              <a:solidFill>
                <a:schemeClr val="tx2"/>
              </a:solidFill>
              <a:latin typeface="Lucida Sans"/>
              <a:cs typeface="Lucida Sans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60220" y="1787489"/>
            <a:ext cx="6400800" cy="586859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Lucida Sans"/>
                <a:cs typeface="Lucida Sans"/>
              </a:rPr>
              <a:t>Bringing Visual Analytics to the C-Suite</a:t>
            </a:r>
            <a:endParaRPr lang="en-US" sz="2400" dirty="0">
              <a:latin typeface="Lucida Sans"/>
              <a:cs typeface="Lucida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5559" y="6227210"/>
            <a:ext cx="3796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  <a:latin typeface="Lucida Sans"/>
                <a:cs typeface="Lucida Sans"/>
              </a:rPr>
              <a:t>Rahul C. Basole, basole@gatech.edu</a:t>
            </a:r>
            <a:endParaRPr lang="en-US" sz="1600" dirty="0">
              <a:solidFill>
                <a:prstClr val="black"/>
              </a:solidFill>
              <a:latin typeface="Lucida Sans"/>
              <a:cs typeface="Lucida Sans"/>
            </a:endParaRPr>
          </a:p>
        </p:txBody>
      </p:sp>
      <p:pic>
        <p:nvPicPr>
          <p:cNvPr id="8" name="Picture 3" descr="C:\Users\rbasole\Dropbox\logo-cge-site-350x9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01" y="2804126"/>
            <a:ext cx="33337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37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at PPT second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0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25916" y="980284"/>
            <a:ext cx="7376618" cy="1144989"/>
          </a:xfrm>
        </p:spPr>
        <p:txBody>
          <a:bodyPr>
            <a:normAutofit/>
          </a:bodyPr>
          <a:lstStyle/>
          <a:p>
            <a:pPr algn="l"/>
            <a:r>
              <a:rPr lang="en-US" sz="2900" b="1" dirty="0" smtClean="0">
                <a:solidFill>
                  <a:srgbClr val="1F497D"/>
                </a:solidFill>
                <a:latin typeface="Lucida Sans"/>
                <a:cs typeface="Lucida Sans"/>
              </a:rPr>
              <a:t>Making Big Data Think Bigger:</a:t>
            </a:r>
            <a:endParaRPr lang="en-US" sz="2900" b="1" dirty="0">
              <a:solidFill>
                <a:srgbClr val="1F497D"/>
              </a:solidFill>
              <a:latin typeface="Lucida Sans"/>
              <a:cs typeface="Lucida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559" y="6227210"/>
            <a:ext cx="3796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  <a:latin typeface="Lucida Sans"/>
                <a:cs typeface="Lucida Sans"/>
              </a:rPr>
              <a:t>Rahul C. Basole, basole@gatech.edu</a:t>
            </a:r>
            <a:endParaRPr lang="en-US" sz="1600" dirty="0">
              <a:solidFill>
                <a:prstClr val="black"/>
              </a:solidFill>
              <a:latin typeface="Lucida Sans"/>
              <a:cs typeface="Lucida San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9" y="1977892"/>
            <a:ext cx="3422156" cy="343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5228" y="5608278"/>
            <a:ext cx="328830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800" dirty="0">
                <a:solidFill>
                  <a:prstClr val="black"/>
                </a:solidFill>
                <a:latin typeface="Calibri"/>
              </a:rPr>
              <a:t>http://bits.blogs.nytimes.com/2014/09/20/making-big-data-think-bigger/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304132" y="1977891"/>
            <a:ext cx="5641786" cy="3753498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sz="1400" dirty="0">
                <a:latin typeface="Lucida Sans"/>
                <a:cs typeface="Lucida Sans"/>
              </a:rPr>
              <a:t>1 of 4 Faculty Worldwide (Stanford, NYU, IESE, Georgia Tech)</a:t>
            </a:r>
          </a:p>
          <a:p>
            <a:pPr marL="342900" indent="-342900" algn="l">
              <a:lnSpc>
                <a:spcPct val="110000"/>
              </a:lnSpc>
              <a:buFont typeface="Arial"/>
              <a:buChar char="•"/>
            </a:pPr>
            <a:endParaRPr lang="en-US" sz="1400" dirty="0" smtClean="0">
              <a:latin typeface="Lucida Sans"/>
              <a:cs typeface="Lucida Sans"/>
            </a:endParaRPr>
          </a:p>
          <a:p>
            <a:pPr algn="l">
              <a:lnSpc>
                <a:spcPct val="110000"/>
              </a:lnSpc>
            </a:pPr>
            <a:r>
              <a:rPr lang="en-US" sz="1400" dirty="0" smtClean="0">
                <a:latin typeface="Lucida Sans"/>
                <a:cs typeface="Lucida Sans"/>
              </a:rPr>
              <a:t>Design, Develop, and Refine Visual Analytic Tools and Techniques that Help Explore </a:t>
            </a:r>
            <a:r>
              <a:rPr lang="en-US" sz="1400" i="1" dirty="0" smtClean="0">
                <a:latin typeface="Lucida Sans"/>
                <a:cs typeface="Lucida Sans"/>
              </a:rPr>
              <a:t>As-Is</a:t>
            </a:r>
            <a:r>
              <a:rPr lang="en-US" sz="1400" dirty="0" smtClean="0">
                <a:latin typeface="Lucida Sans"/>
                <a:cs typeface="Lucida Sans"/>
              </a:rPr>
              <a:t> and </a:t>
            </a:r>
            <a:r>
              <a:rPr lang="en-US" sz="1400" i="1" dirty="0" smtClean="0">
                <a:latin typeface="Lucida Sans"/>
                <a:cs typeface="Lucida Sans"/>
              </a:rPr>
              <a:t>To-Be</a:t>
            </a:r>
            <a:r>
              <a:rPr lang="en-US" sz="1400" dirty="0" smtClean="0">
                <a:latin typeface="Lucida Sans"/>
                <a:cs typeface="Lucida Sans"/>
              </a:rPr>
              <a:t> Characteristics </a:t>
            </a:r>
            <a:r>
              <a:rPr lang="en-US" sz="1400" dirty="0">
                <a:latin typeface="Lucida Sans"/>
                <a:cs typeface="Lucida Sans"/>
              </a:rPr>
              <a:t>of </a:t>
            </a:r>
            <a:r>
              <a:rPr lang="en-US" sz="1400" dirty="0" smtClean="0">
                <a:latin typeface="Lucida Sans"/>
                <a:cs typeface="Lucida Sans"/>
              </a:rPr>
              <a:t>Complex Global Business Ecosystems</a:t>
            </a:r>
          </a:p>
          <a:p>
            <a:pPr marL="342900" indent="-342900" algn="l">
              <a:lnSpc>
                <a:spcPct val="110000"/>
              </a:lnSpc>
              <a:buFont typeface="Arial"/>
              <a:buChar char="•"/>
            </a:pPr>
            <a:endParaRPr lang="en-US" sz="1400" dirty="0" smtClean="0">
              <a:latin typeface="Lucida Sans"/>
              <a:cs typeface="Lucida Sans"/>
            </a:endParaRPr>
          </a:p>
          <a:p>
            <a:pPr algn="l">
              <a:lnSpc>
                <a:spcPct val="110000"/>
              </a:lnSpc>
            </a:pPr>
            <a:r>
              <a:rPr lang="en-US" sz="1400" dirty="0" smtClean="0">
                <a:latin typeface="Lucida Sans"/>
                <a:cs typeface="Lucida Sans"/>
              </a:rPr>
              <a:t>Enhance </a:t>
            </a:r>
            <a:r>
              <a:rPr lang="en-US" sz="1400" dirty="0">
                <a:latin typeface="Lucida Sans"/>
                <a:cs typeface="Lucida Sans"/>
              </a:rPr>
              <a:t>and </a:t>
            </a:r>
            <a:r>
              <a:rPr lang="en-US" sz="1400" dirty="0" smtClean="0">
                <a:latin typeface="Lucida Sans"/>
                <a:cs typeface="Lucida Sans"/>
              </a:rPr>
              <a:t>Augment Strategic Decision Making </a:t>
            </a:r>
            <a:r>
              <a:rPr lang="en-US" sz="1400" dirty="0">
                <a:latin typeface="Lucida Sans"/>
                <a:cs typeface="Lucida Sans"/>
              </a:rPr>
              <a:t>for </a:t>
            </a:r>
            <a:r>
              <a:rPr lang="en-US" sz="1400" dirty="0" smtClean="0">
                <a:latin typeface="Lucida Sans"/>
                <a:cs typeface="Lucida Sans"/>
              </a:rPr>
              <a:t>Business Leaders Running Large Complex Global Operations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sz="1200" dirty="0" smtClean="0">
                <a:latin typeface="Lucida Sans"/>
                <a:cs typeface="Lucida Sans"/>
              </a:rPr>
              <a:t>Sense Making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sz="1200" dirty="0" smtClean="0">
                <a:latin typeface="Lucida Sans"/>
                <a:cs typeface="Lucida Sans"/>
              </a:rPr>
              <a:t>Risk Management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sz="1200" dirty="0" smtClean="0">
                <a:latin typeface="Lucida Sans"/>
                <a:cs typeface="Lucida Sans"/>
              </a:rPr>
              <a:t>Opportunity </a:t>
            </a:r>
            <a:r>
              <a:rPr lang="en-US" sz="1200" dirty="0" smtClean="0">
                <a:latin typeface="Lucida Sans"/>
                <a:cs typeface="Lucida Sans"/>
              </a:rPr>
              <a:t>Identification</a:t>
            </a:r>
          </a:p>
          <a:p>
            <a:pPr algn="l">
              <a:lnSpc>
                <a:spcPct val="110000"/>
              </a:lnSpc>
            </a:pPr>
            <a:endParaRPr lang="en-US" sz="1400" dirty="0" smtClean="0">
              <a:latin typeface="Lucida Sans"/>
              <a:cs typeface="Lucida Sans"/>
            </a:endParaRPr>
          </a:p>
          <a:p>
            <a:pPr algn="l">
              <a:lnSpc>
                <a:spcPct val="110000"/>
              </a:lnSpc>
            </a:pPr>
            <a:r>
              <a:rPr lang="en-US" sz="1400" dirty="0" smtClean="0">
                <a:latin typeface="Lucida Sans"/>
                <a:cs typeface="Lucida Sans"/>
              </a:rPr>
              <a:t>Planned </a:t>
            </a:r>
            <a:r>
              <a:rPr lang="en-US" sz="1400" dirty="0" smtClean="0">
                <a:latin typeface="Lucida Sans"/>
                <a:cs typeface="Lucida Sans"/>
              </a:rPr>
              <a:t>Activities: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sz="1200" dirty="0" smtClean="0">
                <a:latin typeface="Lucida Sans"/>
                <a:cs typeface="Lucida Sans"/>
              </a:rPr>
              <a:t>“Think Paper” on State-of-the-Art Tools </a:t>
            </a:r>
            <a:r>
              <a:rPr lang="en-US" sz="1000" dirty="0" smtClean="0">
                <a:latin typeface="Lucida Sans"/>
                <a:cs typeface="Lucida Sans"/>
              </a:rPr>
              <a:t>(Q1/15)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sz="1200" dirty="0" smtClean="0">
                <a:latin typeface="Lucida Sans"/>
                <a:cs typeface="Lucida Sans"/>
              </a:rPr>
              <a:t>Study </a:t>
            </a:r>
            <a:r>
              <a:rPr lang="en-US" sz="1200" dirty="0">
                <a:latin typeface="Lucida Sans"/>
                <a:cs typeface="Lucida Sans"/>
              </a:rPr>
              <a:t>of </a:t>
            </a:r>
            <a:r>
              <a:rPr lang="en-US" sz="1200" dirty="0" smtClean="0">
                <a:latin typeface="Lucida Sans"/>
                <a:cs typeface="Lucida Sans"/>
              </a:rPr>
              <a:t>Wide Data Analytics &amp; Executive Decision Making </a:t>
            </a:r>
            <a:r>
              <a:rPr lang="en-US" sz="1000" dirty="0" smtClean="0">
                <a:latin typeface="Lucida Sans"/>
                <a:cs typeface="Lucida Sans"/>
              </a:rPr>
              <a:t>(Q2/15-)</a:t>
            </a:r>
            <a:endParaRPr lang="en-US" sz="1000" dirty="0">
              <a:latin typeface="Lucida Sans"/>
              <a:cs typeface="Lucida Sans"/>
            </a:endParaRP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sz="1200" dirty="0" smtClean="0">
                <a:latin typeface="Lucida Sans"/>
                <a:cs typeface="Lucida Sans"/>
              </a:rPr>
              <a:t>CEO Workshop </a:t>
            </a:r>
            <a:r>
              <a:rPr lang="en-US" sz="1000" dirty="0" smtClean="0">
                <a:latin typeface="Lucida Sans"/>
                <a:cs typeface="Lucida Sans"/>
              </a:rPr>
              <a:t>(Q3/15)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sz="1200" dirty="0">
                <a:latin typeface="Lucida Sans"/>
                <a:cs typeface="Lucida Sans"/>
              </a:rPr>
              <a:t>Visual Analytic Platform for Ecosystem Intelligence </a:t>
            </a:r>
            <a:r>
              <a:rPr lang="en-US" sz="1000" dirty="0">
                <a:latin typeface="Lucida Sans"/>
                <a:cs typeface="Lucida Sans"/>
              </a:rPr>
              <a:t>(Q3/15-)</a:t>
            </a:r>
          </a:p>
          <a:p>
            <a:pPr marL="800100" lvl="1" indent="-342900" algn="l">
              <a:lnSpc>
                <a:spcPct val="110000"/>
              </a:lnSpc>
              <a:buFont typeface="Arial"/>
              <a:buChar char="•"/>
            </a:pPr>
            <a:r>
              <a:rPr lang="en-US" sz="1200" dirty="0" smtClean="0">
                <a:latin typeface="Lucida Sans"/>
                <a:cs typeface="Lucida Sans"/>
              </a:rPr>
              <a:t>Present work at Global CEO Forum in India </a:t>
            </a:r>
            <a:r>
              <a:rPr lang="en-US" sz="1000" dirty="0" smtClean="0">
                <a:latin typeface="Lucida Sans"/>
                <a:cs typeface="Lucida Sans"/>
              </a:rPr>
              <a:t>(Q2/15) </a:t>
            </a:r>
            <a:r>
              <a:rPr lang="en-US" sz="1200" dirty="0" smtClean="0">
                <a:latin typeface="Lucida Sans"/>
                <a:cs typeface="Lucida Sans"/>
              </a:rPr>
              <a:t>&amp; China </a:t>
            </a:r>
            <a:r>
              <a:rPr lang="en-US" sz="1000" dirty="0" smtClean="0">
                <a:latin typeface="Lucida Sans"/>
                <a:cs typeface="Lucida Sans"/>
              </a:rPr>
              <a:t>(Q4/15)</a:t>
            </a:r>
          </a:p>
        </p:txBody>
      </p:sp>
    </p:spTree>
    <p:extLst>
      <p:ext uri="{BB962C8B-B14F-4D97-AF65-F5344CB8AC3E}">
        <p14:creationId xmlns:p14="http://schemas.microsoft.com/office/powerpoint/2010/main" val="4065009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at PPT second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7628" y="4810128"/>
            <a:ext cx="1476374" cy="2047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25916" y="802484"/>
            <a:ext cx="8424384" cy="1144989"/>
          </a:xfrm>
        </p:spPr>
        <p:txBody>
          <a:bodyPr>
            <a:normAutofit/>
          </a:bodyPr>
          <a:lstStyle/>
          <a:p>
            <a:pPr algn="l"/>
            <a:r>
              <a:rPr lang="en-US" sz="2900" b="1" dirty="0" smtClean="0">
                <a:solidFill>
                  <a:srgbClr val="1F497D"/>
                </a:solidFill>
                <a:latin typeface="Lucida Sans"/>
                <a:cs typeface="Lucida Sans"/>
              </a:rPr>
              <a:t>Centers for Disease </a:t>
            </a:r>
            <a:r>
              <a:rPr lang="en-US" sz="2900" b="1" dirty="0" smtClean="0">
                <a:solidFill>
                  <a:srgbClr val="1F497D"/>
                </a:solidFill>
                <a:latin typeface="Lucida Sans"/>
                <a:cs typeface="Lucida Sans"/>
              </a:rPr>
              <a:t>Control and Prevention</a:t>
            </a:r>
            <a:endParaRPr lang="en-US" sz="2900" b="1" dirty="0">
              <a:solidFill>
                <a:srgbClr val="1F497D"/>
              </a:solidFill>
              <a:latin typeface="Lucida Sans"/>
              <a:cs typeface="Lucida Sans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508500" y="1774824"/>
            <a:ext cx="4437063" cy="4587739"/>
          </a:xfrm>
        </p:spPr>
        <p:txBody>
          <a:bodyPr>
            <a:no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Lucida Sans"/>
                <a:cs typeface="Lucida Sans"/>
              </a:rPr>
              <a:t>IPaT Seed Awards </a:t>
            </a:r>
            <a:r>
              <a:rPr lang="en-US" sz="1600" dirty="0" smtClean="0">
                <a:solidFill>
                  <a:schemeClr val="tx1"/>
                </a:solidFill>
                <a:latin typeface="Lucida Sans"/>
                <a:cs typeface="Lucida Sans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Lucida Sans"/>
                <a:cs typeface="Lucida Sans"/>
              </a:rPr>
            </a:br>
            <a:r>
              <a:rPr lang="en-US" sz="1600" dirty="0" smtClean="0">
                <a:solidFill>
                  <a:srgbClr val="7F7F7F"/>
                </a:solidFill>
                <a:latin typeface="Lucida Sans"/>
                <a:cs typeface="Lucida Sans"/>
              </a:rPr>
              <a:t>(</a:t>
            </a:r>
            <a:r>
              <a:rPr lang="en-US" sz="1600" dirty="0" smtClean="0">
                <a:solidFill>
                  <a:srgbClr val="7F7F7F"/>
                </a:solidFill>
                <a:latin typeface="Lucida Sans"/>
                <a:cs typeface="Lucida Sans"/>
              </a:rPr>
              <a:t>plan to extend campus wide)</a:t>
            </a:r>
          </a:p>
          <a:p>
            <a:pPr marL="520700" lvl="1" indent="-342900" algn="l">
              <a:buFont typeface="Wingdings" panose="05000000000000000000" pitchFamily="2" charset="2"/>
              <a:buChar char="§"/>
            </a:pPr>
            <a:r>
              <a:rPr lang="en-US" sz="1400" i="1" dirty="0">
                <a:solidFill>
                  <a:schemeClr val="tx1"/>
                </a:solidFill>
                <a:latin typeface="Lucida Sans"/>
                <a:cs typeface="Lucida Sans"/>
              </a:rPr>
              <a:t>Assessing Adherence to Evidence based Care Practice for Children Diagnosed with ADHD in the Medicaid </a:t>
            </a:r>
            <a:r>
              <a:rPr lang="en-US" sz="1400" i="1" dirty="0" smtClean="0">
                <a:solidFill>
                  <a:schemeClr val="tx1"/>
                </a:solidFill>
                <a:latin typeface="Lucida Sans"/>
                <a:cs typeface="Lucida Sans"/>
              </a:rPr>
              <a:t>System</a:t>
            </a:r>
          </a:p>
          <a:p>
            <a:pPr marL="520700" lvl="1" indent="-342900" algn="l">
              <a:buFont typeface="Wingdings" panose="05000000000000000000" pitchFamily="2" charset="2"/>
              <a:buChar char="§"/>
            </a:pPr>
            <a:r>
              <a:rPr lang="en-US" sz="1400" i="1" dirty="0">
                <a:solidFill>
                  <a:schemeClr val="tx1"/>
                </a:solidFill>
                <a:latin typeface="Lucida Sans"/>
                <a:cs typeface="Lucida Sans"/>
              </a:rPr>
              <a:t>PTT AdvisorPlus: Development and Evaluation of a Clinical Decision Support Tool Mobile Application for Management of </a:t>
            </a:r>
            <a:r>
              <a:rPr lang="en-US" sz="1400" i="1" dirty="0" smtClean="0">
                <a:solidFill>
                  <a:schemeClr val="tx1"/>
                </a:solidFill>
                <a:latin typeface="Lucida Sans"/>
                <a:cs typeface="Lucida Sans"/>
              </a:rPr>
              <a:t>Anticoagulants</a:t>
            </a:r>
          </a:p>
          <a:p>
            <a:pPr marL="520700" lvl="1" indent="-342900" algn="l">
              <a:buFont typeface="Wingdings" panose="05000000000000000000" pitchFamily="2" charset="2"/>
              <a:buChar char="§"/>
            </a:pPr>
            <a:r>
              <a:rPr lang="en-US" sz="1400" i="1" dirty="0">
                <a:solidFill>
                  <a:schemeClr val="tx1"/>
                </a:solidFill>
                <a:latin typeface="Lucida Sans"/>
                <a:cs typeface="Lucida Sans"/>
              </a:rPr>
              <a:t>Text Messaging to Improve Asthma Outcomes in Minority Persons with </a:t>
            </a:r>
            <a:r>
              <a:rPr lang="en-US" sz="1400" i="1" dirty="0" smtClean="0">
                <a:solidFill>
                  <a:schemeClr val="tx1"/>
                </a:solidFill>
                <a:latin typeface="Lucida Sans"/>
                <a:cs typeface="Lucida Sans"/>
              </a:rPr>
              <a:t>Asthma</a:t>
            </a:r>
            <a:endParaRPr lang="en-US" sz="1600" dirty="0" smtClean="0">
              <a:solidFill>
                <a:schemeClr val="tx1"/>
              </a:solidFill>
              <a:latin typeface="Lucida Sans"/>
              <a:cs typeface="Lucida Sans"/>
            </a:endParaRPr>
          </a:p>
          <a:p>
            <a:pPr marL="285750" indent="-285750" algn="l">
              <a:buFont typeface="Arial"/>
              <a:buChar char="•"/>
            </a:pPr>
            <a:endParaRPr lang="en-US" sz="1600" dirty="0" smtClean="0">
              <a:solidFill>
                <a:schemeClr val="tx1"/>
              </a:solidFill>
              <a:latin typeface="Lucida Sans"/>
              <a:cs typeface="Lucida Sans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Lucida Sans"/>
                <a:cs typeface="Lucida Sans"/>
              </a:rPr>
              <a:t>Memorandum </a:t>
            </a:r>
            <a:r>
              <a:rPr lang="en-US" sz="1600" dirty="0" smtClean="0">
                <a:solidFill>
                  <a:schemeClr val="tx1"/>
                </a:solidFill>
                <a:latin typeface="Lucida Sans"/>
                <a:cs typeface="Lucida Sans"/>
              </a:rPr>
              <a:t>of Understanding </a:t>
            </a:r>
            <a:r>
              <a:rPr lang="en-US" sz="1600" dirty="0" smtClean="0">
                <a:solidFill>
                  <a:schemeClr val="tx1"/>
                </a:solidFill>
                <a:latin typeface="Lucida Sans"/>
                <a:cs typeface="Lucida Sans"/>
              </a:rPr>
              <a:t>signed</a:t>
            </a:r>
            <a:endParaRPr lang="en-US" sz="1600" dirty="0">
              <a:solidFill>
                <a:schemeClr val="tx1"/>
              </a:solidFill>
              <a:latin typeface="Lucida Sans"/>
              <a:cs typeface="Lucida Sans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Lucida Sans"/>
                <a:cs typeface="Lucida Sans"/>
              </a:rPr>
              <a:t>Continue to explore funding </a:t>
            </a:r>
            <a:r>
              <a:rPr lang="en-US" sz="1600" dirty="0" smtClean="0">
                <a:solidFill>
                  <a:schemeClr val="tx1"/>
                </a:solidFill>
                <a:latin typeface="Lucida Sans"/>
                <a:cs typeface="Lucida Sans"/>
              </a:rPr>
              <a:t>options</a:t>
            </a:r>
            <a:endParaRPr lang="en-US" sz="1600" dirty="0">
              <a:solidFill>
                <a:schemeClr val="tx1"/>
              </a:solidFill>
              <a:latin typeface="Lucida Sans"/>
              <a:cs typeface="Lucida Sans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Lucida Sans"/>
                <a:cs typeface="Lucida Sans"/>
              </a:rPr>
              <a:t>Campus-wide Ebola </a:t>
            </a:r>
            <a:r>
              <a:rPr lang="en-US" sz="1600" dirty="0">
                <a:solidFill>
                  <a:schemeClr val="tx1"/>
                </a:solidFill>
                <a:latin typeface="Lucida Sans"/>
                <a:cs typeface="Lucida Sans"/>
              </a:rPr>
              <a:t>i</a:t>
            </a:r>
            <a:r>
              <a:rPr lang="en-US" sz="1600" dirty="0" smtClean="0">
                <a:solidFill>
                  <a:schemeClr val="tx1"/>
                </a:solidFill>
                <a:latin typeface="Lucida Sans"/>
                <a:cs typeface="Lucida Sans"/>
              </a:rPr>
              <a:t>nitiative </a:t>
            </a:r>
          </a:p>
          <a:p>
            <a:pPr lvl="1" algn="l"/>
            <a:r>
              <a:rPr lang="en-US" sz="1400" dirty="0" smtClean="0">
                <a:solidFill>
                  <a:schemeClr val="tx1"/>
                </a:solidFill>
                <a:latin typeface="Lucida Sans"/>
                <a:cs typeface="Lucida Sans"/>
              </a:rPr>
              <a:t>Ebola Modeling Workshop 1/22-1/23 Academy of Medicine</a:t>
            </a:r>
          </a:p>
          <a:p>
            <a:pPr marL="742950" lvl="1" indent="-285750" algn="l">
              <a:buFont typeface="Arial"/>
              <a:buChar char="•"/>
            </a:pPr>
            <a:endParaRPr lang="en-US" sz="1200" dirty="0">
              <a:solidFill>
                <a:schemeClr val="tx1"/>
              </a:solidFill>
              <a:latin typeface="Lucida Sans"/>
              <a:cs typeface="Lucida San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73023" y="1774825"/>
            <a:ext cx="4035478" cy="4003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chemeClr val="tx1"/>
                </a:solidFill>
                <a:latin typeface="Lucida Sans"/>
                <a:cs typeface="Lucida Sans"/>
              </a:rPr>
              <a:t>16 Capstone Design Projects submitted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Lucida Sans"/>
                <a:cs typeface="Lucida Sans"/>
              </a:rPr>
              <a:t>2 Vertically Integrated Program (VIP) Project underway</a:t>
            </a:r>
          </a:p>
          <a:p>
            <a:pPr marL="520700" lvl="2" indent="-292100" algn="l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Lucida Sans"/>
                <a:cs typeface="Lucida Sans"/>
              </a:rPr>
              <a:t>Predictive analytics using  algorithm to sequence 1 disease state (</a:t>
            </a:r>
            <a:r>
              <a:rPr lang="en-US" sz="1400" dirty="0" err="1" smtClean="0">
                <a:solidFill>
                  <a:schemeClr val="tx1"/>
                </a:solidFill>
                <a:latin typeface="Lucida Sans"/>
                <a:cs typeface="Lucida Sans"/>
              </a:rPr>
              <a:t>Jimeng</a:t>
            </a:r>
            <a:r>
              <a:rPr lang="en-US" sz="1400" dirty="0" smtClean="0">
                <a:solidFill>
                  <a:schemeClr val="tx1"/>
                </a:solidFill>
                <a:latin typeface="Lucida Sans"/>
                <a:cs typeface="Lucida Sans"/>
              </a:rPr>
              <a:t> Sun)</a:t>
            </a:r>
          </a:p>
          <a:p>
            <a:pPr marL="520700" lvl="2" indent="-292100" algn="l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Lucida Sans"/>
                <a:cs typeface="Lucida Sans"/>
              </a:rPr>
              <a:t>Development of an algorithm to improve donor organ matching to decrease rejection (Joel </a:t>
            </a:r>
            <a:r>
              <a:rPr lang="en-US" sz="1400" dirty="0" err="1" smtClean="0">
                <a:solidFill>
                  <a:schemeClr val="tx1"/>
                </a:solidFill>
                <a:latin typeface="Lucida Sans"/>
                <a:cs typeface="Lucida Sans"/>
              </a:rPr>
              <a:t>Sokol</a:t>
            </a:r>
            <a:r>
              <a:rPr lang="en-US" sz="1400" dirty="0" smtClean="0">
                <a:solidFill>
                  <a:schemeClr val="tx1"/>
                </a:solidFill>
                <a:latin typeface="Lucida Sans"/>
                <a:cs typeface="Lucida Sans"/>
              </a:rPr>
              <a:t>)</a:t>
            </a:r>
            <a:endParaRPr lang="en-US" sz="1600" dirty="0" smtClean="0">
              <a:solidFill>
                <a:schemeClr val="tx1"/>
              </a:solidFill>
              <a:latin typeface="Lucida Sans"/>
              <a:cs typeface="Lucida Sans"/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Lucida Sans"/>
                <a:cs typeface="Lucida Sans"/>
              </a:rPr>
              <a:t>Planning a series of “Drill Down” seminars</a:t>
            </a:r>
          </a:p>
          <a:p>
            <a:pPr marL="520700" lvl="1" indent="-292100" algn="l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Lucida Sans"/>
                <a:cs typeface="Lucida Sans"/>
              </a:rPr>
              <a:t>Antimicrobial Resistance (AR)</a:t>
            </a:r>
          </a:p>
          <a:p>
            <a:pPr marL="520700" lvl="1" indent="-292100" algn="l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Lucida Sans"/>
                <a:cs typeface="Lucida Sans"/>
              </a:rPr>
              <a:t>Advance Molecular Detection (AMD)</a:t>
            </a:r>
          </a:p>
          <a:p>
            <a:pPr marL="520700" lvl="1" indent="-292100" algn="l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Lucida Sans"/>
                <a:cs typeface="Lucida Sans"/>
              </a:rPr>
              <a:t>Global Health Security (GHS)</a:t>
            </a:r>
          </a:p>
          <a:p>
            <a:pPr marL="520700" lvl="1" indent="-292100" algn="l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Lucida Sans"/>
                <a:cs typeface="Lucida Sans"/>
              </a:rPr>
              <a:t>Hospital Acquired Infections (HAI)</a:t>
            </a:r>
          </a:p>
          <a:p>
            <a:pPr marL="520700" lvl="1" indent="-292100" algn="l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Lucida Sans"/>
                <a:cs typeface="Lucida Sans"/>
              </a:rPr>
              <a:t>Data Visualization (DV)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endParaRPr lang="en-US" sz="1600" dirty="0" smtClean="0">
              <a:solidFill>
                <a:schemeClr val="tx1"/>
              </a:solidFill>
              <a:latin typeface="Lucida Sans"/>
              <a:cs typeface="Lucida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994" y="6362563"/>
            <a:ext cx="3796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>
                <a:latin typeface="Lucida Sans"/>
                <a:cs typeface="Lucida Sans"/>
              </a:rPr>
              <a:t>Sherry.farrugia@gatech.edu</a:t>
            </a:r>
            <a:endParaRPr lang="en-US" sz="1600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259678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t PPT second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2"/>
            <a:ext cx="9144000" cy="685580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5559" y="1007816"/>
            <a:ext cx="8324337" cy="957631"/>
          </a:xfrm>
        </p:spPr>
        <p:txBody>
          <a:bodyPr>
            <a:normAutofit/>
          </a:bodyPr>
          <a:lstStyle/>
          <a:p>
            <a:pPr algn="l"/>
            <a:r>
              <a:rPr lang="en-US" sz="2900" b="1" dirty="0" smtClean="0">
                <a:solidFill>
                  <a:schemeClr val="tx2"/>
                </a:solidFill>
                <a:latin typeface="Lucida Sans"/>
                <a:cs typeface="Lucida Sans"/>
              </a:rPr>
              <a:t>Children’s Healthcare of Atlanta Update:</a:t>
            </a:r>
            <a:endParaRPr lang="en-US" sz="2900" b="1" dirty="0">
              <a:solidFill>
                <a:schemeClr val="tx2"/>
              </a:solidFill>
              <a:latin typeface="Lucida Sans"/>
              <a:cs typeface="Lucida Sans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145536" y="1787489"/>
            <a:ext cx="5634360" cy="4439721"/>
          </a:xfrm>
        </p:spPr>
        <p:txBody>
          <a:bodyPr>
            <a:normAutofit fontScale="850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Lucida Sans"/>
                <a:cs typeface="Lucida Sans"/>
              </a:rPr>
              <a:t>6 new Children’s Scholars for 2015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smtClean="0">
                <a:latin typeface="Lucida Sans"/>
                <a:cs typeface="Lucida Sans"/>
              </a:rPr>
              <a:t>14 </a:t>
            </a:r>
            <a:r>
              <a:rPr lang="en-US" sz="2400" dirty="0" smtClean="0">
                <a:latin typeface="Lucida Sans"/>
                <a:cs typeface="Lucida Sans"/>
              </a:rPr>
              <a:t>seed grants awarded in 2014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Lucida Sans"/>
                <a:cs typeface="Lucida Sans"/>
              </a:rPr>
              <a:t>5 Quick Wins Awarded in 2014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Lucida Sans"/>
                <a:cs typeface="Lucida Sans"/>
              </a:rPr>
              <a:t>2 TI:GER Teams 2014</a:t>
            </a:r>
            <a:endParaRPr lang="en-US" sz="2400" dirty="0">
              <a:latin typeface="Lucida Sans"/>
              <a:cs typeface="Lucida Sans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Lucida Sans"/>
                <a:cs typeface="Lucida Sans"/>
              </a:rPr>
              <a:t>Strategic Vision submitted for next gift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Lucida Sans"/>
                <a:cs typeface="Lucida Sans"/>
              </a:rPr>
              <a:t>QW Highlights: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ucida Sans"/>
                <a:cs typeface="Lucida Sans"/>
              </a:rPr>
              <a:t>Grasper (West) delivered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ucida Sans"/>
                <a:cs typeface="Lucida Sans"/>
              </a:rPr>
              <a:t>iEAT (Adams) tested &amp; used internationally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ucida Sans"/>
                <a:cs typeface="Lucida Sans"/>
              </a:rPr>
              <a:t>TWMB (Wright) mentioned by Obama in speech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Lucida Sans"/>
                <a:cs typeface="Lucida Sans"/>
              </a:rPr>
              <a:t>Asthma </a:t>
            </a:r>
            <a:r>
              <a:rPr lang="en-US" sz="2000" dirty="0" err="1" smtClean="0">
                <a:latin typeface="Lucida Sans"/>
                <a:cs typeface="Lucida Sans"/>
              </a:rPr>
              <a:t>Careflow</a:t>
            </a:r>
            <a:r>
              <a:rPr lang="en-US" sz="2000" dirty="0" smtClean="0">
                <a:latin typeface="Lucida Sans"/>
                <a:cs typeface="Lucida Sans"/>
              </a:rPr>
              <a:t> (Basole) published in JAMIA</a:t>
            </a:r>
          </a:p>
          <a:p>
            <a:pPr algn="l"/>
            <a:endParaRPr lang="en-US" sz="2400" dirty="0" smtClean="0">
              <a:latin typeface="Lucida Sans"/>
              <a:cs typeface="Lucida Sans"/>
            </a:endParaRPr>
          </a:p>
          <a:p>
            <a:r>
              <a:rPr lang="en-US" sz="2400" dirty="0" smtClean="0">
                <a:latin typeface="Lucida Sans"/>
                <a:cs typeface="Lucida Sans"/>
              </a:rPr>
              <a:t>Join us @ PediatriConnect.gtri.gatech.edu</a:t>
            </a:r>
            <a:endParaRPr lang="en-US" sz="2400" dirty="0">
              <a:latin typeface="Lucida Sans"/>
              <a:cs typeface="Lucida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220" y="6227210"/>
            <a:ext cx="733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Sans"/>
                <a:cs typeface="Lucida Sans"/>
              </a:rPr>
              <a:t>Leanne West, leanne.west@gtri.gatech.edu</a:t>
            </a:r>
            <a:endParaRPr lang="en-US" sz="1600" dirty="0">
              <a:latin typeface="Lucida Sans"/>
              <a:cs typeface="Lucida San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16" y="4316041"/>
            <a:ext cx="2219325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25738" y="2057385"/>
            <a:ext cx="2513309" cy="2158130"/>
            <a:chOff x="525738" y="2057385"/>
            <a:chExt cx="2513309" cy="215813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03" t="24937"/>
            <a:stretch/>
          </p:blipFill>
          <p:spPr bwMode="auto">
            <a:xfrm>
              <a:off x="728804" y="2057385"/>
              <a:ext cx="2310243" cy="2158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25738" y="2203703"/>
              <a:ext cx="947956" cy="10790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764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399"/>
            <a:ext cx="8229600" cy="1268325"/>
          </a:xfrm>
        </p:spPr>
        <p:txBody>
          <a:bodyPr>
            <a:normAutofit fontScale="90000"/>
          </a:bodyPr>
          <a:lstStyle/>
          <a:p>
            <a:r>
              <a:rPr lang="en-US" dirty="0"/>
              <a:t>Georgia Tech’s </a:t>
            </a:r>
            <a:r>
              <a:rPr lang="en-US" dirty="0" smtClean="0"/>
              <a:t>Role </a:t>
            </a:r>
            <a:r>
              <a:rPr lang="en-US" dirty="0"/>
              <a:t>in </a:t>
            </a:r>
            <a:r>
              <a:rPr lang="en-US" dirty="0" smtClean="0"/>
              <a:t>the Urban Innovation Space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05101"/>
            <a:ext cx="8373909" cy="4873519"/>
          </a:xfrm>
        </p:spPr>
        <p:txBody>
          <a:bodyPr/>
          <a:lstStyle/>
          <a:p>
            <a:r>
              <a:rPr lang="en-US" sz="2800" dirty="0" smtClean="0">
                <a:latin typeface="Arial" charset="0"/>
              </a:rPr>
              <a:t>Technology </a:t>
            </a:r>
          </a:p>
          <a:p>
            <a:pPr lvl="1"/>
            <a:r>
              <a:rPr lang="en-US" b="1" dirty="0" smtClean="0">
                <a:latin typeface="Arial" charset="0"/>
              </a:rPr>
              <a:t>Proximity to Innovation: </a:t>
            </a:r>
            <a:r>
              <a:rPr lang="en-US" dirty="0" smtClean="0">
                <a:latin typeface="Arial" charset="0"/>
              </a:rPr>
              <a:t>we understand the potential applications of new materials, processes, technologies, and applications</a:t>
            </a:r>
          </a:p>
          <a:p>
            <a:r>
              <a:rPr lang="en-US" sz="2800" dirty="0">
                <a:latin typeface="Arial" charset="0"/>
              </a:rPr>
              <a:t>Diffusion</a:t>
            </a:r>
          </a:p>
          <a:p>
            <a:pPr lvl="1"/>
            <a:r>
              <a:rPr lang="en-US" b="1" dirty="0" smtClean="0">
                <a:latin typeface="Arial" charset="0"/>
              </a:rPr>
              <a:t>Credibility/Capacity as an Intermediary</a:t>
            </a:r>
            <a:r>
              <a:rPr lang="en-US" dirty="0" smtClean="0">
                <a:latin typeface="Arial" charset="0"/>
              </a:rPr>
              <a:t>: we connect industry, academia, and public sector innovators and producers to identify new markets and new capabilities (exp. IPAT)</a:t>
            </a:r>
          </a:p>
          <a:p>
            <a:pPr marL="182563" lvl="1"/>
            <a:r>
              <a:rPr lang="en-US" sz="2800" dirty="0" smtClean="0">
                <a:latin typeface="Arial" charset="0"/>
                <a:cs typeface="ＭＳ Ｐゴシック" charset="0"/>
              </a:rPr>
              <a:t>Policy </a:t>
            </a:r>
          </a:p>
          <a:p>
            <a:pPr lvl="1"/>
            <a:r>
              <a:rPr lang="en-US" b="1" dirty="0" smtClean="0">
                <a:latin typeface="Arial" charset="0"/>
              </a:rPr>
              <a:t>Intersection of Policy Processes and Technical Expertise: </a:t>
            </a:r>
            <a:r>
              <a:rPr lang="en-US" dirty="0" smtClean="0">
                <a:latin typeface="Arial" charset="0"/>
              </a:rPr>
              <a:t>atypical specialization in the technologies, innovation systems, and industrial networks</a:t>
            </a:r>
          </a:p>
          <a:p>
            <a:endParaRPr lang="en-US" dirty="0"/>
          </a:p>
        </p:txBody>
      </p:sp>
      <p:pic>
        <p:nvPicPr>
          <p:cNvPr id="4" name="Picture 4" descr="CenterforUrbanInnovation-solid-2lines-black+874-IACoLA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5884863"/>
            <a:ext cx="4468812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876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55" y="-29816"/>
            <a:ext cx="6849687" cy="769405"/>
          </a:xfrm>
        </p:spPr>
        <p:txBody>
          <a:bodyPr/>
          <a:lstStyle/>
          <a:p>
            <a:r>
              <a:rPr lang="en-US" dirty="0" smtClean="0"/>
              <a:t>Large Program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455" y="745900"/>
            <a:ext cx="6858000" cy="1031033"/>
          </a:xfrm>
        </p:spPr>
        <p:txBody>
          <a:bodyPr/>
          <a:lstStyle/>
          <a:p>
            <a:r>
              <a:rPr lang="en-US" dirty="0" smtClean="0"/>
              <a:t>Two towers with multiple branding opportunities </a:t>
            </a:r>
            <a:endParaRPr lang="en-US" dirty="0"/>
          </a:p>
        </p:txBody>
      </p:sp>
      <p:pic>
        <p:nvPicPr>
          <p:cNvPr id="5" name="Content Placeholder 4" descr="insert 25.jpg"/>
          <p:cNvPicPr>
            <a:picLocks noGrp="1"/>
          </p:cNvPicPr>
          <p:nvPr>
            <p:ph sz="quarter" idx="10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923" y="1313675"/>
            <a:ext cx="8344700" cy="47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1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 bwMode="auto">
          <a:xfrm>
            <a:off x="1617945" y="1726550"/>
            <a:ext cx="5882640" cy="4254443"/>
          </a:xfrm>
          <a:prstGeom prst="ellipse">
            <a:avLst/>
          </a:prstGeom>
          <a:gradFill flip="none" rotWithShape="1">
            <a:gsLst>
              <a:gs pos="35000">
                <a:srgbClr val="FFC000">
                  <a:tint val="66000"/>
                  <a:satMod val="160000"/>
                  <a:alpha val="18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defTabSz="1019056"/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731520" y="1987950"/>
            <a:ext cx="2468880" cy="182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9" tIns="45714" rIns="91429" bIns="45714" numCol="1" rtlCol="0" anchor="ctr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en-US" sz="1000" dirty="0">
                <a:solidFill>
                  <a:srgbClr val="4F81BD"/>
                </a:solidFill>
                <a:latin typeface="Gill Sans for CW" pitchFamily="34" charset="0"/>
              </a:rPr>
              <a:t>SMART BUILDING, </a:t>
            </a:r>
            <a:br>
              <a:rPr lang="en-US" sz="1000" dirty="0">
                <a:solidFill>
                  <a:srgbClr val="4F81BD"/>
                </a:solidFill>
                <a:latin typeface="Gill Sans for CW" pitchFamily="34" charset="0"/>
              </a:rPr>
            </a:br>
            <a:r>
              <a:rPr lang="en-US" sz="1000" dirty="0">
                <a:solidFill>
                  <a:srgbClr val="4F81BD"/>
                </a:solidFill>
                <a:latin typeface="Gill Sans for CW" pitchFamily="34" charset="0"/>
              </a:rPr>
              <a:t>SENSOR NETWORKS, BIM</a:t>
            </a: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Building sensors control Waste heat recovery from Data center into offices, Computer controlled lighting And thermostats, sending occupants</a:t>
            </a:r>
          </a:p>
          <a:p>
            <a:pPr algn="ctr" defTabSz="457200" fontAlgn="t"/>
            <a:endParaRPr lang="en-US" sz="800" dirty="0">
              <a:solidFill>
                <a:prstClr val="black"/>
              </a:solidFill>
              <a:latin typeface="Gill Sans for CW" pitchFamily="34" charset="0"/>
            </a:endParaRP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Mary Ann </a:t>
            </a:r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Weitnaur</a:t>
            </a:r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 (ECE)</a:t>
            </a: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Fried </a:t>
            </a:r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Augenbroe</a:t>
            </a:r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 (</a:t>
            </a:r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CoA</a:t>
            </a:r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)</a:t>
            </a: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Alain </a:t>
            </a:r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Louchez</a:t>
            </a:r>
            <a:endParaRPr lang="en-US" sz="800" dirty="0">
              <a:solidFill>
                <a:prstClr val="black"/>
              </a:solidFill>
              <a:latin typeface="Gill Sans for CW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2000" y="4061750"/>
            <a:ext cx="2468880" cy="182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29" tIns="45714" rIns="91429" bIns="45714" numCol="1" rtlCol="0" anchor="ctr" anchorCtr="0" compatLnSpc="1">
            <a:prstTxWarp prst="textNoShape">
              <a:avLst/>
            </a:prstTxWarp>
          </a:bodyPr>
          <a:lstStyle/>
          <a:p>
            <a:pPr algn="ctr" defTabSz="457200" fontAlgn="ctr"/>
            <a:r>
              <a:rPr lang="en-US" sz="1000" dirty="0">
                <a:solidFill>
                  <a:srgbClr val="4F81BD"/>
                </a:solidFill>
                <a:latin typeface="Gill Sans for CW" pitchFamily="34" charset="0"/>
              </a:rPr>
              <a:t>SMART GRID, </a:t>
            </a:r>
            <a:br>
              <a:rPr lang="en-US" sz="1000" dirty="0">
                <a:solidFill>
                  <a:srgbClr val="4F81BD"/>
                </a:solidFill>
                <a:latin typeface="Gill Sans for CW" pitchFamily="34" charset="0"/>
              </a:rPr>
            </a:br>
            <a:r>
              <a:rPr lang="en-US" sz="1000" dirty="0">
                <a:solidFill>
                  <a:srgbClr val="4F81BD"/>
                </a:solidFill>
                <a:latin typeface="Gill Sans for CW" pitchFamily="34" charset="0"/>
              </a:rPr>
              <a:t>CONTROL SYSTEMS</a:t>
            </a: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Ties smart grid research into computer systems – Clock speed adjusts based on power costs</a:t>
            </a:r>
          </a:p>
          <a:p>
            <a:pPr algn="ctr" defTabSz="457200" fontAlgn="t"/>
            <a:endParaRPr lang="en-US" sz="800" dirty="0">
              <a:solidFill>
                <a:prstClr val="black"/>
              </a:solidFill>
              <a:latin typeface="Gill Sans for CW" pitchFamily="34" charset="0"/>
            </a:endParaRP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Rick </a:t>
            </a:r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Hartlein</a:t>
            </a:r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 (NEETRAC)</a:t>
            </a:r>
          </a:p>
          <a:p>
            <a:pPr algn="ctr" defTabSz="457200" fontAlgn="t"/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Dimitry</a:t>
            </a:r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Mavris</a:t>
            </a:r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 (AE) </a:t>
            </a: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Scott Duncan (ASDL)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3324825" y="4572000"/>
            <a:ext cx="2468880" cy="182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29" tIns="45714" rIns="91429" bIns="45714" numCol="1" rtlCol="0" anchor="ctr" anchorCtr="0" compatLnSpc="1">
            <a:prstTxWarp prst="textNoShape">
              <a:avLst/>
            </a:prstTxWarp>
          </a:bodyPr>
          <a:lstStyle/>
          <a:p>
            <a:pPr algn="ctr" defTabSz="457200" fontAlgn="ctr"/>
            <a:r>
              <a:rPr lang="en-US" sz="1000" dirty="0">
                <a:solidFill>
                  <a:srgbClr val="4F81BD"/>
                </a:solidFill>
                <a:latin typeface="Gill Sans for CW" pitchFamily="34" charset="0"/>
              </a:rPr>
              <a:t>COMPUTER SYSTEMS</a:t>
            </a: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Includes Data Center, Computer Architecture, Virtualization, cloud hosting For sensitive data, regional Data center support</a:t>
            </a:r>
          </a:p>
          <a:p>
            <a:pPr algn="ctr" defTabSz="457200" fontAlgn="t"/>
            <a:endParaRPr lang="en-US" sz="800" dirty="0">
              <a:solidFill>
                <a:prstClr val="black"/>
              </a:solidFill>
              <a:latin typeface="Gill Sans for CW" pitchFamily="34" charset="0"/>
            </a:endParaRP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Yogi Joshi (ME)</a:t>
            </a: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Tom Conti (</a:t>
            </a:r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CoC</a:t>
            </a:r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)</a:t>
            </a:r>
          </a:p>
          <a:p>
            <a:pPr algn="ctr" defTabSz="457200" fontAlgn="t"/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Sudha</a:t>
            </a:r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Yalamanchili</a:t>
            </a:r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 (ECE)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5913120" y="4084900"/>
            <a:ext cx="2468880" cy="182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29" tIns="45714" rIns="91429" bIns="45714" numCol="1" rtlCol="0" anchor="ctr" anchorCtr="0" compatLnSpc="1">
            <a:prstTxWarp prst="textNoShape">
              <a:avLst/>
            </a:prstTxWarp>
          </a:bodyPr>
          <a:lstStyle/>
          <a:p>
            <a:pPr algn="ctr" defTabSz="457200" fontAlgn="ctr"/>
            <a:r>
              <a:rPr lang="en-US" sz="1000" dirty="0">
                <a:solidFill>
                  <a:srgbClr val="4F81BD"/>
                </a:solidFill>
                <a:latin typeface="Gill Sans for CW" pitchFamily="34" charset="0"/>
              </a:rPr>
              <a:t>DATA HOSTING /MANAGEMENT /ANALYTICS/POLICY</a:t>
            </a: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Big Data storage, Machine Learning, business analytics, Health care data, materials Genome, combustion research Data</a:t>
            </a:r>
          </a:p>
          <a:p>
            <a:pPr algn="ctr" defTabSz="457200" fontAlgn="t"/>
            <a:endParaRPr lang="en-US" sz="800" dirty="0">
              <a:solidFill>
                <a:prstClr val="black"/>
              </a:solidFill>
              <a:latin typeface="Gill Sans for CW" pitchFamily="34" charset="0"/>
            </a:endParaRP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Dana Randall</a:t>
            </a: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Sandy Slaughter (</a:t>
            </a:r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CoB</a:t>
            </a:r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)</a:t>
            </a: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To be named later</a:t>
            </a:r>
          </a:p>
        </p:txBody>
      </p:sp>
      <p:sp>
        <p:nvSpPr>
          <p:cNvPr id="43" name="Oval 42"/>
          <p:cNvSpPr/>
          <p:nvPr/>
        </p:nvSpPr>
        <p:spPr bwMode="auto">
          <a:xfrm>
            <a:off x="5885145" y="2057400"/>
            <a:ext cx="2468880" cy="182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29" tIns="45714" rIns="91429" bIns="45714" numCol="1" rtlCol="0" anchor="ctr" anchorCtr="0" compatLnSpc="1">
            <a:prstTxWarp prst="textNoShape">
              <a:avLst/>
            </a:prstTxWarp>
          </a:bodyPr>
          <a:lstStyle/>
          <a:p>
            <a:pPr algn="ctr" defTabSz="457200" fontAlgn="ctr"/>
            <a:r>
              <a:rPr lang="en-US" sz="1000" dirty="0">
                <a:solidFill>
                  <a:srgbClr val="4F81BD"/>
                </a:solidFill>
                <a:latin typeface="Gill Sans for CW" pitchFamily="34" charset="0"/>
              </a:rPr>
              <a:t>NETWORK – DATA CENTER, COMMUNITY, INTERNET</a:t>
            </a: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Software defined networks, Community technology hosting For economic development, ATDC companies, Global footprint For distributed data centers</a:t>
            </a:r>
          </a:p>
          <a:p>
            <a:pPr algn="ctr" defTabSz="457200" fontAlgn="t"/>
            <a:endParaRPr lang="en-US" sz="800" dirty="0">
              <a:solidFill>
                <a:prstClr val="black"/>
              </a:solidFill>
              <a:latin typeface="Gill Sans for CW" pitchFamily="34" charset="0"/>
            </a:endParaRP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Ellen </a:t>
            </a:r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Zegura</a:t>
            </a:r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 ( </a:t>
            </a:r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CoC</a:t>
            </a:r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)</a:t>
            </a: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Matt Sanders (CTO)</a:t>
            </a: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Magnus </a:t>
            </a:r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Egerstedt</a:t>
            </a:r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 (ECE)</a:t>
            </a:r>
          </a:p>
        </p:txBody>
      </p:sp>
      <p:sp>
        <p:nvSpPr>
          <p:cNvPr id="44" name="Oval 43"/>
          <p:cNvSpPr/>
          <p:nvPr/>
        </p:nvSpPr>
        <p:spPr bwMode="auto">
          <a:xfrm>
            <a:off x="3324825" y="1224025"/>
            <a:ext cx="2468880" cy="182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29" tIns="45714" rIns="91429" bIns="45714" numCol="1" rtlCol="0" anchor="ctr" anchorCtr="0" compatLnSpc="1">
            <a:prstTxWarp prst="textNoShape">
              <a:avLst/>
            </a:prstTxWarp>
          </a:bodyPr>
          <a:lstStyle/>
          <a:p>
            <a:pPr algn="ctr" defTabSz="457200"/>
            <a:r>
              <a:rPr lang="en-US" sz="1000" dirty="0">
                <a:solidFill>
                  <a:srgbClr val="4F81BD"/>
                </a:solidFill>
                <a:latin typeface="Gill Sans for CW" pitchFamily="34" charset="0"/>
              </a:rPr>
              <a:t>PLACE- SPACE, </a:t>
            </a:r>
            <a:br>
              <a:rPr lang="en-US" sz="1000" dirty="0">
                <a:solidFill>
                  <a:srgbClr val="4F81BD"/>
                </a:solidFill>
                <a:latin typeface="Gill Sans for CW" pitchFamily="34" charset="0"/>
              </a:rPr>
            </a:br>
            <a:r>
              <a:rPr lang="en-US" sz="1000" dirty="0">
                <a:solidFill>
                  <a:srgbClr val="4F81BD"/>
                </a:solidFill>
                <a:latin typeface="Gill Sans for CW" pitchFamily="34" charset="0"/>
              </a:rPr>
              <a:t>LOCATION, COMMUNITY, </a:t>
            </a:r>
            <a:br>
              <a:rPr lang="en-US" sz="1000" dirty="0">
                <a:solidFill>
                  <a:srgbClr val="4F81BD"/>
                </a:solidFill>
                <a:latin typeface="Gill Sans for CW" pitchFamily="34" charset="0"/>
              </a:rPr>
            </a:br>
            <a:r>
              <a:rPr lang="en-US" sz="1000" dirty="0">
                <a:solidFill>
                  <a:srgbClr val="4F81BD"/>
                </a:solidFill>
                <a:latin typeface="Gill Sans for CW" pitchFamily="34" charset="0"/>
              </a:rPr>
              <a:t>WASTE HEAT</a:t>
            </a: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Collaboration, co-working Startup hosting, water Fountain effect (Starbucks),  Midtown Atlanta</a:t>
            </a:r>
          </a:p>
          <a:p>
            <a:pPr algn="ctr" defTabSz="457200" fontAlgn="t"/>
            <a:endParaRPr lang="en-US" sz="800" dirty="0">
              <a:solidFill>
                <a:prstClr val="black"/>
              </a:solidFill>
              <a:latin typeface="Gill Sans for CW" pitchFamily="34" charset="0"/>
            </a:endParaRP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Beth </a:t>
            </a:r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Mynatt</a:t>
            </a:r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 (</a:t>
            </a:r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IPaT</a:t>
            </a:r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)</a:t>
            </a: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Catherine Ross</a:t>
            </a:r>
          </a:p>
          <a:p>
            <a:pPr algn="ctr" defTabSz="457200" fontAlgn="t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Carl </a:t>
            </a:r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DiSalvo</a:t>
            </a:r>
            <a:endParaRPr lang="en-US" sz="800" dirty="0">
              <a:solidFill>
                <a:prstClr val="black"/>
              </a:solidFill>
              <a:latin typeface="Gill Sans for C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5725" y="3491806"/>
            <a:ext cx="3307080" cy="138498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4F81BD"/>
                </a:solidFill>
                <a:latin typeface="Gill Sans for CW" pitchFamily="34" charset="0"/>
              </a:rPr>
              <a:t>CYBER-PHYSICAL SYSTEMS </a:t>
            </a:r>
          </a:p>
          <a:p>
            <a:pPr algn="ctr" defTabSz="457200"/>
            <a:r>
              <a:rPr lang="en-US" sz="1200" dirty="0">
                <a:solidFill>
                  <a:srgbClr val="4F81BD"/>
                </a:solidFill>
                <a:latin typeface="Gill Sans for CW" pitchFamily="34" charset="0"/>
              </a:rPr>
              <a:t>SECURITY</a:t>
            </a:r>
          </a:p>
          <a:p>
            <a:pPr algn="ctr" defTabSz="457200"/>
            <a:r>
              <a:rPr lang="en-US" sz="800" dirty="0" err="1">
                <a:solidFill>
                  <a:prstClr val="black"/>
                </a:solidFill>
                <a:latin typeface="Gill Sans for CW" pitchFamily="34" charset="0"/>
              </a:rPr>
              <a:t>Wenke</a:t>
            </a:r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 Lee</a:t>
            </a:r>
          </a:p>
          <a:p>
            <a:pPr algn="ctr" defTabSz="457200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Paul Royal</a:t>
            </a:r>
          </a:p>
          <a:p>
            <a:pPr algn="ctr" defTabSz="457200"/>
            <a:r>
              <a:rPr lang="en-US" sz="800" dirty="0">
                <a:solidFill>
                  <a:prstClr val="black"/>
                </a:solidFill>
                <a:latin typeface="Gill Sans for CW" pitchFamily="34" charset="0"/>
              </a:rPr>
              <a:t>GTISC</a:t>
            </a:r>
          </a:p>
          <a:p>
            <a:pPr algn="ctr" defTabSz="457200"/>
            <a:endParaRPr lang="en-US" sz="1200" dirty="0">
              <a:solidFill>
                <a:srgbClr val="4F81BD"/>
              </a:solidFill>
              <a:latin typeface="Gill Sans for CW" pitchFamily="34" charset="0"/>
            </a:endParaRPr>
          </a:p>
          <a:p>
            <a:pPr algn="ctr" defTabSz="457200"/>
            <a:r>
              <a:rPr lang="en-US" sz="1400" dirty="0">
                <a:solidFill>
                  <a:srgbClr val="4F81BD"/>
                </a:solidFill>
                <a:latin typeface="Gill Sans for CW" pitchFamily="34" charset="0"/>
              </a:rPr>
              <a:t/>
            </a:r>
            <a:br>
              <a:rPr lang="en-US" sz="1400" dirty="0">
                <a:solidFill>
                  <a:srgbClr val="4F81BD"/>
                </a:solidFill>
                <a:latin typeface="Gill Sans for CW" pitchFamily="34" charset="0"/>
              </a:rPr>
            </a:br>
            <a:endParaRPr lang="en-US" sz="1000" dirty="0">
              <a:solidFill>
                <a:prstClr val="black"/>
              </a:solidFill>
              <a:latin typeface="Gill Sans for CW" pitchFamily="34" charset="0"/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159150" y="1032075"/>
            <a:ext cx="3102027" cy="1015663"/>
            <a:chOff x="6041974" y="1027783"/>
            <a:chExt cx="3102027" cy="1015663"/>
          </a:xfrm>
        </p:grpSpPr>
        <p:sp>
          <p:nvSpPr>
            <p:cNvPr id="18" name="Rectangle 17"/>
            <p:cNvSpPr/>
            <p:nvPr/>
          </p:nvSpPr>
          <p:spPr>
            <a:xfrm>
              <a:off x="6041974" y="1027783"/>
              <a:ext cx="3102025" cy="1015663"/>
            </a:xfrm>
            <a:prstGeom prst="rect">
              <a:avLst/>
            </a:prstGeom>
            <a:gradFill flip="none" rotWithShape="1">
              <a:gsLst>
                <a:gs pos="100000">
                  <a:srgbClr val="FFC000">
                    <a:tint val="66000"/>
                    <a:satMod val="160000"/>
                    <a:alpha val="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wrap="square">
              <a:spAutoFit/>
            </a:bodyPr>
            <a:lstStyle/>
            <a:p>
              <a:pPr marL="115874" indent="-115874" algn="ctr" defTabSz="457200">
                <a:buClr>
                  <a:srgbClr val="FF0000"/>
                </a:buClr>
              </a:pPr>
              <a:r>
                <a:rPr lang="en-US" sz="1200" dirty="0">
                  <a:solidFill>
                    <a:srgbClr val="4F81BD"/>
                  </a:solidFill>
                  <a:latin typeface="Gill Sans for CW" pitchFamily="34" charset="0"/>
                </a:rPr>
                <a:t>OVERALL LEADS</a:t>
              </a:r>
            </a:p>
            <a:p>
              <a:pPr marL="115874" indent="-115874" algn="ctr" defTabSz="457200">
                <a:buClr>
                  <a:srgbClr val="FF0000"/>
                </a:buClr>
              </a:pPr>
              <a:endParaRPr lang="en-US" sz="1200" dirty="0">
                <a:solidFill>
                  <a:srgbClr val="4F81BD"/>
                </a:solidFill>
                <a:latin typeface="Gill Sans for CW" pitchFamily="34" charset="0"/>
              </a:endParaRPr>
            </a:p>
            <a:p>
              <a:pPr marL="115874" indent="-115874" algn="ctr" defTabSz="457200">
                <a:buClr>
                  <a:srgbClr val="FF0000"/>
                </a:buClr>
              </a:pPr>
              <a:endParaRPr lang="en-US" sz="1200" dirty="0">
                <a:solidFill>
                  <a:srgbClr val="4F81BD"/>
                </a:solidFill>
                <a:latin typeface="Gill Sans for CW" pitchFamily="34" charset="0"/>
              </a:endParaRPr>
            </a:p>
            <a:p>
              <a:pPr marL="115874" indent="-115874" algn="ctr" defTabSz="457200">
                <a:buClr>
                  <a:srgbClr val="FF0000"/>
                </a:buClr>
              </a:pPr>
              <a:endParaRPr lang="en-US" sz="1200" dirty="0">
                <a:solidFill>
                  <a:srgbClr val="4F81BD"/>
                </a:solidFill>
                <a:latin typeface="Gill Sans for CW" pitchFamily="34" charset="0"/>
              </a:endParaRPr>
            </a:p>
            <a:p>
              <a:pPr marL="115874" indent="-115874" algn="ctr" defTabSz="457200">
                <a:buClr>
                  <a:srgbClr val="FF0000"/>
                </a:buClr>
              </a:pPr>
              <a:r>
                <a:rPr lang="en-US" sz="1200" dirty="0">
                  <a:solidFill>
                    <a:srgbClr val="4F81BD"/>
                  </a:solidFill>
                  <a:latin typeface="Gill Sans for CW" pitchFamily="34" charset="0"/>
                </a:rPr>
                <a:t> 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41975" y="1268052"/>
              <a:ext cx="16995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5874" indent="-115874" defTabSz="457200">
                <a:buClr>
                  <a:srgbClr val="4F81BD"/>
                </a:buClr>
                <a:buFont typeface="Arial" pitchFamily="34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Gill Sans for CW" pitchFamily="34" charset="0"/>
                </a:rPr>
                <a:t>Steve French (</a:t>
              </a:r>
              <a:r>
                <a:rPr lang="en-US" sz="1000" dirty="0" err="1">
                  <a:solidFill>
                    <a:prstClr val="black"/>
                  </a:solidFill>
                  <a:latin typeface="Gill Sans for CW" pitchFamily="34" charset="0"/>
                </a:rPr>
                <a:t>CoA</a:t>
              </a:r>
              <a:r>
                <a:rPr lang="en-US" sz="1000" dirty="0">
                  <a:solidFill>
                    <a:prstClr val="black"/>
                  </a:solidFill>
                  <a:latin typeface="Gill Sans for CW" pitchFamily="34" charset="0"/>
                </a:rPr>
                <a:t>)  </a:t>
              </a:r>
            </a:p>
            <a:p>
              <a:pPr marL="115874" indent="-115874" defTabSz="457200">
                <a:buClr>
                  <a:srgbClr val="4F81BD"/>
                </a:buClr>
                <a:buFont typeface="Arial" pitchFamily="34" charset="0"/>
                <a:buChar char="•"/>
              </a:pPr>
              <a:r>
                <a:rPr lang="en-US" sz="1000" dirty="0" err="1">
                  <a:solidFill>
                    <a:prstClr val="black"/>
                  </a:solidFill>
                  <a:latin typeface="Gill Sans for CW" pitchFamily="34" charset="0"/>
                </a:rPr>
                <a:t>Sudha</a:t>
              </a:r>
              <a:r>
                <a:rPr lang="en-US" sz="1000" dirty="0">
                  <a:solidFill>
                    <a:prstClr val="black"/>
                  </a:solidFill>
                  <a:latin typeface="Gill Sans for CW" pitchFamily="34" charset="0"/>
                </a:rPr>
                <a:t> Yalamanchili (ECE)  </a:t>
              </a:r>
            </a:p>
            <a:p>
              <a:pPr marL="115874" indent="-115874" defTabSz="457200">
                <a:buClr>
                  <a:srgbClr val="4F81BD"/>
                </a:buClr>
                <a:buFont typeface="Arial" pitchFamily="34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Gill Sans for CW" pitchFamily="34" charset="0"/>
                </a:rPr>
                <a:t>Steve </a:t>
              </a:r>
              <a:r>
                <a:rPr lang="en-US" sz="1000" dirty="0" err="1">
                  <a:solidFill>
                    <a:prstClr val="black"/>
                  </a:solidFill>
                  <a:latin typeface="Gill Sans for CW" pitchFamily="34" charset="0"/>
                </a:rPr>
                <a:t>Dewerth</a:t>
              </a:r>
              <a:r>
                <a:rPr lang="en-US" sz="1000" dirty="0">
                  <a:solidFill>
                    <a:prstClr val="black"/>
                  </a:solidFill>
                  <a:latin typeface="Gill Sans for CW" pitchFamily="34" charset="0"/>
                </a:rPr>
                <a:t> (</a:t>
              </a:r>
              <a:r>
                <a:rPr lang="en-US" sz="1000" dirty="0" err="1">
                  <a:solidFill>
                    <a:prstClr val="black"/>
                  </a:solidFill>
                  <a:latin typeface="Gill Sans for CW" pitchFamily="34" charset="0"/>
                </a:rPr>
                <a:t>CoE</a:t>
              </a:r>
              <a:r>
                <a:rPr lang="en-US" sz="1000" dirty="0">
                  <a:solidFill>
                    <a:prstClr val="black"/>
                  </a:solidFill>
                  <a:latin typeface="Gill Sans for CW" pitchFamily="34" charset="0"/>
                </a:rPr>
                <a:t>)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87201" y="1268052"/>
              <a:ext cx="1556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5874" indent="-115874" defTabSz="457200">
                <a:buClr>
                  <a:srgbClr val="4F81BD"/>
                </a:buClr>
                <a:buFont typeface="Arial" pitchFamily="34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Gill Sans for CW" pitchFamily="34" charset="0"/>
                </a:rPr>
                <a:t>Lisa Sills (GTRI)  </a:t>
              </a:r>
            </a:p>
            <a:p>
              <a:pPr marL="115874" indent="-115874" defTabSz="457200">
                <a:buClr>
                  <a:srgbClr val="4F81BD"/>
                </a:buClr>
                <a:buFont typeface="Arial" pitchFamily="34" charset="0"/>
                <a:buChar char="•"/>
              </a:pPr>
              <a:r>
                <a:rPr lang="en-US" sz="1000" dirty="0">
                  <a:solidFill>
                    <a:prstClr val="black"/>
                  </a:solidFill>
                  <a:latin typeface="Gill Sans for CW" pitchFamily="34" charset="0"/>
                </a:rPr>
                <a:t>Don McConnell (GTRI) </a:t>
              </a:r>
            </a:p>
          </p:txBody>
        </p:sp>
      </p:grpSp>
      <p:sp>
        <p:nvSpPr>
          <p:cNvPr id="19" name="Title 13"/>
          <p:cNvSpPr txBox="1">
            <a:spLocks/>
          </p:cNvSpPr>
          <p:nvPr/>
        </p:nvSpPr>
        <p:spPr bwMode="auto">
          <a:xfrm>
            <a:off x="1108364" y="6428400"/>
            <a:ext cx="6165273" cy="36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2" rIns="91404" bIns="45702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91460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cap="all" dirty="0">
                <a:solidFill>
                  <a:srgbClr val="1F497D"/>
                </a:solidFill>
                <a:latin typeface="Gill Sans for CW" pitchFamily="34" charset="0"/>
              </a:rPr>
              <a:t>The Circle of Research Relationships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2728" y="703384"/>
            <a:ext cx="5712335" cy="298724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defTabSz="457200"/>
            <a:r>
              <a:rPr lang="en-US" sz="1400" dirty="0">
                <a:solidFill>
                  <a:srgbClr val="4F81BD"/>
                </a:solidFill>
                <a:latin typeface="Gill Sans for CW" pitchFamily="34" charset="0"/>
              </a:rPr>
              <a:t>High Degree of Alignment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4213" y="449286"/>
            <a:ext cx="5295328" cy="359858"/>
          </a:xfrm>
          <a:prstGeom prst="rect">
            <a:avLst/>
          </a:prstGeom>
        </p:spPr>
        <p:txBody>
          <a:bodyPr wrap="none" lIns="82058" tIns="41029" rIns="82058" bIns="41029">
            <a:spAutoFit/>
          </a:bodyPr>
          <a:lstStyle/>
          <a:p>
            <a:pPr defTabSz="914608" eaLnBrk="0" hangingPunct="0"/>
            <a:r>
              <a:rPr lang="en-US" cap="all" dirty="0" smtClean="0">
                <a:solidFill>
                  <a:srgbClr val="1F497D"/>
                </a:solidFill>
                <a:latin typeface="Gill Sans for CW" pitchFamily="34" charset="0"/>
              </a:rPr>
              <a:t>Advanced research computing agenda</a:t>
            </a:r>
          </a:p>
        </p:txBody>
      </p:sp>
    </p:spTree>
    <p:extLst>
      <p:ext uri="{BB962C8B-B14F-4D97-AF65-F5344CB8AC3E}">
        <p14:creationId xmlns:p14="http://schemas.microsoft.com/office/powerpoint/2010/main" val="279408681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t PPT second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0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5559" y="1007816"/>
            <a:ext cx="8324337" cy="957631"/>
          </a:xfrm>
        </p:spPr>
        <p:txBody>
          <a:bodyPr>
            <a:normAutofit/>
          </a:bodyPr>
          <a:lstStyle/>
          <a:p>
            <a:pPr algn="l"/>
            <a:r>
              <a:rPr lang="en-US" sz="2900" b="1" dirty="0" smtClean="0">
                <a:solidFill>
                  <a:schemeClr val="tx2"/>
                </a:solidFill>
                <a:latin typeface="Lucida Sans"/>
                <a:cs typeface="Lucida Sans"/>
              </a:rPr>
              <a:t>Protected Healthcare Information Update</a:t>
            </a:r>
            <a:endParaRPr lang="en-US" sz="2900" b="1" dirty="0">
              <a:solidFill>
                <a:schemeClr val="tx2"/>
              </a:solidFill>
              <a:latin typeface="Lucida Sans"/>
              <a:cs typeface="Lucida Sans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60220" y="1787489"/>
            <a:ext cx="6400800" cy="3746540"/>
          </a:xfrm>
        </p:spPr>
        <p:txBody>
          <a:bodyPr>
            <a:noAutofit/>
          </a:bodyPr>
          <a:lstStyle/>
          <a:p>
            <a:pPr marL="457200" indent="-457200" algn="l">
              <a:buAutoNum type="arabicParenR"/>
            </a:pPr>
            <a:r>
              <a:rPr lang="en-US" sz="1400" dirty="0" smtClean="0">
                <a:latin typeface="Lucida Sans"/>
                <a:cs typeface="Lucida Sans"/>
              </a:rPr>
              <a:t>Keep Beth out of jail</a:t>
            </a:r>
          </a:p>
          <a:p>
            <a:pPr marL="457200" indent="-457200" algn="l">
              <a:buAutoNum type="arabicParenR"/>
            </a:pPr>
            <a:r>
              <a:rPr lang="en-US" sz="1400" dirty="0" smtClean="0">
                <a:latin typeface="Lucida Sans"/>
                <a:cs typeface="Lucida Sans"/>
              </a:rPr>
              <a:t>Ongoing Research</a:t>
            </a:r>
          </a:p>
          <a:p>
            <a:pPr marL="914400" lvl="1" indent="-457200" algn="l">
              <a:buAutoNum type="arabicParenR"/>
            </a:pPr>
            <a:r>
              <a:rPr lang="en-US" sz="1200" dirty="0" smtClean="0">
                <a:latin typeface="Lucida Sans"/>
                <a:cs typeface="Lucida Sans"/>
              </a:rPr>
              <a:t>Employers Like Me – I3L - employee/employer health data used to bring population health analytics to self insured companies to help manage employee health and costs</a:t>
            </a:r>
          </a:p>
          <a:p>
            <a:pPr marL="914400" lvl="1" indent="-457200" algn="l">
              <a:buAutoNum type="arabicParenR"/>
            </a:pPr>
            <a:r>
              <a:rPr lang="en-US" sz="1200" dirty="0" err="1" smtClean="0">
                <a:latin typeface="Lucida Sans"/>
                <a:cs typeface="Lucida Sans"/>
              </a:rPr>
              <a:t>ISyE</a:t>
            </a:r>
            <a:r>
              <a:rPr lang="en-US" sz="1200" dirty="0" smtClean="0">
                <a:latin typeface="Lucida Sans"/>
                <a:cs typeface="Lucida Sans"/>
              </a:rPr>
              <a:t>/Care Inequality Research and Senior Design Project – using CMS Medicaid data to research inequalities in the care delivery system.</a:t>
            </a:r>
          </a:p>
          <a:p>
            <a:pPr marL="914400" lvl="1" indent="-457200" algn="l">
              <a:buAutoNum type="arabicParenR"/>
            </a:pPr>
            <a:r>
              <a:rPr lang="en-US" sz="1200" dirty="0" smtClean="0">
                <a:latin typeface="Lucida Sans"/>
                <a:cs typeface="Lucida Sans"/>
              </a:rPr>
              <a:t>CHOA– contains a rich data warehouse of clinical data for pediatric research.</a:t>
            </a:r>
          </a:p>
          <a:p>
            <a:pPr marL="1371600" lvl="2" indent="-457200" algn="l">
              <a:buAutoNum type="arabicParenR"/>
            </a:pPr>
            <a:r>
              <a:rPr lang="en-US" sz="1000" dirty="0" smtClean="0">
                <a:latin typeface="Lucida Sans"/>
                <a:cs typeface="Lucida Sans"/>
              </a:rPr>
              <a:t>Rahul </a:t>
            </a:r>
            <a:r>
              <a:rPr lang="en-US" sz="1000" dirty="0" err="1" smtClean="0">
                <a:latin typeface="Lucida Sans"/>
                <a:cs typeface="Lucida Sans"/>
              </a:rPr>
              <a:t>Basole</a:t>
            </a:r>
            <a:r>
              <a:rPr lang="en-US" sz="800" dirty="0" smtClean="0">
                <a:latin typeface="Lucida Sans"/>
                <a:cs typeface="Lucida Sans"/>
              </a:rPr>
              <a:t> – </a:t>
            </a:r>
            <a:r>
              <a:rPr lang="en-US" sz="800" dirty="0" err="1" smtClean="0">
                <a:latin typeface="Lucida Sans"/>
                <a:cs typeface="Lucida Sans"/>
              </a:rPr>
              <a:t>Careflow</a:t>
            </a:r>
            <a:r>
              <a:rPr lang="en-US" sz="800" dirty="0" smtClean="0">
                <a:latin typeface="Lucida Sans"/>
                <a:cs typeface="Lucida Sans"/>
              </a:rPr>
              <a:t> Process Research for pediatric asthma patients</a:t>
            </a:r>
          </a:p>
          <a:p>
            <a:pPr marL="1371600" lvl="2" indent="-457200" algn="l">
              <a:buAutoNum type="arabicParenR"/>
            </a:pPr>
            <a:r>
              <a:rPr lang="en-US" sz="1000" dirty="0" err="1" smtClean="0">
                <a:latin typeface="Lucida Sans"/>
                <a:cs typeface="Lucida Sans"/>
              </a:rPr>
              <a:t>SimTigrate</a:t>
            </a:r>
            <a:r>
              <a:rPr lang="en-US" sz="1000" dirty="0" smtClean="0">
                <a:latin typeface="Lucida Sans"/>
                <a:cs typeface="Lucida Sans"/>
              </a:rPr>
              <a:t>– Process improvement in workflow</a:t>
            </a:r>
          </a:p>
          <a:p>
            <a:pPr marL="914400" lvl="1" indent="-457200" algn="l">
              <a:buAutoNum type="arabicParenR"/>
            </a:pPr>
            <a:r>
              <a:rPr lang="en-US" sz="1200" dirty="0" smtClean="0">
                <a:latin typeface="Lucida Sans"/>
                <a:cs typeface="Lucida Sans"/>
              </a:rPr>
              <a:t>UCB – I3L and </a:t>
            </a:r>
            <a:r>
              <a:rPr lang="en-US" sz="1200" dirty="0" err="1" smtClean="0">
                <a:latin typeface="Lucida Sans"/>
                <a:cs typeface="Lucida Sans"/>
              </a:rPr>
              <a:t>Jimeng</a:t>
            </a:r>
            <a:r>
              <a:rPr lang="en-US" sz="1200" dirty="0" smtClean="0">
                <a:latin typeface="Lucida Sans"/>
                <a:cs typeface="Lucida Sans"/>
              </a:rPr>
              <a:t>  Sun - using predictive analytic models to provide clinical decision support.  Created a data management plan that is being considered for the GTRC template.</a:t>
            </a:r>
          </a:p>
          <a:p>
            <a:pPr marL="457200" indent="-457200" algn="l">
              <a:buAutoNum type="arabicParenR"/>
            </a:pPr>
            <a:r>
              <a:rPr lang="en-US" sz="1400" dirty="0" smtClean="0">
                <a:latin typeface="Lucida Sans"/>
                <a:cs typeface="Lucida Sans"/>
              </a:rPr>
              <a:t>Provide a one-stop policy, procedure and security shop </a:t>
            </a:r>
            <a:r>
              <a:rPr lang="en-US" sz="1400" dirty="0">
                <a:latin typeface="Lucida Sans"/>
                <a:cs typeface="Lucida Sans"/>
              </a:rPr>
              <a:t>for </a:t>
            </a:r>
            <a:r>
              <a:rPr lang="en-US" sz="1400" dirty="0" smtClean="0">
                <a:latin typeface="Lucida Sans"/>
                <a:cs typeface="Lucida Sans"/>
              </a:rPr>
              <a:t>research on health data.</a:t>
            </a:r>
          </a:p>
          <a:p>
            <a:pPr marL="457200" indent="-457200" algn="l">
              <a:buAutoNum type="arabicParenR"/>
            </a:pPr>
            <a:r>
              <a:rPr lang="en-US" sz="1400" dirty="0" smtClean="0">
                <a:latin typeface="Lucida Sans"/>
                <a:cs typeface="Lucida Sans"/>
              </a:rPr>
              <a:t>Create a compliant infrastructure for different levels of secure data.</a:t>
            </a:r>
          </a:p>
          <a:p>
            <a:pPr marL="457200" indent="-457200" algn="l">
              <a:buAutoNum type="arabicParenR"/>
            </a:pPr>
            <a:r>
              <a:rPr lang="en-US" sz="1400" dirty="0" smtClean="0">
                <a:latin typeface="Lucida Sans"/>
                <a:cs typeface="Lucida Sans"/>
              </a:rPr>
              <a:t>Construct a storehouse of healthcare informatics knowledge.</a:t>
            </a:r>
          </a:p>
          <a:p>
            <a:pPr marL="457200" indent="-457200" algn="l">
              <a:buAutoNum type="arabicParenR"/>
            </a:pPr>
            <a:r>
              <a:rPr lang="en-US" sz="1400" dirty="0" smtClean="0">
                <a:latin typeface="Lucida Sans"/>
                <a:cs typeface="Lucida Sans"/>
              </a:rPr>
              <a:t>Streamline and support partnerships with data providers.</a:t>
            </a:r>
          </a:p>
          <a:p>
            <a:pPr algn="l"/>
            <a:endParaRPr lang="en-US" sz="1400" dirty="0">
              <a:latin typeface="Lucida Sans"/>
              <a:cs typeface="Lucida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5559" y="6227210"/>
            <a:ext cx="4102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  <a:latin typeface="Lucida Sans"/>
                <a:cs typeface="Lucida Sans"/>
              </a:rPr>
              <a:t>Richard Starr </a:t>
            </a:r>
            <a:r>
              <a:rPr lang="en-US" sz="1600" dirty="0" err="1" smtClean="0">
                <a:solidFill>
                  <a:prstClr val="black"/>
                </a:solidFill>
                <a:latin typeface="Lucida Sans"/>
                <a:cs typeface="Lucida Sans"/>
              </a:rPr>
              <a:t>richard.starr@gatech.edu</a:t>
            </a:r>
            <a:endParaRPr lang="en-US" sz="1600" dirty="0">
              <a:solidFill>
                <a:prstClr val="black"/>
              </a:solidFill>
              <a:latin typeface="Lucida Sans"/>
              <a:cs typeface="Lucida Sans"/>
            </a:endParaRPr>
          </a:p>
        </p:txBody>
      </p:sp>
      <p:pic>
        <p:nvPicPr>
          <p:cNvPr id="4" name="Picture 3" descr="oran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929" y="2095381"/>
            <a:ext cx="15113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96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t PPT second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0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5559" y="918680"/>
            <a:ext cx="8324337" cy="957631"/>
          </a:xfrm>
        </p:spPr>
        <p:txBody>
          <a:bodyPr>
            <a:normAutofit fontScale="90000"/>
          </a:bodyPr>
          <a:lstStyle/>
          <a:p>
            <a:pPr algn="l"/>
            <a:r>
              <a:rPr lang="en-US" sz="2900" b="1" dirty="0" smtClean="0">
                <a:solidFill>
                  <a:schemeClr val="tx2"/>
                </a:solidFill>
                <a:latin typeface="Lucida Sans"/>
                <a:cs typeface="Lucida Sans"/>
              </a:rPr>
              <a:t>SimTigrate Design Lab: Strategic Partnerships</a:t>
            </a:r>
            <a:endParaRPr lang="en-US" sz="2900" b="1" dirty="0">
              <a:solidFill>
                <a:schemeClr val="tx2"/>
              </a:solidFill>
              <a:latin typeface="Lucida Sans"/>
              <a:cs typeface="Lucida Sans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60220" y="1787488"/>
            <a:ext cx="6400800" cy="4439721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en-US" sz="2400" dirty="0" smtClean="0">
                <a:latin typeface="Lucida Sans"/>
                <a:cs typeface="Lucida Sans"/>
              </a:rPr>
              <a:t>Military </a:t>
            </a:r>
            <a:r>
              <a:rPr lang="en-US" sz="2400" dirty="0">
                <a:latin typeface="Lucida Sans"/>
                <a:cs typeface="Lucida Sans"/>
              </a:rPr>
              <a:t>Health </a:t>
            </a:r>
            <a:r>
              <a:rPr lang="en-US" sz="2400" dirty="0" smtClean="0">
                <a:latin typeface="Lucida Sans"/>
                <a:cs typeface="Lucida Sans"/>
              </a:rPr>
              <a:t>System</a:t>
            </a:r>
          </a:p>
          <a:p>
            <a:pPr marL="342900" indent="-342900" algn="l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Lucida Sans"/>
                <a:cs typeface="Lucida Sans"/>
              </a:rPr>
              <a:t>Process and built environment modeling </a:t>
            </a:r>
            <a:r>
              <a:rPr lang="en-US" sz="2000" dirty="0" smtClean="0">
                <a:latin typeface="Lucida Sans"/>
                <a:cs typeface="Lucida Sans"/>
              </a:rPr>
              <a:t/>
            </a:r>
            <a:br>
              <a:rPr lang="en-US" sz="2000" dirty="0" smtClean="0">
                <a:latin typeface="Lucida Sans"/>
                <a:cs typeface="Lucida Sans"/>
              </a:rPr>
            </a:br>
            <a:r>
              <a:rPr lang="en-US" sz="2000" dirty="0" smtClean="0">
                <a:latin typeface="Lucida Sans"/>
                <a:cs typeface="Lucida Sans"/>
              </a:rPr>
              <a:t>of </a:t>
            </a:r>
            <a:r>
              <a:rPr lang="en-US" sz="2000" dirty="0" smtClean="0">
                <a:latin typeface="Lucida Sans"/>
                <a:cs typeface="Lucida Sans"/>
              </a:rPr>
              <a:t>outpatient care and </a:t>
            </a:r>
            <a:r>
              <a:rPr lang="en-US" sz="2000" dirty="0" smtClean="0">
                <a:latin typeface="Lucida Sans"/>
                <a:cs typeface="Lucida Sans"/>
              </a:rPr>
              <a:t>the </a:t>
            </a:r>
            <a:br>
              <a:rPr lang="en-US" sz="2000" dirty="0" smtClean="0">
                <a:latin typeface="Lucida Sans"/>
                <a:cs typeface="Lucida Sans"/>
              </a:rPr>
            </a:br>
            <a:r>
              <a:rPr lang="en-US" sz="2000" dirty="0" smtClean="0">
                <a:latin typeface="Lucida Sans"/>
                <a:cs typeface="Lucida Sans"/>
              </a:rPr>
              <a:t>Patient </a:t>
            </a:r>
            <a:r>
              <a:rPr lang="en-US" sz="2000" dirty="0" smtClean="0">
                <a:latin typeface="Lucida Sans"/>
                <a:cs typeface="Lucida Sans"/>
              </a:rPr>
              <a:t>Centered Medical Home</a:t>
            </a:r>
          </a:p>
          <a:p>
            <a:pPr marL="342900" indent="-342900" algn="l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Lucida Sans"/>
                <a:cs typeface="Lucida Sans"/>
              </a:rPr>
              <a:t>Developing metrics for layouts to </a:t>
            </a:r>
            <a:r>
              <a:rPr lang="en-US" sz="2000" dirty="0" smtClean="0">
                <a:latin typeface="Lucida Sans"/>
                <a:cs typeface="Lucida Sans"/>
              </a:rPr>
              <a:t/>
            </a:r>
            <a:br>
              <a:rPr lang="en-US" sz="2000" dirty="0" smtClean="0">
                <a:latin typeface="Lucida Sans"/>
                <a:cs typeface="Lucida Sans"/>
              </a:rPr>
            </a:br>
            <a:r>
              <a:rPr lang="en-US" sz="2000" dirty="0" smtClean="0">
                <a:latin typeface="Lucida Sans"/>
                <a:cs typeface="Lucida Sans"/>
              </a:rPr>
              <a:t>prevent </a:t>
            </a:r>
            <a:r>
              <a:rPr lang="en-US" sz="2000" dirty="0" smtClean="0">
                <a:latin typeface="Lucida Sans"/>
                <a:cs typeface="Lucida Sans"/>
              </a:rPr>
              <a:t>patient falls</a:t>
            </a:r>
            <a:endParaRPr lang="en-US" sz="2400" dirty="0" smtClean="0">
              <a:latin typeface="Lucida Sans"/>
              <a:cs typeface="Lucida Sans"/>
            </a:endParaRPr>
          </a:p>
          <a:p>
            <a:pPr algn="l">
              <a:lnSpc>
                <a:spcPct val="110000"/>
              </a:lnSpc>
            </a:pPr>
            <a:r>
              <a:rPr lang="en-US" sz="2400" dirty="0" smtClean="0">
                <a:latin typeface="Lucida Sans"/>
                <a:cs typeface="Lucida Sans"/>
              </a:rPr>
              <a:t>Johns Hopkins Healthcare</a:t>
            </a:r>
          </a:p>
          <a:p>
            <a:pPr marL="342900" indent="-342900" algn="l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Lucida Sans"/>
                <a:cs typeface="Lucida Sans"/>
              </a:rPr>
              <a:t>Employing a systems approach to improving sleep and reducing delirium in the ICU</a:t>
            </a:r>
          </a:p>
          <a:p>
            <a:pPr marL="342900" indent="-342900" algn="l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Lucida Sans"/>
                <a:cs typeface="Lucida Sans"/>
              </a:rPr>
              <a:t>Creating improved bio-containment procedures, systems and settings</a:t>
            </a:r>
            <a:endParaRPr lang="en-US" sz="2400" dirty="0">
              <a:latin typeface="Lucida Sans"/>
              <a:cs typeface="Lucida Sans"/>
            </a:endParaRPr>
          </a:p>
          <a:p>
            <a:pPr algn="l"/>
            <a:endParaRPr lang="en-US" sz="2400" dirty="0" smtClean="0">
              <a:latin typeface="Lucida Sans"/>
              <a:cs typeface="Lucida Sans"/>
            </a:endParaRPr>
          </a:p>
          <a:p>
            <a:pPr algn="l"/>
            <a:endParaRPr lang="en-US" sz="2400" dirty="0" smtClean="0">
              <a:latin typeface="Lucida Sans"/>
              <a:cs typeface="Lucida Sans"/>
            </a:endParaRPr>
          </a:p>
          <a:p>
            <a:pPr algn="l"/>
            <a:endParaRPr lang="en-US" sz="2400" dirty="0">
              <a:latin typeface="Lucida Sans"/>
              <a:cs typeface="Lucida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925" y="6383198"/>
            <a:ext cx="4965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"/>
              </a:rPr>
              <a:t>Craig Zimring, PhD  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"/>
              </a:rPr>
              <a:t>craig.zimring@gatech.edu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Lucida Sans"/>
              <a:cs typeface="Lucida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96" y="1787488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1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67628" y="4810128"/>
            <a:ext cx="1476374" cy="2047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9901" y="1852327"/>
            <a:ext cx="3949699" cy="4921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GVU: new </a:t>
            </a:r>
            <a:r>
              <a:rPr lang="en-US" sz="2400" b="1" dirty="0"/>
              <a:t>round in May 2015</a:t>
            </a:r>
          </a:p>
          <a:p>
            <a:pPr marL="0" indent="0">
              <a:buNone/>
            </a:pPr>
            <a:r>
              <a:rPr lang="en-US" sz="2400" dirty="0" smtClean="0"/>
              <a:t>CHOA: 	new </a:t>
            </a:r>
            <a:r>
              <a:rPr lang="en-US" sz="2400" dirty="0"/>
              <a:t>round in Feb </a:t>
            </a:r>
            <a:r>
              <a:rPr lang="en-US" sz="2400" dirty="0" smtClean="0"/>
              <a:t>2015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Wearable Computing</a:t>
            </a:r>
          </a:p>
          <a:p>
            <a:pPr marL="0" indent="0">
              <a:buNone/>
            </a:pPr>
            <a:r>
              <a:rPr lang="en-US" sz="2400" dirty="0" smtClean="0"/>
              <a:t>CDC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174" y="1068255"/>
            <a:ext cx="8324337" cy="957631"/>
          </a:xfrm>
          <a:prstGeom prst="rect">
            <a:avLst/>
          </a:prstGeom>
        </p:spPr>
        <p:txBody>
          <a:bodyPr vert="horz" lIns="91298" tIns="45649" rIns="91298" bIns="45649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 smtClean="0"/>
              <a:t>Seed Grant Opportunities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Lucida Sans"/>
              <a:ea typeface="+mj-ea"/>
              <a:cs typeface="Lucida Sans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5042145" y="1166542"/>
            <a:ext cx="4139959" cy="5632197"/>
          </a:xfrm>
          <a:prstGeom prst="rect">
            <a:avLst/>
          </a:prstGeom>
        </p:spPr>
        <p:txBody>
          <a:bodyPr vert="horz" lIns="91288" tIns="45644" rIns="91288" bIns="45644" rtlCol="0">
            <a:noAutofit/>
          </a:bodyPr>
          <a:lstStyle>
            <a:lvl1pPr marL="342323" indent="-342323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99" indent="-285267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07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504" indent="-228214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3936" indent="-228214" algn="l" defTabSz="45643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368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9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2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5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 b="1" dirty="0"/>
              <a:t>Digital Policy: Communication Tools to Shrink the Science to Policy Gap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   </a:t>
            </a:r>
            <a:r>
              <a:rPr lang="en-US" sz="1300" dirty="0" err="1"/>
              <a:t>Nassim</a:t>
            </a:r>
            <a:r>
              <a:rPr lang="en-US" sz="1300" dirty="0"/>
              <a:t> </a:t>
            </a:r>
            <a:r>
              <a:rPr lang="en-US" sz="1300" dirty="0" err="1"/>
              <a:t>JafariNaimi</a:t>
            </a:r>
            <a:r>
              <a:rPr lang="en-US" sz="1300" dirty="0"/>
              <a:t>, School of Literature, Media, and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 smtClean="0"/>
              <a:t>	Communication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   Kim </a:t>
            </a:r>
            <a:r>
              <a:rPr lang="en-US" sz="1300" dirty="0" err="1"/>
              <a:t>Isett</a:t>
            </a:r>
            <a:r>
              <a:rPr lang="en-US" sz="1300" dirty="0"/>
              <a:t>, School of Public </a:t>
            </a:r>
            <a:r>
              <a:rPr lang="en-US" sz="1300" dirty="0" smtClean="0"/>
              <a:t>Policy</a:t>
            </a:r>
            <a:endParaRPr lang="en-US" sz="1300" dirty="0"/>
          </a:p>
          <a:p>
            <a:pPr marL="0" indent="0">
              <a:buNone/>
            </a:pPr>
            <a:r>
              <a:rPr lang="en-US" sz="1300" b="1" dirty="0"/>
              <a:t>The Move Lab: a STEAM Community of Learners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   Betsy </a:t>
            </a:r>
            <a:r>
              <a:rPr lang="en-US" sz="1300" dirty="0" err="1"/>
              <a:t>DiSalvo</a:t>
            </a:r>
            <a:r>
              <a:rPr lang="en-US" sz="1300" dirty="0"/>
              <a:t>, School of Interactive Computing</a:t>
            </a:r>
          </a:p>
          <a:p>
            <a:pPr marL="0" indent="0">
              <a:buNone/>
            </a:pPr>
            <a:r>
              <a:rPr lang="en-US" sz="1300" dirty="0"/>
              <a:t>   Al Matthews, </a:t>
            </a:r>
            <a:r>
              <a:rPr lang="en-US" sz="1300" dirty="0" err="1"/>
              <a:t>Eyedrum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   </a:t>
            </a:r>
            <a:r>
              <a:rPr lang="en-US" sz="1300" dirty="0" err="1"/>
              <a:t>Onar</a:t>
            </a:r>
            <a:r>
              <a:rPr lang="en-US" sz="1300" dirty="0"/>
              <a:t> </a:t>
            </a:r>
            <a:r>
              <a:rPr lang="en-US" sz="1300" dirty="0" err="1"/>
              <a:t>Topal</a:t>
            </a:r>
            <a:r>
              <a:rPr lang="en-US" sz="1300" dirty="0"/>
              <a:t>-Sumer, </a:t>
            </a:r>
            <a:r>
              <a:rPr lang="en-US" sz="1300" dirty="0" err="1" smtClean="0"/>
              <a:t>Eyedrum</a:t>
            </a:r>
            <a:endParaRPr lang="en-US" sz="1300" dirty="0"/>
          </a:p>
          <a:p>
            <a:pPr marL="0" indent="0">
              <a:buNone/>
            </a:pPr>
            <a:r>
              <a:rPr lang="en-US" sz="1300" b="1" dirty="0"/>
              <a:t>Exploring Movement-Based Games to Encourage Social Behaviors in Children with Autism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   </a:t>
            </a:r>
            <a:r>
              <a:rPr lang="en-US" sz="1300" dirty="0" err="1"/>
              <a:t>Agata</a:t>
            </a:r>
            <a:r>
              <a:rPr lang="en-US" sz="1300" dirty="0"/>
              <a:t> </a:t>
            </a:r>
            <a:r>
              <a:rPr lang="en-US" sz="1300" dirty="0" err="1"/>
              <a:t>Rozga</a:t>
            </a:r>
            <a:r>
              <a:rPr lang="en-US" sz="1300" dirty="0"/>
              <a:t>, School of Interactive Computing</a:t>
            </a:r>
          </a:p>
          <a:p>
            <a:pPr marL="0" indent="0">
              <a:buNone/>
            </a:pPr>
            <a:r>
              <a:rPr lang="en-US" sz="1300" dirty="0"/>
              <a:t>   Brian </a:t>
            </a:r>
            <a:r>
              <a:rPr lang="en-US" sz="1300" dirty="0" err="1"/>
              <a:t>Magerko</a:t>
            </a:r>
            <a:r>
              <a:rPr lang="en-US" sz="1300" dirty="0"/>
              <a:t>, School of Literature, Media, and </a:t>
            </a:r>
            <a:r>
              <a:rPr lang="en-US" sz="1300" dirty="0" smtClean="0"/>
              <a:t> </a:t>
            </a:r>
            <a:br>
              <a:rPr lang="en-US" sz="1300" dirty="0" smtClean="0"/>
            </a:br>
            <a:r>
              <a:rPr lang="en-US" sz="1300" dirty="0" smtClean="0"/>
              <a:t>    	Communication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   Ashley Cheek, The </a:t>
            </a:r>
            <a:r>
              <a:rPr lang="en-US" sz="1300" dirty="0" err="1"/>
              <a:t>Lionheart</a:t>
            </a:r>
            <a:r>
              <a:rPr lang="en-US" sz="1300" dirty="0"/>
              <a:t> School</a:t>
            </a:r>
          </a:p>
          <a:p>
            <a:pPr marL="0" indent="0">
              <a:buNone/>
            </a:pPr>
            <a:r>
              <a:rPr lang="en-US" sz="1300" dirty="0"/>
              <a:t>   Victoria McBride, The </a:t>
            </a:r>
            <a:r>
              <a:rPr lang="en-US" sz="1300" dirty="0" err="1"/>
              <a:t>Lionheart</a:t>
            </a:r>
            <a:r>
              <a:rPr lang="en-US" sz="1300" dirty="0"/>
              <a:t> </a:t>
            </a:r>
            <a:r>
              <a:rPr lang="en-US" sz="1300" dirty="0" smtClean="0"/>
              <a:t>School</a:t>
            </a:r>
            <a:endParaRPr lang="en-US" sz="1300" dirty="0"/>
          </a:p>
          <a:p>
            <a:pPr marL="0" indent="0">
              <a:buNone/>
            </a:pPr>
            <a:r>
              <a:rPr lang="en-US" sz="1300" b="1" dirty="0"/>
              <a:t>Patients’ Information Needs Related to Diagnostic Processes around Health Concerns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   Lauren Wilcox, School of Interactive Computing</a:t>
            </a:r>
          </a:p>
          <a:p>
            <a:pPr marL="0" indent="0">
              <a:buNone/>
            </a:pPr>
            <a:r>
              <a:rPr lang="en-US" sz="1300" dirty="0"/>
              <a:t>   </a:t>
            </a:r>
            <a:r>
              <a:rPr lang="en-US" sz="1300" dirty="0" err="1"/>
              <a:t>Munmun</a:t>
            </a:r>
            <a:r>
              <a:rPr lang="en-US" sz="1300" dirty="0"/>
              <a:t> De </a:t>
            </a:r>
            <a:r>
              <a:rPr lang="en-US" sz="1300" dirty="0" err="1"/>
              <a:t>Choudhury</a:t>
            </a:r>
            <a:r>
              <a:rPr lang="en-US" sz="1300" dirty="0"/>
              <a:t>, School of Interactive Computing</a:t>
            </a:r>
          </a:p>
          <a:p>
            <a:pPr marL="0" indent="0">
              <a:buNone/>
            </a:pPr>
            <a:r>
              <a:rPr lang="en-US" sz="1300" dirty="0"/>
              <a:t>   </a:t>
            </a:r>
            <a:r>
              <a:rPr lang="en-US" sz="1300" dirty="0" err="1"/>
              <a:t>Aarti</a:t>
            </a:r>
            <a:r>
              <a:rPr lang="en-US" sz="1300" dirty="0"/>
              <a:t> </a:t>
            </a:r>
            <a:r>
              <a:rPr lang="en-US" sz="1300" dirty="0" err="1"/>
              <a:t>Sekhar</a:t>
            </a:r>
            <a:r>
              <a:rPr lang="en-US" sz="1300" dirty="0"/>
              <a:t>, Emory </a:t>
            </a:r>
            <a:r>
              <a:rPr lang="en-US" sz="1300" dirty="0" smtClean="0"/>
              <a:t>Healthcare</a:t>
            </a:r>
            <a:endParaRPr lang="en-US" sz="1300" dirty="0"/>
          </a:p>
          <a:p>
            <a:pPr marL="0" indent="0">
              <a:buNone/>
            </a:pPr>
            <a:r>
              <a:rPr lang="en-US" sz="1300" b="1" dirty="0"/>
              <a:t>Wearable Technology Exhibition Digital and Literary Extension</a:t>
            </a:r>
            <a:endParaRPr lang="en-US" sz="1300" dirty="0"/>
          </a:p>
          <a:p>
            <a:pPr marL="0" indent="0">
              <a:buNone/>
            </a:pPr>
            <a:r>
              <a:rPr lang="en-US" sz="1300" dirty="0"/>
              <a:t>   Clint </a:t>
            </a:r>
            <a:r>
              <a:rPr lang="en-US" sz="1300" dirty="0" err="1"/>
              <a:t>Zeagler</a:t>
            </a:r>
            <a:r>
              <a:rPr lang="en-US" sz="1300" dirty="0"/>
              <a:t>, School of Industrial Design</a:t>
            </a:r>
          </a:p>
        </p:txBody>
      </p:sp>
      <p:pic>
        <p:nvPicPr>
          <p:cNvPr id="9" name="Picture 8" descr="Macintosh HD:Users:jpreston7:Documents:GVU:GVU combination logo with campanile:GVU-Center-outline:GVU-Center-outline-539+874:GVU-Center-outline-539+87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1" y="5448300"/>
            <a:ext cx="4267200" cy="102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51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t PPT second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0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69828" y="773570"/>
            <a:ext cx="7216480" cy="489138"/>
          </a:xfrm>
        </p:spPr>
        <p:txBody>
          <a:bodyPr>
            <a:normAutofit fontScale="90000"/>
          </a:bodyPr>
          <a:lstStyle/>
          <a:p>
            <a:r>
              <a:rPr lang="en-US" sz="2900" b="1" dirty="0" smtClean="0">
                <a:solidFill>
                  <a:schemeClr val="tx2"/>
                </a:solidFill>
                <a:latin typeface="Lucida Sans"/>
                <a:cs typeface="Lucida Sans"/>
              </a:rPr>
              <a:t>Convergence Innovation Competition</a:t>
            </a:r>
            <a:endParaRPr lang="en-US" sz="2900" b="1" dirty="0">
              <a:solidFill>
                <a:schemeClr val="tx2"/>
              </a:solidFill>
              <a:latin typeface="Lucida Sans"/>
              <a:cs typeface="Lucida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516144"/>
            <a:ext cx="3796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Sans"/>
                <a:cs typeface="Lucida Sans"/>
              </a:rPr>
              <a:t>Siva Jayaraman – </a:t>
            </a:r>
            <a:r>
              <a:rPr lang="en-US" sz="1600" dirty="0" err="1" smtClean="0">
                <a:latin typeface="Lucida Sans"/>
                <a:cs typeface="Lucida Sans"/>
              </a:rPr>
              <a:t>jsiva@gatech.edu</a:t>
            </a:r>
            <a:endParaRPr lang="en-US" sz="1600" dirty="0">
              <a:latin typeface="Lucida Sans"/>
              <a:cs typeface="Lucida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166" y="1262708"/>
            <a:ext cx="5604474" cy="18165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82683" y="3268167"/>
            <a:ext cx="4183347" cy="324797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  </a:t>
            </a:r>
          </a:p>
          <a:p>
            <a:pPr algn="ctr"/>
            <a:endParaRPr lang="en-US" b="1" dirty="0"/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SPRING 2015 TIMELINE</a:t>
            </a:r>
          </a:p>
          <a:p>
            <a:r>
              <a:rPr lang="en-US" b="1" dirty="0" smtClean="0"/>
              <a:t>Jan: 	Tutorials</a:t>
            </a:r>
            <a:endParaRPr lang="en-US" b="1" dirty="0"/>
          </a:p>
          <a:p>
            <a:r>
              <a:rPr lang="en-US" b="1" dirty="0" smtClean="0"/>
              <a:t>Feb: </a:t>
            </a:r>
            <a:r>
              <a:rPr lang="en-US" b="1" dirty="0"/>
              <a:t>Industry open houses </a:t>
            </a:r>
          </a:p>
          <a:p>
            <a:r>
              <a:rPr lang="en-US" b="1" dirty="0" smtClean="0"/>
              <a:t>Mar 13: </a:t>
            </a:r>
            <a:r>
              <a:rPr lang="en-US" b="1" dirty="0"/>
              <a:t>Draft Submission</a:t>
            </a:r>
          </a:p>
          <a:p>
            <a:r>
              <a:rPr lang="en-US" b="1" dirty="0" smtClean="0"/>
              <a:t>Mar </a:t>
            </a:r>
            <a:r>
              <a:rPr lang="en-US" b="1" dirty="0"/>
              <a:t>16 - 20:  Hack break </a:t>
            </a:r>
          </a:p>
          <a:p>
            <a:r>
              <a:rPr lang="en-US" b="1" dirty="0" smtClean="0"/>
              <a:t>Apr 10: </a:t>
            </a:r>
            <a:r>
              <a:rPr lang="en-US" b="1" dirty="0"/>
              <a:t>Final </a:t>
            </a:r>
            <a:r>
              <a:rPr lang="en-US" b="1" dirty="0" smtClean="0"/>
              <a:t>Submissions</a:t>
            </a:r>
          </a:p>
          <a:p>
            <a:r>
              <a:rPr lang="en-US" b="1" dirty="0" smtClean="0"/>
              <a:t>Apr 10: GT-L Judging/Awards </a:t>
            </a:r>
            <a:endParaRPr lang="en-US" b="1" dirty="0"/>
          </a:p>
          <a:p>
            <a:r>
              <a:rPr lang="en-US" b="1" dirty="0" smtClean="0"/>
              <a:t>Apr 15: </a:t>
            </a:r>
            <a:r>
              <a:rPr lang="en-US" b="1" dirty="0"/>
              <a:t>CIC </a:t>
            </a:r>
            <a:r>
              <a:rPr lang="en-US" b="1" dirty="0" smtClean="0"/>
              <a:t>Judging/Awards</a:t>
            </a:r>
            <a:endParaRPr lang="en-US" dirty="0"/>
          </a:p>
        </p:txBody>
      </p:sp>
      <p:pic>
        <p:nvPicPr>
          <p:cNvPr id="9" name="Picture 8" descr="red_vzw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97" y="3304286"/>
            <a:ext cx="1217451" cy="68481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289614" y="3268168"/>
            <a:ext cx="3707452" cy="3247976"/>
          </a:xfrm>
          <a:prstGeom prst="roundRect">
            <a:avLst/>
          </a:prstGeom>
          <a:gradFill flip="none" rotWithShape="1">
            <a:gsLst>
              <a:gs pos="0">
                <a:srgbClr val="328BA5"/>
              </a:gs>
              <a:gs pos="92000">
                <a:srgbClr val="41B7DB"/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Fall 2014 CIC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28 Entries </a:t>
            </a:r>
          </a:p>
          <a:p>
            <a:pPr algn="ctr"/>
            <a:r>
              <a:rPr lang="en-US" dirty="0" smtClean="0"/>
              <a:t>4 Winners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Set to launch this Spring! </a:t>
            </a:r>
            <a:endParaRPr lang="en-US" dirty="0"/>
          </a:p>
        </p:txBody>
      </p:sp>
      <p:pic>
        <p:nvPicPr>
          <p:cNvPr id="11" name="Picture 10" descr="GTJourney-solid-1line-12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279" y="3329686"/>
            <a:ext cx="3067752" cy="68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9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67628" y="4810128"/>
            <a:ext cx="1476374" cy="2047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9901" y="1852327"/>
            <a:ext cx="4119032" cy="4921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GVU: new round in May 2015</a:t>
            </a:r>
          </a:p>
          <a:p>
            <a:pPr marL="0" indent="0">
              <a:buNone/>
            </a:pPr>
            <a:r>
              <a:rPr lang="en-US" sz="2400" b="1" dirty="0" smtClean="0"/>
              <a:t>CHOA: 	new round in Feb 2015</a:t>
            </a:r>
          </a:p>
          <a:p>
            <a:pPr marL="0" indent="0">
              <a:buNone/>
            </a:pPr>
            <a:r>
              <a:rPr lang="en-US" sz="2400" dirty="0" smtClean="0"/>
              <a:t>Wearable Computing</a:t>
            </a:r>
          </a:p>
          <a:p>
            <a:pPr marL="0" indent="0">
              <a:buNone/>
            </a:pPr>
            <a:r>
              <a:rPr lang="en-US" sz="2400" dirty="0" smtClean="0"/>
              <a:t>CDC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174" y="1068255"/>
            <a:ext cx="8324337" cy="957631"/>
          </a:xfrm>
          <a:prstGeom prst="rect">
            <a:avLst/>
          </a:prstGeom>
        </p:spPr>
        <p:txBody>
          <a:bodyPr vert="horz" lIns="91298" tIns="45649" rIns="91298" bIns="45649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 smtClean="0"/>
              <a:t>Seed Grant Opportunities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Lucida Sans"/>
              <a:ea typeface="+mj-ea"/>
              <a:cs typeface="Lucida Sans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876812" y="1852327"/>
            <a:ext cx="3949699" cy="4921010"/>
          </a:xfrm>
          <a:prstGeom prst="rect">
            <a:avLst/>
          </a:prstGeom>
        </p:spPr>
        <p:txBody>
          <a:bodyPr vert="horz" lIns="91288" tIns="45644" rIns="91288" bIns="45644" rtlCol="0">
            <a:noAutofit/>
          </a:bodyPr>
          <a:lstStyle>
            <a:lvl1pPr marL="342323" indent="-342323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99" indent="-285267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07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504" indent="-228214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3936" indent="-228214" algn="l" defTabSz="45643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368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9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2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5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en-US" sz="1600" b="1" dirty="0" smtClean="0"/>
              <a:t>Automatic </a:t>
            </a:r>
            <a:r>
              <a:rPr lang="en-US" sz="1600" b="1" dirty="0"/>
              <a:t>and Early Detection </a:t>
            </a:r>
            <a:r>
              <a:rPr lang="en-US" sz="1600" b="1" dirty="0" smtClean="0"/>
              <a:t>of </a:t>
            </a:r>
            <a:r>
              <a:rPr lang="en-US" sz="1600" b="1" dirty="0"/>
              <a:t>IV Infiltration using Non-Invasive Sensing </a:t>
            </a:r>
            <a:endParaRPr lang="en-US" sz="1600" b="1" dirty="0" smtClean="0"/>
          </a:p>
          <a:p>
            <a:pPr marL="0" indent="0" fontAlgn="t">
              <a:buNone/>
            </a:pPr>
            <a:r>
              <a:rPr lang="en-US" sz="1600" dirty="0" smtClean="0"/>
              <a:t>Omar </a:t>
            </a:r>
            <a:r>
              <a:rPr lang="en-US" sz="1600" dirty="0" err="1" smtClean="0"/>
              <a:t>Inan</a:t>
            </a:r>
            <a:r>
              <a:rPr lang="en-US" sz="1600" dirty="0"/>
              <a:t>, Russell </a:t>
            </a:r>
            <a:r>
              <a:rPr lang="en-US" sz="1600" dirty="0" err="1"/>
              <a:t>McCrory</a:t>
            </a:r>
            <a:r>
              <a:rPr lang="en-US" sz="1600" dirty="0"/>
              <a:t>, Leanne West, Renee Watson, Lynn Pogue</a:t>
            </a:r>
          </a:p>
          <a:p>
            <a:pPr marL="0" indent="0" fontAlgn="t">
              <a:buNone/>
            </a:pPr>
            <a:r>
              <a:rPr lang="en-US" sz="1600" b="1" dirty="0" smtClean="0"/>
              <a:t>Optimization </a:t>
            </a:r>
            <a:r>
              <a:rPr lang="en-US" sz="1600" b="1" dirty="0"/>
              <a:t>of the algorithms for screening for critical congenital heart </a:t>
            </a:r>
            <a:r>
              <a:rPr lang="en-US" sz="1600" b="1" dirty="0" smtClean="0"/>
              <a:t>disease</a:t>
            </a:r>
          </a:p>
          <a:p>
            <a:pPr marL="0" indent="0" fontAlgn="t">
              <a:buNone/>
            </a:pPr>
            <a:r>
              <a:rPr lang="en-US" sz="1600" dirty="0"/>
              <a:t>Pinar </a:t>
            </a:r>
            <a:r>
              <a:rPr lang="en-US" sz="1600" dirty="0" err="1"/>
              <a:t>Keskinocak</a:t>
            </a:r>
            <a:r>
              <a:rPr lang="en-US" sz="1600" dirty="0"/>
              <a:t>, </a:t>
            </a:r>
            <a:r>
              <a:rPr lang="en-US" sz="1600" dirty="0" err="1"/>
              <a:t>Turgay</a:t>
            </a:r>
            <a:r>
              <a:rPr lang="en-US" sz="1600" dirty="0"/>
              <a:t> Ayer, Matthew Oster, Scott Grosse</a:t>
            </a:r>
          </a:p>
          <a:p>
            <a:pPr marL="0" indent="0" fontAlgn="t">
              <a:buNone/>
            </a:pPr>
            <a:r>
              <a:rPr lang="en-US" sz="1600" b="1" dirty="0" smtClean="0"/>
              <a:t>Effectiveness </a:t>
            </a:r>
            <a:r>
              <a:rPr lang="en-US" sz="1600" b="1" dirty="0"/>
              <a:t>of Rhythmic Auditory Stimulation in Virtual Reality Games for Improving Upper-Arm Function in Children with Cerebral </a:t>
            </a:r>
            <a:r>
              <a:rPr lang="en-US" sz="1600" b="1" dirty="0" smtClean="0"/>
              <a:t>Palsy</a:t>
            </a:r>
          </a:p>
          <a:p>
            <a:pPr marL="0" indent="0" fontAlgn="t">
              <a:buNone/>
            </a:pPr>
            <a:r>
              <a:rPr lang="en-US" sz="1600" dirty="0"/>
              <a:t>Yu-Ping Chen, Barbara </a:t>
            </a:r>
            <a:r>
              <a:rPr lang="en-US" sz="1600" dirty="0" err="1"/>
              <a:t>Weissman</a:t>
            </a:r>
            <a:r>
              <a:rPr lang="en-US" sz="1600" dirty="0"/>
              <a:t>, </a:t>
            </a:r>
            <a:r>
              <a:rPr lang="en-US" sz="1600" dirty="0" err="1"/>
              <a:t>Ayanna</a:t>
            </a:r>
            <a:r>
              <a:rPr lang="en-US" sz="1600" dirty="0"/>
              <a:t> Howard</a:t>
            </a:r>
          </a:p>
          <a:p>
            <a:pPr marL="0" indent="0" fontAlgn="t">
              <a:buNone/>
            </a:pPr>
            <a:r>
              <a:rPr lang="en-US" sz="1600" b="1" dirty="0" smtClean="0"/>
              <a:t>Utilization </a:t>
            </a:r>
            <a:r>
              <a:rPr lang="en-US" sz="1600" b="1" dirty="0"/>
              <a:t>of Diagnostic Radiology Reports by Pediatric Patients’ Family </a:t>
            </a:r>
            <a:r>
              <a:rPr lang="en-US" sz="1600" b="1" dirty="0" smtClean="0"/>
              <a:t>Members</a:t>
            </a:r>
          </a:p>
          <a:p>
            <a:pPr marL="0" indent="0" fontAlgn="t">
              <a:buNone/>
            </a:pPr>
            <a:r>
              <a:rPr lang="en-US" sz="1600" dirty="0"/>
              <a:t>Lauren Wilcox, Steven </a:t>
            </a:r>
            <a:r>
              <a:rPr lang="en-US" sz="1600" dirty="0" err="1"/>
              <a:t>Simoneaux</a:t>
            </a:r>
            <a:r>
              <a:rPr lang="en-US" sz="1600" dirty="0"/>
              <a:t>, </a:t>
            </a:r>
            <a:r>
              <a:rPr lang="en-US" sz="1600" dirty="0" err="1"/>
              <a:t>Aarti</a:t>
            </a:r>
            <a:r>
              <a:rPr lang="en-US" sz="1600" dirty="0"/>
              <a:t> </a:t>
            </a:r>
            <a:r>
              <a:rPr lang="en-US" sz="1600" dirty="0" err="1"/>
              <a:t>Sekhar</a:t>
            </a:r>
            <a:endParaRPr lang="en-US" sz="1600" dirty="0"/>
          </a:p>
          <a:p>
            <a:pPr marL="0" indent="0" fontAlgn="t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74" y="4152900"/>
            <a:ext cx="36576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18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67628" y="4810128"/>
            <a:ext cx="1476374" cy="2047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9901" y="1852327"/>
            <a:ext cx="3949699" cy="4921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GVU: new round in May 2015</a:t>
            </a:r>
          </a:p>
          <a:p>
            <a:pPr marL="0" indent="0">
              <a:buNone/>
            </a:pPr>
            <a:r>
              <a:rPr lang="en-US" sz="2400" dirty="0"/>
              <a:t>CHOA: 	new round in Feb 2015</a:t>
            </a:r>
          </a:p>
          <a:p>
            <a:pPr marL="0" indent="0">
              <a:buNone/>
            </a:pPr>
            <a:r>
              <a:rPr lang="en-US" sz="2400" b="1" dirty="0"/>
              <a:t>Wearable Computing</a:t>
            </a:r>
          </a:p>
          <a:p>
            <a:pPr marL="0" indent="0">
              <a:buNone/>
            </a:pPr>
            <a:r>
              <a:rPr lang="en-US" sz="2400" dirty="0"/>
              <a:t>CDC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174" y="1068255"/>
            <a:ext cx="8324337" cy="957631"/>
          </a:xfrm>
          <a:prstGeom prst="rect">
            <a:avLst/>
          </a:prstGeom>
        </p:spPr>
        <p:txBody>
          <a:bodyPr vert="horz" lIns="91298" tIns="45649" rIns="91298" bIns="45649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 smtClean="0"/>
              <a:t>Seed Grant Opportunities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Lucida Sans"/>
              <a:ea typeface="+mj-ea"/>
              <a:cs typeface="Lucida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1" y="4810128"/>
            <a:ext cx="3746499" cy="1658989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4876812" y="1852327"/>
            <a:ext cx="3949699" cy="4921010"/>
          </a:xfrm>
          <a:prstGeom prst="rect">
            <a:avLst/>
          </a:prstGeom>
        </p:spPr>
        <p:txBody>
          <a:bodyPr vert="horz" lIns="91288" tIns="45644" rIns="91288" bIns="45644" rtlCol="0">
            <a:noAutofit/>
          </a:bodyPr>
          <a:lstStyle>
            <a:lvl1pPr marL="342323" indent="-342323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99" indent="-285267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07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504" indent="-228214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3936" indent="-228214" algn="l" defTabSz="45643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368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9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2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5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err="1"/>
              <a:t>NaturalMotion</a:t>
            </a:r>
            <a:r>
              <a:rPr lang="en-US" sz="1600" b="1" dirty="0"/>
              <a:t>: Intuitive Gesture Control and Visualization of Time-Evolving Graphs</a:t>
            </a:r>
          </a:p>
          <a:p>
            <a:pPr marL="0" indent="0">
              <a:buNone/>
            </a:pPr>
            <a:r>
              <a:rPr lang="en-US" sz="1600" dirty="0"/>
              <a:t>Polo </a:t>
            </a:r>
            <a:r>
              <a:rPr lang="en-US" sz="1600" dirty="0" err="1" smtClean="0"/>
              <a:t>Chau</a:t>
            </a:r>
            <a:r>
              <a:rPr lang="en-US" sz="1600" dirty="0"/>
              <a:t> </a:t>
            </a:r>
          </a:p>
          <a:p>
            <a:pPr marL="0" indent="0">
              <a:buNone/>
            </a:pPr>
            <a:r>
              <a:rPr lang="en-US" sz="1600" b="1" dirty="0"/>
              <a:t>Smart Ballet Shoe</a:t>
            </a:r>
          </a:p>
          <a:p>
            <a:pPr marL="0" indent="0">
              <a:buNone/>
            </a:pPr>
            <a:r>
              <a:rPr lang="en-US" sz="1600" dirty="0"/>
              <a:t>Jim </a:t>
            </a:r>
            <a:r>
              <a:rPr lang="en-US" sz="1600" dirty="0" smtClean="0"/>
              <a:t>Budd</a:t>
            </a:r>
            <a:r>
              <a:rPr lang="en-US" sz="1600" dirty="0"/>
              <a:t> </a:t>
            </a:r>
          </a:p>
          <a:p>
            <a:pPr marL="0" indent="0">
              <a:buNone/>
            </a:pPr>
            <a:r>
              <a:rPr lang="en-US" sz="1600" b="1" dirty="0"/>
              <a:t>Multi-sensory Mirror Therapy Gloves</a:t>
            </a:r>
          </a:p>
          <a:p>
            <a:pPr marL="0" indent="0">
              <a:buNone/>
            </a:pPr>
            <a:r>
              <a:rPr lang="en-US" sz="1600" dirty="0"/>
              <a:t>Jim </a:t>
            </a:r>
            <a:r>
              <a:rPr lang="en-US" sz="1600" dirty="0" smtClean="0"/>
              <a:t>Budd</a:t>
            </a:r>
            <a:r>
              <a:rPr lang="en-US" sz="1600" dirty="0"/>
              <a:t> </a:t>
            </a:r>
          </a:p>
          <a:p>
            <a:pPr marL="0" indent="0">
              <a:buNone/>
            </a:pPr>
            <a:r>
              <a:rPr lang="en-US" sz="1600" b="1" dirty="0"/>
              <a:t>Human Body Mediated Communication</a:t>
            </a:r>
          </a:p>
          <a:p>
            <a:pPr marL="0" indent="0">
              <a:buNone/>
            </a:pPr>
            <a:r>
              <a:rPr lang="en-US" sz="1600" dirty="0" smtClean="0"/>
              <a:t>Gregory </a:t>
            </a:r>
            <a:r>
              <a:rPr lang="en-US" sz="1600" dirty="0" err="1" smtClean="0"/>
              <a:t>Abowd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ONSCENT</a:t>
            </a:r>
          </a:p>
          <a:p>
            <a:pPr marL="0" indent="0">
              <a:buNone/>
            </a:pPr>
            <a:r>
              <a:rPr lang="en-US" sz="1600" dirty="0"/>
              <a:t>Melody Moore </a:t>
            </a:r>
            <a:r>
              <a:rPr lang="en-US" sz="1600" dirty="0" smtClean="0"/>
              <a:t>Jackson:</a:t>
            </a:r>
          </a:p>
          <a:p>
            <a:pPr marL="0" indent="0">
              <a:buNone/>
            </a:pPr>
            <a:r>
              <a:rPr lang="en-US" sz="1600" b="1" dirty="0" err="1" smtClean="0"/>
              <a:t>Pehn</a:t>
            </a:r>
            <a:r>
              <a:rPr lang="en-US" sz="1600" b="1" dirty="0" smtClean="0"/>
              <a:t> </a:t>
            </a:r>
            <a:r>
              <a:rPr lang="en-US" sz="1600" b="1" dirty="0" err="1"/>
              <a:t>Pehn</a:t>
            </a:r>
            <a:r>
              <a:rPr lang="en-US" sz="1600" b="1" dirty="0"/>
              <a:t> Pixels</a:t>
            </a:r>
          </a:p>
          <a:p>
            <a:pPr marL="0" indent="0">
              <a:buNone/>
            </a:pPr>
            <a:r>
              <a:rPr lang="en-US" sz="1600" dirty="0"/>
              <a:t>Jim </a:t>
            </a:r>
            <a:r>
              <a:rPr lang="en-US" sz="1600" dirty="0" smtClean="0"/>
              <a:t>Budd</a:t>
            </a:r>
          </a:p>
          <a:p>
            <a:pPr marL="0" indent="0">
              <a:buNone/>
            </a:pPr>
            <a:r>
              <a:rPr lang="en-US" sz="1600" b="1" dirty="0" smtClean="0"/>
              <a:t>Wearable </a:t>
            </a:r>
            <a:r>
              <a:rPr lang="en-US" sz="1600" b="1" dirty="0"/>
              <a:t>Computing in the Wild</a:t>
            </a:r>
          </a:p>
          <a:p>
            <a:pPr marL="0" indent="0">
              <a:buNone/>
            </a:pPr>
            <a:r>
              <a:rPr lang="en-US" sz="1600" dirty="0"/>
              <a:t>Keith </a:t>
            </a:r>
            <a:r>
              <a:rPr lang="en-US" sz="1600" dirty="0" smtClean="0"/>
              <a:t>Edwards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6950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67628" y="4810128"/>
            <a:ext cx="1476374" cy="2047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9901" y="1852327"/>
            <a:ext cx="3949699" cy="4921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GVU: new round in May 2015</a:t>
            </a:r>
          </a:p>
          <a:p>
            <a:pPr marL="0" indent="0">
              <a:buNone/>
            </a:pPr>
            <a:r>
              <a:rPr lang="en-US" sz="2400" dirty="0"/>
              <a:t>CHOA: 	new round in Feb 2015</a:t>
            </a:r>
          </a:p>
          <a:p>
            <a:pPr marL="0" indent="0">
              <a:buNone/>
            </a:pPr>
            <a:r>
              <a:rPr lang="en-US" sz="2400" dirty="0"/>
              <a:t>Wearable Computing</a:t>
            </a:r>
          </a:p>
          <a:p>
            <a:pPr marL="0" indent="0">
              <a:buNone/>
            </a:pPr>
            <a:r>
              <a:rPr lang="en-US" sz="2400" b="1" dirty="0"/>
              <a:t>CDC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174" y="1068255"/>
            <a:ext cx="8324337" cy="957631"/>
          </a:xfrm>
          <a:prstGeom prst="rect">
            <a:avLst/>
          </a:prstGeom>
        </p:spPr>
        <p:txBody>
          <a:bodyPr vert="horz" lIns="91298" tIns="45649" rIns="91298" bIns="45649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 smtClean="0"/>
              <a:t>Seed Grant Opportunities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Lucida Sans"/>
              <a:ea typeface="+mj-ea"/>
              <a:cs typeface="Lucida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1" y="3764978"/>
            <a:ext cx="3695699" cy="2711801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4876812" y="1852327"/>
            <a:ext cx="3949699" cy="4921010"/>
          </a:xfrm>
          <a:prstGeom prst="rect">
            <a:avLst/>
          </a:prstGeom>
        </p:spPr>
        <p:txBody>
          <a:bodyPr vert="horz" lIns="91288" tIns="45644" rIns="91288" bIns="45644" rtlCol="0">
            <a:noAutofit/>
          </a:bodyPr>
          <a:lstStyle>
            <a:lvl1pPr marL="342323" indent="-342323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99" indent="-285267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07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504" indent="-228214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3936" indent="-228214" algn="l" defTabSz="45643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368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9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2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5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Assessing Adherence to Evidence based Care Practice for Children Diagnosed with ADHD in the Medicaid </a:t>
            </a:r>
            <a:r>
              <a:rPr lang="en-US" sz="1600" b="1" dirty="0" smtClean="0"/>
              <a:t>System</a:t>
            </a:r>
          </a:p>
          <a:p>
            <a:pPr marL="0" indent="0">
              <a:buNone/>
            </a:pPr>
            <a:r>
              <a:rPr lang="en-US" sz="1600" dirty="0" smtClean="0"/>
              <a:t>GT - Kelly Bartlett, Nicoleta Serban, </a:t>
            </a:r>
            <a:r>
              <a:rPr lang="en-US" sz="1600" smtClean="0"/>
              <a:t>Julie Swann  CDC </a:t>
            </a:r>
            <a:r>
              <a:rPr lang="en-US" sz="1600" dirty="0" smtClean="0"/>
              <a:t>– Melissa Danielson, Susanna Visser, Scott Grosse, Roseanne English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PTT </a:t>
            </a:r>
            <a:r>
              <a:rPr lang="en-US" sz="1600" b="1" dirty="0" err="1"/>
              <a:t>AdvisorPlus</a:t>
            </a:r>
            <a:r>
              <a:rPr lang="en-US" sz="1600" b="1" dirty="0"/>
              <a:t>: Development and Evaluation of a Clinical Decision Support Tool Mobile Application for Management of Anticoagulants</a:t>
            </a:r>
          </a:p>
          <a:p>
            <a:pPr marL="0" indent="0">
              <a:buNone/>
            </a:pPr>
            <a:r>
              <a:rPr lang="en-US" sz="1600" dirty="0" smtClean="0"/>
              <a:t>GT - May Wang  CDC – Barbara </a:t>
            </a:r>
            <a:r>
              <a:rPr lang="en-US" sz="1600" dirty="0" err="1" smtClean="0"/>
              <a:t>Zehnbauer</a:t>
            </a:r>
            <a:endParaRPr lang="en-US" sz="1600" dirty="0" smtClean="0"/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Text </a:t>
            </a:r>
            <a:r>
              <a:rPr lang="en-US" sz="1600" b="1" dirty="0"/>
              <a:t>Messaging to Improve Asthma Outcomes in Minority Persons with </a:t>
            </a:r>
            <a:r>
              <a:rPr lang="en-US" sz="1600" b="1" dirty="0" smtClean="0"/>
              <a:t>Asthma</a:t>
            </a:r>
          </a:p>
          <a:p>
            <a:pPr marL="0" indent="0">
              <a:buNone/>
            </a:pPr>
            <a:r>
              <a:rPr lang="en-US" sz="1600" dirty="0" smtClean="0"/>
              <a:t>GT - Rosa Arriaga  CDC - Suzanne Beavers </a:t>
            </a:r>
          </a:p>
          <a:p>
            <a:pPr marL="0" indent="0">
              <a:buNone/>
            </a:pPr>
            <a:r>
              <a:rPr lang="en-US" sz="1600" dirty="0" smtClean="0"/>
              <a:t>Not One More Life - Leroy Graham</a:t>
            </a:r>
            <a:endParaRPr lang="en-US" sz="1600" dirty="0"/>
          </a:p>
          <a:p>
            <a:pPr marL="0" indent="0">
              <a:buNone/>
            </a:pP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93349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67628" y="4810128"/>
            <a:ext cx="1476374" cy="2047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9901" y="1873490"/>
            <a:ext cx="8487831" cy="49210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 smtClean="0"/>
              <a:t>Mynatt </a:t>
            </a:r>
            <a:r>
              <a:rPr lang="en-US" sz="2000" dirty="0"/>
              <a:t>takes role as vice-chair of the </a:t>
            </a:r>
            <a:r>
              <a:rPr lang="en-US" sz="2000" dirty="0" smtClean="0"/>
              <a:t>CCC</a:t>
            </a:r>
          </a:p>
          <a:p>
            <a:pPr marL="0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 smtClean="0"/>
              <a:t>LeDantec</a:t>
            </a:r>
            <a:r>
              <a:rPr lang="en-US" sz="2000" dirty="0" smtClean="0"/>
              <a:t> </a:t>
            </a:r>
            <a:r>
              <a:rPr lang="en-US" sz="2000" dirty="0"/>
              <a:t>now </a:t>
            </a:r>
            <a:r>
              <a:rPr lang="en-US" sz="2000" dirty="0" err="1"/>
              <a:t>IPaT</a:t>
            </a:r>
            <a:r>
              <a:rPr lang="en-US" sz="2000" dirty="0"/>
              <a:t> Assistant </a:t>
            </a:r>
            <a:r>
              <a:rPr lang="en-US" sz="2000" dirty="0" smtClean="0"/>
              <a:t>Director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err="1" smtClean="0"/>
              <a:t>Farrugia</a:t>
            </a:r>
            <a:r>
              <a:rPr lang="en-US" sz="2000" dirty="0" smtClean="0"/>
              <a:t> </a:t>
            </a:r>
            <a:r>
              <a:rPr lang="en-US" sz="2000" dirty="0"/>
              <a:t>now </a:t>
            </a:r>
            <a:r>
              <a:rPr lang="en-US" sz="2000" dirty="0" err="1" smtClean="0"/>
              <a:t>IPaT</a:t>
            </a:r>
            <a:r>
              <a:rPr lang="en-US" sz="2000" dirty="0" smtClean="0"/>
              <a:t> Managing </a:t>
            </a:r>
            <a:r>
              <a:rPr lang="en-US" sz="2000" dirty="0"/>
              <a:t>Director, </a:t>
            </a:r>
          </a:p>
          <a:p>
            <a:pPr marL="0" indent="0">
              <a:buNone/>
            </a:pPr>
            <a:r>
              <a:rPr lang="en-US" sz="2000" dirty="0" smtClean="0"/>
              <a:t>	Health </a:t>
            </a:r>
            <a:r>
              <a:rPr lang="en-US" sz="2000" dirty="0"/>
              <a:t>Research </a:t>
            </a:r>
            <a:r>
              <a:rPr lang="en-US" sz="2000" dirty="0" smtClean="0"/>
              <a:t>Partnerships</a:t>
            </a:r>
          </a:p>
          <a:p>
            <a:pPr marL="0" indent="0">
              <a:buNone/>
            </a:pPr>
            <a:r>
              <a:rPr lang="en-US" sz="2200" b="1" dirty="0" err="1" smtClean="0"/>
              <a:t>Jayaraman</a:t>
            </a:r>
            <a:r>
              <a:rPr lang="en-US" sz="2200" b="1" dirty="0" smtClean="0"/>
              <a:t> now Project Manager, </a:t>
            </a:r>
            <a:r>
              <a:rPr lang="en-US" sz="2200" b="1" dirty="0" err="1" smtClean="0"/>
              <a:t>IPaT</a:t>
            </a:r>
            <a:r>
              <a:rPr lang="en-US" sz="2200" b="1" dirty="0" smtClean="0"/>
              <a:t> Development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err="1" smtClean="0"/>
              <a:t>Schoner</a:t>
            </a:r>
            <a:r>
              <a:rPr lang="en-US" sz="2000" dirty="0" smtClean="0"/>
              <a:t> </a:t>
            </a:r>
            <a:r>
              <a:rPr lang="en-US" sz="2000" dirty="0"/>
              <a:t>now managing </a:t>
            </a:r>
            <a:r>
              <a:rPr lang="en-US" sz="2000" dirty="0" err="1"/>
              <a:t>IPaT</a:t>
            </a:r>
            <a:r>
              <a:rPr lang="en-US" sz="2000" dirty="0"/>
              <a:t> events and HQ suite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Hutchins takes new </a:t>
            </a:r>
            <a:r>
              <a:rPr lang="en-US" sz="2000" dirty="0" smtClean="0"/>
              <a:t>responsibilities; </a:t>
            </a:r>
            <a:br>
              <a:rPr lang="en-US" sz="2000" dirty="0" smtClean="0"/>
            </a:br>
            <a:r>
              <a:rPr lang="en-US" sz="2000" dirty="0" smtClean="0"/>
              <a:t>	reporting </a:t>
            </a:r>
            <a:r>
              <a:rPr lang="en-US" sz="2000" dirty="0"/>
              <a:t>to the </a:t>
            </a:r>
            <a:r>
              <a:rPr lang="en-US" sz="2000" dirty="0" smtClean="0"/>
              <a:t>EVPR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RNOC </a:t>
            </a:r>
            <a:r>
              <a:rPr lang="en-US" sz="2000" dirty="0"/>
              <a:t>moving to </a:t>
            </a:r>
            <a:r>
              <a:rPr lang="en-US" sz="2000" dirty="0" err="1"/>
              <a:t>IPaT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Raul Perez joins as </a:t>
            </a:r>
            <a:r>
              <a:rPr lang="en-US" sz="2000" dirty="0" err="1" smtClean="0"/>
              <a:t>IPaT</a:t>
            </a:r>
            <a:r>
              <a:rPr lang="en-US" sz="2000" dirty="0" smtClean="0"/>
              <a:t> Graphic Designer</a:t>
            </a:r>
          </a:p>
          <a:p>
            <a:pPr marL="0" indent="0">
              <a:buNone/>
            </a:pPr>
            <a:r>
              <a:rPr lang="en-US" sz="2200" b="1" dirty="0" smtClean="0"/>
              <a:t>Richard Starr joins as </a:t>
            </a:r>
            <a:r>
              <a:rPr lang="en-US" sz="2200" b="1" dirty="0" err="1" smtClean="0"/>
              <a:t>IPaT</a:t>
            </a:r>
            <a:r>
              <a:rPr lang="en-US" sz="2200" b="1" dirty="0" smtClean="0"/>
              <a:t> Health Data Management</a:t>
            </a:r>
          </a:p>
          <a:p>
            <a:pPr marL="0" indent="0">
              <a:buNone/>
            </a:pPr>
            <a:r>
              <a:rPr lang="en-US" sz="2000" dirty="0" smtClean="0"/>
              <a:t>Now hiring IT / web development</a:t>
            </a:r>
            <a:endParaRPr lang="en-US" sz="2000" dirty="0"/>
          </a:p>
          <a:p>
            <a:pPr marL="0" indent="0">
              <a:lnSpc>
                <a:spcPct val="110000"/>
              </a:lnSpc>
              <a:buNone/>
            </a:pP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4442" y="1068255"/>
            <a:ext cx="8324337" cy="957631"/>
          </a:xfrm>
          <a:prstGeom prst="rect">
            <a:avLst/>
          </a:prstGeom>
        </p:spPr>
        <p:txBody>
          <a:bodyPr vert="horz" lIns="91298" tIns="45649" rIns="91298" bIns="45649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/>
              <a:t>Only </a:t>
            </a:r>
            <a:r>
              <a:rPr lang="en-US" sz="3200" b="1" dirty="0" smtClean="0"/>
              <a:t>Constant </a:t>
            </a:r>
            <a:r>
              <a:rPr lang="en-US" sz="3200" b="1" dirty="0"/>
              <a:t>is </a:t>
            </a:r>
            <a:r>
              <a:rPr lang="en-US" sz="3200" b="1" dirty="0" smtClean="0"/>
              <a:t>Change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Lucida Sans"/>
              <a:ea typeface="+mj-ea"/>
              <a:cs typeface="Lucida Sans"/>
            </a:endParaRPr>
          </a:p>
        </p:txBody>
      </p:sp>
      <p:pic>
        <p:nvPicPr>
          <p:cNvPr id="3" name="Picture 2" descr="raul_h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97" y="1441439"/>
            <a:ext cx="2236674" cy="2228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197" y="3891034"/>
            <a:ext cx="2236674" cy="275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1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67628" y="4810128"/>
            <a:ext cx="1476374" cy="2047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9901" y="1873490"/>
            <a:ext cx="3949699" cy="492101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b="1" dirty="0" smtClean="0"/>
              <a:t>Health</a:t>
            </a:r>
            <a:r>
              <a:rPr lang="en-US" sz="2000" dirty="0" smtClean="0"/>
              <a:t>:	Pediatrics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	Aging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	State partnerships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	Major federal proposals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	Protected health data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	Analytics + Mobile +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	                  Interoperability</a:t>
            </a:r>
            <a:endParaRPr lang="en-US" sz="20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000" b="1" dirty="0" smtClean="0"/>
              <a:t>Media:  	</a:t>
            </a:r>
            <a:r>
              <a:rPr lang="en-US" sz="2000" dirty="0" smtClean="0"/>
              <a:t>Wearable computing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	AR + Argon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	Making + STEM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	Whole house gaming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174" y="1068255"/>
            <a:ext cx="8324337" cy="957631"/>
          </a:xfrm>
          <a:prstGeom prst="rect">
            <a:avLst/>
          </a:prstGeom>
        </p:spPr>
        <p:txBody>
          <a:bodyPr vert="horz" lIns="91298" tIns="45649" rIns="91298" bIns="45649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/>
                <a:ea typeface="+mj-ea"/>
                <a:cs typeface="Lucida Sans"/>
              </a:rPr>
              <a:t>IPaT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/>
                <a:ea typeface="+mj-ea"/>
                <a:cs typeface="Lucida Sans"/>
              </a:rPr>
              <a:t> Spring 2015 Priorities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Lucida Sans"/>
              <a:ea typeface="+mj-ea"/>
              <a:cs typeface="Lucida Sans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876812" y="1873490"/>
            <a:ext cx="3949699" cy="4921010"/>
          </a:xfrm>
          <a:prstGeom prst="rect">
            <a:avLst/>
          </a:prstGeom>
        </p:spPr>
        <p:txBody>
          <a:bodyPr vert="horz" lIns="91288" tIns="45644" rIns="91288" bIns="45644" rtlCol="0">
            <a:noAutofit/>
          </a:bodyPr>
          <a:lstStyle>
            <a:lvl1pPr marL="342323" indent="-342323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99" indent="-285267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07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504" indent="-228214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3936" indent="-228214" algn="l" defTabSz="45643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368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9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2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5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sz="2000" b="1" dirty="0" smtClean="0"/>
              <a:t>Humanitarian:	</a:t>
            </a:r>
            <a:r>
              <a:rPr lang="en-US" sz="2000" dirty="0" smtClean="0"/>
              <a:t>Nobel Summit</a:t>
            </a:r>
          </a:p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sz="2000" dirty="0"/>
              <a:t>	</a:t>
            </a:r>
            <a:r>
              <a:rPr lang="en-US" sz="2000" dirty="0" smtClean="0"/>
              <a:t>Midtown and City of Atlanta</a:t>
            </a:r>
          </a:p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sz="2000" dirty="0"/>
              <a:t>	</a:t>
            </a:r>
            <a:r>
              <a:rPr lang="en-US" sz="2000" dirty="0" smtClean="0"/>
              <a:t>HPCC: Urban Sustainability</a:t>
            </a:r>
          </a:p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sz="2000" dirty="0"/>
              <a:t>	</a:t>
            </a:r>
            <a:r>
              <a:rPr lang="en-US" sz="2000" dirty="0" smtClean="0"/>
              <a:t>Internet of Things</a:t>
            </a:r>
            <a:endParaRPr lang="en-US" sz="2000" dirty="0"/>
          </a:p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sz="2000" b="1" dirty="0" smtClean="0"/>
              <a:t>Education:	</a:t>
            </a:r>
            <a:r>
              <a:rPr lang="en-US" sz="2000" dirty="0" smtClean="0"/>
              <a:t>STEM Incubator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b="1" dirty="0"/>
              <a:t>	</a:t>
            </a:r>
            <a:r>
              <a:rPr lang="en-US" sz="2000" dirty="0"/>
              <a:t>Partnership with Atlanta Public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	Partnership with </a:t>
            </a:r>
            <a:r>
              <a:rPr lang="en-US" sz="2000" dirty="0" err="1"/>
              <a:t>Dept</a:t>
            </a:r>
            <a:r>
              <a:rPr lang="en-US" sz="2000" dirty="0"/>
              <a:t> of </a:t>
            </a:r>
            <a:r>
              <a:rPr lang="en-US" sz="2000" dirty="0" smtClean="0"/>
              <a:t>Ed</a:t>
            </a:r>
          </a:p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sz="2000" b="1" dirty="0" smtClean="0"/>
              <a:t>Enterprise Transformation: </a:t>
            </a:r>
            <a:r>
              <a:rPr lang="en-US" sz="2000" dirty="0" smtClean="0"/>
              <a:t>Computational Enterprise </a:t>
            </a:r>
            <a:r>
              <a:rPr lang="en-US" sz="2000" dirty="0" err="1" smtClean="0"/>
              <a:t>Analystics</a:t>
            </a:r>
            <a:endParaRPr lang="en-US" sz="2000" dirty="0" smtClean="0"/>
          </a:p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sz="2000" dirty="0" smtClean="0"/>
              <a:t>Short courses (national expertise)</a:t>
            </a:r>
          </a:p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sz="2000" dirty="0" smtClean="0"/>
              <a:t>Complex system modeling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-215900" y="6523335"/>
            <a:ext cx="11036300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    Annual </a:t>
            </a:r>
            <a:r>
              <a:rPr lang="en-US" sz="1600" b="1" dirty="0"/>
              <a:t>Research </a:t>
            </a:r>
            <a:r>
              <a:rPr lang="en-US" sz="1600" b="1" dirty="0" smtClean="0"/>
              <a:t>Survey: </a:t>
            </a:r>
            <a:r>
              <a:rPr lang="en-US" sz="1600" dirty="0" smtClean="0"/>
              <a:t>Week </a:t>
            </a:r>
            <a:r>
              <a:rPr lang="en-US" sz="1600" dirty="0"/>
              <a:t>of Feb </a:t>
            </a:r>
            <a:r>
              <a:rPr lang="en-US" sz="1600" dirty="0" smtClean="0"/>
              <a:t>23</a:t>
            </a:r>
            <a:r>
              <a:rPr lang="en-US" sz="1600" b="1" dirty="0" smtClean="0"/>
              <a:t> </a:t>
            </a:r>
            <a:r>
              <a:rPr lang="en-US" sz="1600" b="1" dirty="0"/>
              <a:t>Annual Research Survey: </a:t>
            </a:r>
            <a:r>
              <a:rPr lang="en-US" sz="1600" dirty="0"/>
              <a:t>Week of Feb </a:t>
            </a:r>
            <a:r>
              <a:rPr lang="en-US" sz="1600" dirty="0" smtClean="0"/>
              <a:t>23 </a:t>
            </a:r>
            <a:r>
              <a:rPr lang="en-US" sz="1600" b="1" dirty="0" smtClean="0"/>
              <a:t>Annual </a:t>
            </a:r>
            <a:r>
              <a:rPr lang="en-US" sz="1600" b="1" dirty="0"/>
              <a:t>Research </a:t>
            </a:r>
            <a:r>
              <a:rPr lang="en-US" sz="1600" b="1" dirty="0" smtClean="0"/>
              <a:t>Survey   : </a:t>
            </a:r>
            <a:r>
              <a:rPr lang="en-US" sz="1600" dirty="0"/>
              <a:t>Week of Feb 23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268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67628" y="4810128"/>
            <a:ext cx="1476374" cy="2047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1499" y="1873490"/>
            <a:ext cx="3814233" cy="492101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b="1" dirty="0" smtClean="0"/>
              <a:t>Criteria for a good partner</a:t>
            </a:r>
            <a:endParaRPr lang="en-US" sz="2000" dirty="0" smtClean="0"/>
          </a:p>
          <a:p>
            <a:pPr>
              <a:lnSpc>
                <a:spcPct val="110000"/>
              </a:lnSpc>
            </a:pPr>
            <a:r>
              <a:rPr lang="en-US" sz="2000" dirty="0" smtClean="0"/>
              <a:t>Leadership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Critical resources</a:t>
            </a:r>
          </a:p>
          <a:p>
            <a:pPr>
              <a:lnSpc>
                <a:spcPct val="110000"/>
              </a:lnSpc>
            </a:pPr>
            <a:r>
              <a:rPr lang="en-US" sz="2000" dirty="0" smtClean="0"/>
              <a:t>Multi-disciplinary approach</a:t>
            </a:r>
          </a:p>
          <a:p>
            <a:r>
              <a:rPr lang="en-US" sz="2000" dirty="0" smtClean="0">
                <a:solidFill>
                  <a:srgbClr val="17375E"/>
                </a:solidFill>
              </a:rPr>
              <a:t>Agile combination of </a:t>
            </a:r>
            <a:endParaRPr lang="en-US" sz="2000" dirty="0">
              <a:solidFill>
                <a:srgbClr val="17375E"/>
              </a:solidFill>
            </a:endParaRPr>
          </a:p>
          <a:p>
            <a:pPr lvl="1"/>
            <a:r>
              <a:rPr lang="en-US" sz="1600" dirty="0" smtClean="0">
                <a:solidFill>
                  <a:srgbClr val="17375E"/>
                </a:solidFill>
              </a:rPr>
              <a:t>basic research</a:t>
            </a:r>
          </a:p>
          <a:p>
            <a:pPr lvl="1"/>
            <a:r>
              <a:rPr lang="en-US" sz="1600" dirty="0" smtClean="0">
                <a:solidFill>
                  <a:srgbClr val="17375E"/>
                </a:solidFill>
              </a:rPr>
              <a:t>applied research</a:t>
            </a:r>
          </a:p>
          <a:p>
            <a:pPr lvl="1"/>
            <a:r>
              <a:rPr lang="en-US" sz="1600" dirty="0" smtClean="0">
                <a:solidFill>
                  <a:srgbClr val="17375E"/>
                </a:solidFill>
              </a:rPr>
              <a:t>economic </a:t>
            </a:r>
            <a:r>
              <a:rPr lang="en-US" sz="1600" dirty="0" err="1" smtClean="0">
                <a:solidFill>
                  <a:srgbClr val="17375E"/>
                </a:solidFill>
              </a:rPr>
              <a:t>dev</a:t>
            </a:r>
            <a:r>
              <a:rPr lang="en-US" sz="1600" dirty="0" smtClean="0">
                <a:solidFill>
                  <a:srgbClr val="17375E"/>
                </a:solidFill>
              </a:rPr>
              <a:t> </a:t>
            </a:r>
            <a:endParaRPr lang="en-US" sz="1600" dirty="0" smtClean="0">
              <a:solidFill>
                <a:srgbClr val="17375E"/>
              </a:solidFill>
            </a:endParaRPr>
          </a:p>
          <a:p>
            <a:pPr lvl="1"/>
            <a:r>
              <a:rPr lang="en-US" sz="1600" dirty="0" smtClean="0">
                <a:solidFill>
                  <a:srgbClr val="17375E"/>
                </a:solidFill>
              </a:rPr>
              <a:t>talent development</a:t>
            </a:r>
            <a:endParaRPr lang="en-US" sz="1600" dirty="0" smtClean="0">
              <a:solidFill>
                <a:srgbClr val="17375E"/>
              </a:solidFill>
            </a:endParaRPr>
          </a:p>
          <a:p>
            <a:r>
              <a:rPr lang="en-US" sz="2000" dirty="0" smtClean="0">
                <a:solidFill>
                  <a:srgbClr val="17375E"/>
                </a:solidFill>
              </a:rPr>
              <a:t>Multi-sided </a:t>
            </a:r>
            <a:r>
              <a:rPr lang="en-US" sz="2000" dirty="0" smtClean="0">
                <a:solidFill>
                  <a:srgbClr val="000000"/>
                </a:solidFill>
              </a:rPr>
              <a:t>partnerships</a:t>
            </a:r>
          </a:p>
          <a:p>
            <a:pPr marL="0" indent="0">
              <a:buNone/>
            </a:pPr>
            <a:endParaRPr lang="en-US" sz="2000" dirty="0">
              <a:solidFill>
                <a:srgbClr val="17375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174" y="1068255"/>
            <a:ext cx="8324337" cy="957631"/>
          </a:xfrm>
          <a:prstGeom prst="rect">
            <a:avLst/>
          </a:prstGeom>
        </p:spPr>
        <p:txBody>
          <a:bodyPr vert="horz" lIns="91298" tIns="45649" rIns="91298" bIns="45649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/>
                <a:ea typeface="+mj-ea"/>
                <a:cs typeface="Lucida Sans"/>
              </a:rPr>
              <a:t>Focus on Partnerships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Lucida Sans"/>
              <a:ea typeface="+mj-ea"/>
              <a:cs typeface="Lucida Sans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4652432" y="1873490"/>
            <a:ext cx="3843868" cy="4921010"/>
          </a:xfrm>
          <a:prstGeom prst="rect">
            <a:avLst/>
          </a:prstGeom>
        </p:spPr>
        <p:txBody>
          <a:bodyPr vert="horz" lIns="91288" tIns="45644" rIns="91288" bIns="45644" rtlCol="0">
            <a:noAutofit/>
          </a:bodyPr>
          <a:lstStyle>
            <a:lvl1pPr marL="342323" indent="-342323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99" indent="-285267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07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504" indent="-228214" algn="l" defTabSz="45643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3936" indent="-228214" algn="l" defTabSz="45643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368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9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29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57" indent="-228214" algn="l" defTabSz="45643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Examples</a:t>
            </a:r>
            <a:r>
              <a:rPr lang="en-US" sz="2000" b="1" dirty="0">
                <a:solidFill>
                  <a:srgbClr val="17375E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17375E"/>
                </a:solidFill>
              </a:rPr>
              <a:t>ACT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17375E"/>
                </a:solidFill>
              </a:rPr>
              <a:t>“Rome project”</a:t>
            </a:r>
          </a:p>
          <a:p>
            <a:pPr marL="0" indent="0">
              <a:buNone/>
            </a:pPr>
            <a:r>
              <a:rPr lang="en-US" sz="2000" dirty="0" err="1"/>
              <a:t>Gov</a:t>
            </a:r>
            <a:r>
              <a:rPr lang="en-US" sz="2000" dirty="0"/>
              <a:t> Office of Student </a:t>
            </a:r>
            <a:r>
              <a:rPr lang="en-US" sz="2000" dirty="0" smtClean="0"/>
              <a:t>Achievement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 smtClean="0"/>
              <a:t>Opportunities</a:t>
            </a:r>
            <a:endParaRPr lang="en-US" sz="2000" b="1" dirty="0" smtClean="0"/>
          </a:p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sz="2000" dirty="0" smtClean="0"/>
              <a:t>Asset for national centers</a:t>
            </a:r>
          </a:p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sz="2000" dirty="0" smtClean="0"/>
              <a:t>Sustainability</a:t>
            </a:r>
          </a:p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sz="2000" dirty="0" smtClean="0"/>
              <a:t>Seed projects and “Quick Wins”</a:t>
            </a:r>
          </a:p>
        </p:txBody>
      </p:sp>
    </p:spTree>
    <p:extLst>
      <p:ext uri="{BB962C8B-B14F-4D97-AF65-F5344CB8AC3E}">
        <p14:creationId xmlns:p14="http://schemas.microsoft.com/office/powerpoint/2010/main" val="102339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CUI PPT Template #1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6615</TotalTime>
  <Words>2076</Words>
  <Application>Microsoft Macintosh PowerPoint</Application>
  <PresentationFormat>On-screen Show (4:3)</PresentationFormat>
  <Paragraphs>453</Paragraphs>
  <Slides>30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1_Office Theme</vt:lpstr>
      <vt:lpstr>Office Theme</vt:lpstr>
      <vt:lpstr>2_Office Theme</vt:lpstr>
      <vt:lpstr>4_Office Theme</vt:lpstr>
      <vt:lpstr>White</vt:lpstr>
      <vt:lpstr>5_Office Theme</vt:lpstr>
      <vt:lpstr>6_Office Theme</vt:lpstr>
      <vt:lpstr>3_Office Theme</vt:lpstr>
      <vt:lpstr>7_Office Theme</vt:lpstr>
      <vt:lpstr>8_Office Theme</vt:lpstr>
      <vt:lpstr>CUI PPT Template #1</vt:lpstr>
      <vt:lpstr>IPaT Spring Townhall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Finding, Focusing, Facilitating, and Sustaining Meaningful Post-Secondary Partnerships with Georgia P12 Schools</vt:lpstr>
      <vt:lpstr>Georgia STEM Incubator funded by the Governor’s Office of Student Achievement</vt:lpstr>
      <vt:lpstr>I3L / GT Healthcare Partnerships</vt:lpstr>
      <vt:lpstr> Showcasing  in Support of Faculty / Sponsored Research  and Industry Partners / Startups</vt:lpstr>
      <vt:lpstr>UCB – GT/I3L Partnership</vt:lpstr>
      <vt:lpstr>PowerPoint Presentation</vt:lpstr>
      <vt:lpstr>GVU/Samsung Visiting Designer Program</vt:lpstr>
      <vt:lpstr>Urban Sustainability Modeling</vt:lpstr>
      <vt:lpstr>PowerPoint Presentation</vt:lpstr>
      <vt:lpstr>Global Summit on Health-Technology-Education</vt:lpstr>
      <vt:lpstr>Computational Enterprise Analytics:</vt:lpstr>
      <vt:lpstr>Making Big Data Think Bigger:</vt:lpstr>
      <vt:lpstr>Centers for Disease Control and Prevention</vt:lpstr>
      <vt:lpstr>Children’s Healthcare of Atlanta Update:</vt:lpstr>
      <vt:lpstr>Georgia Tech’s Role in the Urban Innovation Space  </vt:lpstr>
      <vt:lpstr>Large Program Concept</vt:lpstr>
      <vt:lpstr>PowerPoint Presentation</vt:lpstr>
      <vt:lpstr>Protected Healthcare Information Update</vt:lpstr>
      <vt:lpstr>SimTigrate Design Lab: Strategic Partnerships</vt:lpstr>
      <vt:lpstr>Convergence Innovation Competition</vt:lpstr>
    </vt:vector>
  </TitlesOfParts>
  <Company>Georgia 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Mynatt</dc:creator>
  <cp:lastModifiedBy>Elizabeth Mynatt</cp:lastModifiedBy>
  <cp:revision>165</cp:revision>
  <cp:lastPrinted>2015-01-15T18:26:06Z</cp:lastPrinted>
  <dcterms:created xsi:type="dcterms:W3CDTF">2013-05-22T00:55:54Z</dcterms:created>
  <dcterms:modified xsi:type="dcterms:W3CDTF">2015-01-15T19:06:08Z</dcterms:modified>
</cp:coreProperties>
</file>