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4"/>
    <p:sldMasterId id="2147483683" r:id="rId5"/>
  </p:sldMasterIdLst>
  <p:notesMasterIdLst>
    <p:notesMasterId r:id="rId23"/>
  </p:notesMasterIdLst>
  <p:handoutMasterIdLst>
    <p:handoutMasterId r:id="rId24"/>
  </p:handoutMasterIdLst>
  <p:sldIdLst>
    <p:sldId id="256" r:id="rId6"/>
    <p:sldId id="282" r:id="rId7"/>
    <p:sldId id="261" r:id="rId8"/>
    <p:sldId id="262" r:id="rId9"/>
    <p:sldId id="264" r:id="rId10"/>
    <p:sldId id="263" r:id="rId11"/>
    <p:sldId id="266" r:id="rId12"/>
    <p:sldId id="271" r:id="rId13"/>
    <p:sldId id="269" r:id="rId14"/>
    <p:sldId id="270" r:id="rId15"/>
    <p:sldId id="268" r:id="rId16"/>
    <p:sldId id="267" r:id="rId17"/>
    <p:sldId id="274" r:id="rId18"/>
    <p:sldId id="275" r:id="rId19"/>
    <p:sldId id="272" r:id="rId20"/>
    <p:sldId id="273" r:id="rId21"/>
    <p:sldId id="265" r:id="rId22"/>
  </p:sldIdLst>
  <p:sldSz cx="12192000" cy="6858000"/>
  <p:notesSz cx="6858000" cy="9144000"/>
  <p:embeddedFontLst>
    <p:embeddedFont>
      <p:font typeface="Roboto" panose="02000000000000000000" pitchFamily="2" charset="0"/>
      <p:regular r:id="rId25"/>
      <p:bold r:id="rId26"/>
      <p:italic r:id="rId27"/>
      <p:boldItalic r:id="rId28"/>
    </p:embeddedFont>
    <p:embeddedFont>
      <p:font typeface="Roboto Medium" panose="02000000000000000000" pitchFamily="2" charset="0"/>
      <p:regular r:id="rId29"/>
      <p:bold r:id="rId30"/>
      <p:italic r:id="rId31"/>
      <p:boldItalic r:id="rId32"/>
    </p:embeddedFont>
    <p:embeddedFont>
      <p:font typeface="Roboto Slab" panose="02000000000000000000" pitchFamily="2"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2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B1A08D"/>
    <a:srgbClr val="857437"/>
    <a:srgbClr val="A7934B"/>
    <a:srgbClr val="262626"/>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54" autoAdjust="0"/>
    <p:restoredTop sz="96095" autoAdjust="0"/>
  </p:normalViewPr>
  <p:slideViewPr>
    <p:cSldViewPr snapToGrid="0" snapToObjects="1">
      <p:cViewPr varScale="1">
        <p:scale>
          <a:sx n="120" d="100"/>
          <a:sy n="120" d="100"/>
        </p:scale>
        <p:origin x="856" y="176"/>
      </p:cViewPr>
      <p:guideLst>
        <p:guide orient="horz" pos="773"/>
        <p:guide pos="24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10.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A6E295-2078-3A4C-9B3B-128821A974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603100D-CACA-0F41-B537-339726C6A5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77CCEE-F6A5-9F4C-8CE3-50501077053A}" type="datetimeFigureOut">
              <a:rPr lang="en-US" smtClean="0"/>
              <a:t>7/30/24</a:t>
            </a:fld>
            <a:endParaRPr lang="en-US"/>
          </a:p>
        </p:txBody>
      </p:sp>
      <p:sp>
        <p:nvSpPr>
          <p:cNvPr id="4" name="Footer Placeholder 3">
            <a:extLst>
              <a:ext uri="{FF2B5EF4-FFF2-40B4-BE49-F238E27FC236}">
                <a16:creationId xmlns:a16="http://schemas.microsoft.com/office/drawing/2014/main" id="{1518C585-FF88-2E4D-AADE-9C9529D2F7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0F8045-3A37-824A-8710-57C502BDEF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957D50-C692-A448-91EE-4B0FAD320CD6}" type="slidenum">
              <a:rPr lang="en-US" smtClean="0"/>
              <a:t>‹#›</a:t>
            </a:fld>
            <a:endParaRPr lang="en-US"/>
          </a:p>
        </p:txBody>
      </p:sp>
    </p:spTree>
    <p:extLst>
      <p:ext uri="{BB962C8B-B14F-4D97-AF65-F5344CB8AC3E}">
        <p14:creationId xmlns:p14="http://schemas.microsoft.com/office/powerpoint/2010/main" val="1285093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30D48E-9EC4-5242-8E24-01EADEAE286E}" type="datetimeFigureOut">
              <a:rPr lang="en-US" smtClean="0"/>
              <a:t>7/30/24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93D44-053B-5446-951C-D8BAEA5E3639}" type="slidenum">
              <a:rPr lang="en-US" smtClean="0"/>
              <a:t>‹#›</a:t>
            </a:fld>
            <a:endParaRPr lang="en-US"/>
          </a:p>
        </p:txBody>
      </p:sp>
    </p:spTree>
    <p:extLst>
      <p:ext uri="{BB962C8B-B14F-4D97-AF65-F5344CB8AC3E}">
        <p14:creationId xmlns:p14="http://schemas.microsoft.com/office/powerpoint/2010/main" val="386585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35C348-1AB2-4923-BC40-47A1CE84D577}" type="slidenum">
              <a:rPr lang="en-US" smtClean="0"/>
              <a:t>2</a:t>
            </a:fld>
            <a:endParaRPr lang="en-US"/>
          </a:p>
        </p:txBody>
      </p:sp>
    </p:spTree>
    <p:extLst>
      <p:ext uri="{BB962C8B-B14F-4D97-AF65-F5344CB8AC3E}">
        <p14:creationId xmlns:p14="http://schemas.microsoft.com/office/powerpoint/2010/main" val="93636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393D44-053B-5446-951C-D8BAEA5E3639}" type="slidenum">
              <a:rPr lang="en-US" smtClean="0"/>
              <a:t>12</a:t>
            </a:fld>
            <a:endParaRPr lang="en-US"/>
          </a:p>
        </p:txBody>
      </p:sp>
    </p:spTree>
    <p:extLst>
      <p:ext uri="{BB962C8B-B14F-4D97-AF65-F5344CB8AC3E}">
        <p14:creationId xmlns:p14="http://schemas.microsoft.com/office/powerpoint/2010/main" val="1426641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7EE9D9-49A7-AE42-84D1-352EBEE407C2}"/>
              </a:ext>
            </a:extLst>
          </p:cNvPr>
          <p:cNvSpPr>
            <a:spLocks noGrp="1"/>
          </p:cNvSpPr>
          <p:nvPr>
            <p:ph type="ctrTitle"/>
          </p:nvPr>
        </p:nvSpPr>
        <p:spPr>
          <a:xfrm>
            <a:off x="2955684" y="1149178"/>
            <a:ext cx="6795912" cy="2643890"/>
          </a:xfrm>
          <a:prstGeom prst="rect">
            <a:avLst/>
          </a:prstGeom>
        </p:spPr>
        <p:txBody>
          <a:bodyPr anchor="b" anchorCtr="0">
            <a:normAutofit/>
          </a:bodyPr>
          <a:lstStyle>
            <a:lvl1pPr algn="l">
              <a:lnSpc>
                <a:spcPts val="4800"/>
              </a:lnSpc>
              <a:defRPr sz="4200" b="0" cap="none" spc="0" baseline="0">
                <a:solidFill>
                  <a:srgbClr val="003057"/>
                </a:solidFill>
                <a:latin typeface="Roboto Slab" pitchFamily="2" charset="0"/>
                <a:ea typeface="Roboto Slab" pitchFamily="2" charset="0"/>
                <a:cs typeface="Roboto" panose="020000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2955682" y="3793068"/>
            <a:ext cx="6795913" cy="1684868"/>
          </a:xfrm>
          <a:prstGeom prst="rect">
            <a:avLst/>
          </a:prstGeom>
        </p:spPr>
        <p:txBody>
          <a:bodyPr>
            <a:noAutofit/>
          </a:bodyPr>
          <a:lstStyle>
            <a:lvl1pPr marL="0" indent="0" algn="l">
              <a:lnSpc>
                <a:spcPts val="3600"/>
              </a:lnSpc>
              <a:buNone/>
              <a:defRPr sz="1800" b="0" cap="none" spc="0" baseline="0">
                <a:solidFill>
                  <a:srgbClr val="857437"/>
                </a:solidFill>
                <a:latin typeface="Roboto" panose="02000000000000000000" pitchFamily="2" charset="0"/>
                <a:ea typeface="Roboto" panose="02000000000000000000" pitchFamily="2" charset="0"/>
                <a:cs typeface="Roboto" panose="02000000000000000000"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DA8079-4F60-D34B-96A4-C32E3C6A4A6C}"/>
              </a:ext>
            </a:extLst>
          </p:cNvPr>
          <p:cNvSpPr>
            <a:spLocks noGrp="1"/>
          </p:cNvSpPr>
          <p:nvPr>
            <p:ph type="title" orient="vert"/>
          </p:nvPr>
        </p:nvSpPr>
        <p:spPr>
          <a:xfrm>
            <a:off x="9182101"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0213FC5-8FDB-D640-8F18-46D09DD7FDA5}"/>
              </a:ext>
            </a:extLst>
          </p:cNvPr>
          <p:cNvSpPr>
            <a:spLocks noGrp="1"/>
          </p:cNvSpPr>
          <p:nvPr>
            <p:ph type="body" orient="vert" idx="1"/>
          </p:nvPr>
        </p:nvSpPr>
        <p:spPr>
          <a:xfrm>
            <a:off x="381001" y="365125"/>
            <a:ext cx="88011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9F9D1-30A5-3C44-9E01-F570121CC3F9}"/>
              </a:ext>
            </a:extLst>
          </p:cNvPr>
          <p:cNvSpPr>
            <a:spLocks noGrp="1"/>
          </p:cNvSpPr>
          <p:nvPr>
            <p:ph type="dt" sz="half" idx="10"/>
          </p:nvPr>
        </p:nvSpPr>
        <p:spPr/>
        <p:txBody>
          <a:bodyPr/>
          <a:lstStyle/>
          <a:p>
            <a:fld id="{016554A5-B4DD-7045-B047-B7DA6D1E70A4}" type="datetimeFigureOut">
              <a:rPr lang="en-US" smtClean="0"/>
              <a:t>7/30/24</a:t>
            </a:fld>
            <a:endParaRPr lang="en-US"/>
          </a:p>
        </p:txBody>
      </p:sp>
      <p:sp>
        <p:nvSpPr>
          <p:cNvPr id="5" name="Footer Placeholder 4">
            <a:extLst>
              <a:ext uri="{FF2B5EF4-FFF2-40B4-BE49-F238E27FC236}">
                <a16:creationId xmlns:a16="http://schemas.microsoft.com/office/drawing/2014/main" id="{F4AC5DF8-E50D-1745-97C5-A23C0E511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D20E1-9670-8A49-9442-60CC23074B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9986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fld id="{016554A5-B4DD-7045-B047-B7DA6D1E70A4}" type="datetimeFigureOut">
              <a:rPr lang="en-US" smtClean="0"/>
              <a:t>7/30/24</a:t>
            </a:fld>
            <a:endParaRPr lang="en-US"/>
          </a:p>
        </p:txBody>
      </p:sp>
      <p:sp>
        <p:nvSpPr>
          <p:cNvPr id="5" name="Footer Placeholder 4">
            <a:extLst>
              <a:ext uri="{FF2B5EF4-FFF2-40B4-BE49-F238E27FC236}">
                <a16:creationId xmlns:a16="http://schemas.microsoft.com/office/drawing/2014/main" id="{3B7E5600-2DCC-EB44-9203-121C72C9B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7" name="Title Placeholder 1">
            <a:extLst>
              <a:ext uri="{FF2B5EF4-FFF2-40B4-BE49-F238E27FC236}">
                <a16:creationId xmlns:a16="http://schemas.microsoft.com/office/drawing/2014/main" id="{D1CD0E1A-EFF5-9943-8AA6-521A2B23E647}"/>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7150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768D-628B-BB40-BEE5-32E27182F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A323E-BF1A-8C44-9650-0F8A4E12DCC0}"/>
              </a:ext>
            </a:extLst>
          </p:cNvPr>
          <p:cNvSpPr>
            <a:spLocks noGrp="1"/>
          </p:cNvSpPr>
          <p:nvPr>
            <p:ph sz="half" idx="1"/>
          </p:nvPr>
        </p:nvSpPr>
        <p:spPr>
          <a:xfrm>
            <a:off x="379048" y="1215483"/>
            <a:ext cx="5615353" cy="42256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1EEF26-478D-684B-BFF1-D8FD9BE7D5F9}"/>
              </a:ext>
            </a:extLst>
          </p:cNvPr>
          <p:cNvSpPr>
            <a:spLocks noGrp="1"/>
          </p:cNvSpPr>
          <p:nvPr>
            <p:ph sz="half" idx="2"/>
          </p:nvPr>
        </p:nvSpPr>
        <p:spPr>
          <a:xfrm>
            <a:off x="6197600" y="1215483"/>
            <a:ext cx="5613400" cy="42256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5ABF72E-E074-E741-8514-3417AC9D80AB}"/>
              </a:ext>
            </a:extLst>
          </p:cNvPr>
          <p:cNvSpPr>
            <a:spLocks noGrp="1"/>
          </p:cNvSpPr>
          <p:nvPr>
            <p:ph type="dt" sz="half" idx="10"/>
          </p:nvPr>
        </p:nvSpPr>
        <p:spPr/>
        <p:txBody>
          <a:bodyPr/>
          <a:lstStyle/>
          <a:p>
            <a:fld id="{016554A5-B4DD-7045-B047-B7DA6D1E70A4}" type="datetimeFigureOut">
              <a:rPr lang="en-US" smtClean="0"/>
              <a:t>7/30/24</a:t>
            </a:fld>
            <a:endParaRPr lang="en-US"/>
          </a:p>
        </p:txBody>
      </p:sp>
      <p:sp>
        <p:nvSpPr>
          <p:cNvPr id="6" name="Footer Placeholder 5">
            <a:extLst>
              <a:ext uri="{FF2B5EF4-FFF2-40B4-BE49-F238E27FC236}">
                <a16:creationId xmlns:a16="http://schemas.microsoft.com/office/drawing/2014/main" id="{23752637-104D-064E-9B91-0BC72B6E1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4C3EF-E136-164D-954C-112EADD99ADD}"/>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66129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10077-12D2-2D4D-8F51-D9CB6B044F9B}"/>
              </a:ext>
            </a:extLst>
          </p:cNvPr>
          <p:cNvSpPr>
            <a:spLocks noGrp="1"/>
          </p:cNvSpPr>
          <p:nvPr>
            <p:ph type="body" idx="1"/>
          </p:nvPr>
        </p:nvSpPr>
        <p:spPr>
          <a:xfrm>
            <a:off x="381001" y="1235113"/>
            <a:ext cx="56176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0DF7D1-4D77-4C46-B579-F5861C7459AC}"/>
              </a:ext>
            </a:extLst>
          </p:cNvPr>
          <p:cNvSpPr>
            <a:spLocks noGrp="1"/>
          </p:cNvSpPr>
          <p:nvPr>
            <p:ph sz="half" idx="2"/>
          </p:nvPr>
        </p:nvSpPr>
        <p:spPr>
          <a:xfrm>
            <a:off x="381001" y="2078658"/>
            <a:ext cx="5617633" cy="33624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A19A1FD-16BD-7B41-8D0F-269780D1BBDC}"/>
              </a:ext>
            </a:extLst>
          </p:cNvPr>
          <p:cNvSpPr>
            <a:spLocks noGrp="1"/>
          </p:cNvSpPr>
          <p:nvPr>
            <p:ph type="body" sz="quarter" idx="3"/>
          </p:nvPr>
        </p:nvSpPr>
        <p:spPr>
          <a:xfrm>
            <a:off x="6172200" y="1235113"/>
            <a:ext cx="563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BAF2E0-F5E8-3946-89DE-62BFD441B2F1}"/>
              </a:ext>
            </a:extLst>
          </p:cNvPr>
          <p:cNvSpPr>
            <a:spLocks noGrp="1"/>
          </p:cNvSpPr>
          <p:nvPr>
            <p:ph sz="quarter" idx="4"/>
          </p:nvPr>
        </p:nvSpPr>
        <p:spPr>
          <a:xfrm>
            <a:off x="6172200" y="2078658"/>
            <a:ext cx="5638800" cy="33624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F5BD322-BC93-4244-92C5-7651A7979906}"/>
              </a:ext>
            </a:extLst>
          </p:cNvPr>
          <p:cNvSpPr>
            <a:spLocks noGrp="1"/>
          </p:cNvSpPr>
          <p:nvPr>
            <p:ph type="dt" sz="half" idx="10"/>
          </p:nvPr>
        </p:nvSpPr>
        <p:spPr/>
        <p:txBody>
          <a:bodyPr/>
          <a:lstStyle/>
          <a:p>
            <a:fld id="{016554A5-B4DD-7045-B047-B7DA6D1E70A4}" type="datetimeFigureOut">
              <a:rPr lang="en-US" smtClean="0"/>
              <a:t>7/30/24</a:t>
            </a:fld>
            <a:endParaRPr lang="en-US"/>
          </a:p>
        </p:txBody>
      </p:sp>
      <p:sp>
        <p:nvSpPr>
          <p:cNvPr id="8" name="Footer Placeholder 7">
            <a:extLst>
              <a:ext uri="{FF2B5EF4-FFF2-40B4-BE49-F238E27FC236}">
                <a16:creationId xmlns:a16="http://schemas.microsoft.com/office/drawing/2014/main" id="{9DE79E3B-E843-6343-9ECC-916F6A2E3E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3D151B-D611-8446-9323-A31F43088641}"/>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10" name="Title Placeholder 1">
            <a:extLst>
              <a:ext uri="{FF2B5EF4-FFF2-40B4-BE49-F238E27FC236}">
                <a16:creationId xmlns:a16="http://schemas.microsoft.com/office/drawing/2014/main" id="{419FCA3D-219A-9547-A7A7-4EB9BE7DD721}"/>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0460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5170-396F-CE4F-A0AB-300CE9708E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6F2CA-2DD1-AF41-91EF-4D055700CA01}"/>
              </a:ext>
            </a:extLst>
          </p:cNvPr>
          <p:cNvSpPr>
            <a:spLocks noGrp="1"/>
          </p:cNvSpPr>
          <p:nvPr>
            <p:ph type="dt" sz="half" idx="10"/>
          </p:nvPr>
        </p:nvSpPr>
        <p:spPr/>
        <p:txBody>
          <a:bodyPr/>
          <a:lstStyle/>
          <a:p>
            <a:fld id="{016554A5-B4DD-7045-B047-B7DA6D1E70A4}" type="datetimeFigureOut">
              <a:rPr lang="en-US" smtClean="0"/>
              <a:t>7/30/24</a:t>
            </a:fld>
            <a:endParaRPr lang="en-US"/>
          </a:p>
        </p:txBody>
      </p:sp>
      <p:sp>
        <p:nvSpPr>
          <p:cNvPr id="4" name="Footer Placeholder 3">
            <a:extLst>
              <a:ext uri="{FF2B5EF4-FFF2-40B4-BE49-F238E27FC236}">
                <a16:creationId xmlns:a16="http://schemas.microsoft.com/office/drawing/2014/main" id="{07635E81-A1AE-8442-89DE-148AC4FCD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7583BD-E195-8D45-B88C-3F15BB7007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42062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AE419-AE08-F348-87A6-E9445B339E62}"/>
              </a:ext>
            </a:extLst>
          </p:cNvPr>
          <p:cNvSpPr>
            <a:spLocks noGrp="1"/>
          </p:cNvSpPr>
          <p:nvPr>
            <p:ph type="dt" sz="half" idx="10"/>
          </p:nvPr>
        </p:nvSpPr>
        <p:spPr/>
        <p:txBody>
          <a:bodyPr/>
          <a:lstStyle/>
          <a:p>
            <a:fld id="{016554A5-B4DD-7045-B047-B7DA6D1E70A4}" type="datetimeFigureOut">
              <a:rPr lang="en-US" smtClean="0"/>
              <a:t>7/30/24</a:t>
            </a:fld>
            <a:endParaRPr lang="en-US"/>
          </a:p>
        </p:txBody>
      </p:sp>
      <p:sp>
        <p:nvSpPr>
          <p:cNvPr id="3" name="Footer Placeholder 2">
            <a:extLst>
              <a:ext uri="{FF2B5EF4-FFF2-40B4-BE49-F238E27FC236}">
                <a16:creationId xmlns:a16="http://schemas.microsoft.com/office/drawing/2014/main" id="{C4F02ABE-49F8-8E43-8B96-1F432917E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30AFCF-7504-9244-8529-F384A6BDB3AB}"/>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239050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C417-39B3-8947-8902-0153B5002093}"/>
              </a:ext>
            </a:extLst>
          </p:cNvPr>
          <p:cNvSpPr>
            <a:spLocks noGrp="1"/>
          </p:cNvSpPr>
          <p:nvPr>
            <p:ph type="title"/>
          </p:nvPr>
        </p:nvSpPr>
        <p:spPr>
          <a:xfrm>
            <a:off x="381001" y="457200"/>
            <a:ext cx="393276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790FAD0-D969-274E-8AC0-FC5A894FB3FE}"/>
              </a:ext>
            </a:extLst>
          </p:cNvPr>
          <p:cNvSpPr>
            <a:spLocks noGrp="1"/>
          </p:cNvSpPr>
          <p:nvPr>
            <p:ph idx="1"/>
          </p:nvPr>
        </p:nvSpPr>
        <p:spPr>
          <a:xfrm>
            <a:off x="4313768" y="457201"/>
            <a:ext cx="7497233"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05FBC2C-9388-6049-AEF3-C1606676A7E6}"/>
              </a:ext>
            </a:extLst>
          </p:cNvPr>
          <p:cNvSpPr>
            <a:spLocks noGrp="1"/>
          </p:cNvSpPr>
          <p:nvPr>
            <p:ph type="body" sz="half" idx="2"/>
          </p:nvPr>
        </p:nvSpPr>
        <p:spPr>
          <a:xfrm>
            <a:off x="381001" y="2274849"/>
            <a:ext cx="3932767"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0AEA470E-5CA9-A545-B98E-1EFAA05E8BF1}"/>
              </a:ext>
            </a:extLst>
          </p:cNvPr>
          <p:cNvSpPr>
            <a:spLocks noGrp="1"/>
          </p:cNvSpPr>
          <p:nvPr>
            <p:ph type="dt" sz="half" idx="10"/>
          </p:nvPr>
        </p:nvSpPr>
        <p:spPr/>
        <p:txBody>
          <a:bodyPr/>
          <a:lstStyle/>
          <a:p>
            <a:fld id="{016554A5-B4DD-7045-B047-B7DA6D1E70A4}" type="datetimeFigureOut">
              <a:rPr lang="en-US" smtClean="0"/>
              <a:t>7/30/24</a:t>
            </a:fld>
            <a:endParaRPr lang="en-US"/>
          </a:p>
        </p:txBody>
      </p:sp>
      <p:sp>
        <p:nvSpPr>
          <p:cNvPr id="6" name="Footer Placeholder 5">
            <a:extLst>
              <a:ext uri="{FF2B5EF4-FFF2-40B4-BE49-F238E27FC236}">
                <a16:creationId xmlns:a16="http://schemas.microsoft.com/office/drawing/2014/main" id="{E99ABCA5-3B76-9E47-892E-A475FC83C7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F5A757-8D62-3444-9BDB-1CB584B73545}"/>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400349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E57A-36CB-814D-B1A5-9012A244B555}"/>
              </a:ext>
            </a:extLst>
          </p:cNvPr>
          <p:cNvSpPr>
            <a:spLocks noGrp="1"/>
          </p:cNvSpPr>
          <p:nvPr>
            <p:ph type="title"/>
          </p:nvPr>
        </p:nvSpPr>
        <p:spPr>
          <a:xfrm>
            <a:off x="381001" y="457200"/>
            <a:ext cx="393276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D3259A3-587A-6D4A-AEF8-E4225996F750}"/>
              </a:ext>
            </a:extLst>
          </p:cNvPr>
          <p:cNvSpPr>
            <a:spLocks noGrp="1"/>
          </p:cNvSpPr>
          <p:nvPr>
            <p:ph type="pic" idx="1"/>
          </p:nvPr>
        </p:nvSpPr>
        <p:spPr>
          <a:xfrm>
            <a:off x="4313768" y="457201"/>
            <a:ext cx="7497233" cy="4983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AC1918-55BE-A644-8FDC-9E18F9A994B4}"/>
              </a:ext>
            </a:extLst>
          </p:cNvPr>
          <p:cNvSpPr>
            <a:spLocks noGrp="1"/>
          </p:cNvSpPr>
          <p:nvPr>
            <p:ph type="body" sz="half" idx="2"/>
          </p:nvPr>
        </p:nvSpPr>
        <p:spPr>
          <a:xfrm>
            <a:off x="381001" y="2274850"/>
            <a:ext cx="3932767" cy="31662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9B9DD8F2-DDA7-354F-9FEA-A07E773A64F1}"/>
              </a:ext>
            </a:extLst>
          </p:cNvPr>
          <p:cNvSpPr>
            <a:spLocks noGrp="1"/>
          </p:cNvSpPr>
          <p:nvPr>
            <p:ph type="dt" sz="half" idx="10"/>
          </p:nvPr>
        </p:nvSpPr>
        <p:spPr/>
        <p:txBody>
          <a:bodyPr/>
          <a:lstStyle/>
          <a:p>
            <a:fld id="{016554A5-B4DD-7045-B047-B7DA6D1E70A4}" type="datetimeFigureOut">
              <a:rPr lang="en-US" smtClean="0"/>
              <a:t>7/30/24</a:t>
            </a:fld>
            <a:endParaRPr lang="en-US"/>
          </a:p>
        </p:txBody>
      </p:sp>
      <p:sp>
        <p:nvSpPr>
          <p:cNvPr id="6" name="Footer Placeholder 5">
            <a:extLst>
              <a:ext uri="{FF2B5EF4-FFF2-40B4-BE49-F238E27FC236}">
                <a16:creationId xmlns:a16="http://schemas.microsoft.com/office/drawing/2014/main" id="{57F10CDF-1139-2249-8F5E-3E7043CC1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F2438-4A98-5A4C-9057-FC3F0CBCD520}"/>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07745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86C1-1209-CD40-86E4-C72B7974B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57BF9-8D1A-FD41-A037-BF729754D1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231DA-AB5C-C240-9332-9CC3D46A81BD}"/>
              </a:ext>
            </a:extLst>
          </p:cNvPr>
          <p:cNvSpPr>
            <a:spLocks noGrp="1"/>
          </p:cNvSpPr>
          <p:nvPr>
            <p:ph type="dt" sz="half" idx="10"/>
          </p:nvPr>
        </p:nvSpPr>
        <p:spPr/>
        <p:txBody>
          <a:bodyPr/>
          <a:lstStyle/>
          <a:p>
            <a:fld id="{016554A5-B4DD-7045-B047-B7DA6D1E70A4}" type="datetimeFigureOut">
              <a:rPr lang="en-US" smtClean="0"/>
              <a:t>7/30/24</a:t>
            </a:fld>
            <a:endParaRPr lang="en-US"/>
          </a:p>
        </p:txBody>
      </p:sp>
      <p:sp>
        <p:nvSpPr>
          <p:cNvPr id="5" name="Footer Placeholder 4">
            <a:extLst>
              <a:ext uri="{FF2B5EF4-FFF2-40B4-BE49-F238E27FC236}">
                <a16:creationId xmlns:a16="http://schemas.microsoft.com/office/drawing/2014/main" id="{3067AB74-A3C5-CF45-A5A3-124A94D15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83F40-6572-9341-AE1A-0342450A98AB}"/>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3915638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342900" rtl="0" eaLnBrk="1" latinLnBrk="0" hangingPunct="1">
        <a:spcBef>
          <a:spcPct val="0"/>
        </a:spcBef>
        <a:buNone/>
        <a:defRPr sz="3600" b="1" kern="1200">
          <a:solidFill>
            <a:srgbClr val="857437"/>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794E2-0939-7444-A82A-8BD5C7FA1DDC}"/>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5"/>
            <a:ext cx="11430000" cy="42256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44113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554A5-B4DD-7045-B047-B7DA6D1E70A4}" type="datetimeFigureOut">
              <a:rPr lang="en-US" smtClean="0"/>
              <a:t>7/30/24</a:t>
            </a:fld>
            <a:endParaRPr lang="en-US"/>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441135"/>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44113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t>‹#›</a:t>
            </a:fld>
            <a:endParaRPr lang="en-US" dirty="0"/>
          </a:p>
        </p:txBody>
      </p:sp>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lnSpc>
          <a:spcPct val="90000"/>
        </a:lnSpc>
        <a:spcBef>
          <a:spcPct val="0"/>
        </a:spcBef>
        <a:buNone/>
        <a:defRPr sz="3600" b="0" i="0" kern="1200" baseline="0">
          <a:solidFill>
            <a:srgbClr val="A7934B"/>
          </a:solidFill>
          <a:latin typeface="Roboto Slab" pitchFamily="2" charset="0"/>
          <a:ea typeface="Roboto Slab"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003057"/>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03057"/>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003057"/>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qua16@gatech.edu" TargetMode="External"/><Relationship Id="rId2" Type="http://schemas.openxmlformats.org/officeDocument/2006/relationships/hyperlink" Target="https://research.gatech.edu/bio/research/core-facilities/histology-core"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Johannes.leisen@chemistry.gatech.edu" TargetMode="External"/><Relationship Id="rId2" Type="http://schemas.openxmlformats.org/officeDocument/2006/relationships/hyperlink" Target="https://research.gatech.edu/bio/research/core-facilities/magnetic-resonance-imaging-core"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research.gatech.edu/bio/research/core-facilities/microcomputed-tomography-cor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microct@gatech.ed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anton.bryksin@ibb.gatech.edu" TargetMode="External"/><Relationship Id="rId2" Type="http://schemas.openxmlformats.org/officeDocument/2006/relationships/hyperlink" Target="https://research.gatech.edu/bio/research/core-facilities/molecular-evolution-core"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anton.bryksin@ibb.gatech.edu" TargetMode="External"/><Relationship Id="rId2" Type="http://schemas.openxmlformats.org/officeDocument/2006/relationships/hyperlink" Target="https://research.gatech.edu/bio/research/core-facilities/molecular-evolution-core"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bo.yang@me.gatech.edu" TargetMode="External"/><Relationship Id="rId2" Type="http://schemas.openxmlformats.org/officeDocument/2006/relationships/hyperlink" Target="https://research.gatech.edu/bio/research/core-facilities/neuroscience-core"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sandy.hsieh@ibb.gatech.edu" TargetMode="External"/><Relationship Id="rId2" Type="http://schemas.openxmlformats.org/officeDocument/2006/relationships/hyperlink" Target="https://research.gatech.edu/bio/research/core-facilities/optical-microscopy-core" TargetMode="External"/><Relationship Id="rId1" Type="http://schemas.openxmlformats.org/officeDocument/2006/relationships/slideLayout" Target="../slideLayouts/slideLayout3.xml"/><Relationship Id="rId4" Type="http://schemas.openxmlformats.org/officeDocument/2006/relationships/hyperlink" Target="mailto:danielle.scheff@ibb.gatech.e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symsc@ibb.gatech.edu" TargetMode="External"/><Relationship Id="rId2" Type="http://schemas.openxmlformats.org/officeDocument/2006/relationships/hyperlink" Target="https://research.gatech.edu/bio/research/core-facilities/systems-mass-spectrometry-cor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king.Jordan@biology.gatech.edu" TargetMode="External"/><Relationship Id="rId2" Type="http://schemas.openxmlformats.org/officeDocument/2006/relationships/hyperlink" Target="https://research.gatech.edu/bio/research/core-facilities/applied-bioinformatics-laboratory" TargetMode="External"/><Relationship Id="rId1" Type="http://schemas.openxmlformats.org/officeDocument/2006/relationships/slideLayout" Target="../slideLayouts/slideLayout3.xml"/><Relationship Id="rId4" Type="http://schemas.openxmlformats.org/officeDocument/2006/relationships/hyperlink" Target="mailto:Andrew.conley@biosci.gatech.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biomech@gatech.edu" TargetMode="External"/><Relationship Id="rId2" Type="http://schemas.openxmlformats.org/officeDocument/2006/relationships/hyperlink" Target="https://research.gatech.edu/bio/research/core-facilities/biomechanics-cor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robert.hughley@ibb.gatech.edu" TargetMode="External"/><Relationship Id="rId2" Type="http://schemas.openxmlformats.org/officeDocument/2006/relationships/hyperlink" Target="https://research.gatech.edu/bio/research/core-facilities/biomolecular-analysis-core"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robert.hughley@ibb.gatech.edu" TargetMode="External"/><Relationship Id="rId2" Type="http://schemas.openxmlformats.org/officeDocument/2006/relationships/hyperlink" Target="https://research.gatech.edu/bio/research/core-facilities/biopolymer-core"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ibb-cac@groups.gatech.edu" TargetMode="External"/><Relationship Id="rId2" Type="http://schemas.openxmlformats.org/officeDocument/2006/relationships/hyperlink" Target="https://research.gatech.edu/bio/research/core-facilities/cellular-analysis-and-cytometry-cor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20naima.djeddar@ibb.gatech.edu" TargetMode="External"/><Relationship Id="rId2" Type="http://schemas.openxmlformats.org/officeDocument/2006/relationships/hyperlink" Target="https://research.gatech.edu/bio/research/core-facilities/genome-analysi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shweta.biliya@biology.gatech.edu" TargetMode="External"/><Relationship Id="rId2" Type="http://schemas.openxmlformats.org/officeDocument/2006/relationships/hyperlink" Target="https://research.gatech.edu/bio/research/core-facilities/high-throughput-dna-sequencing-core"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E69A-23C9-438C-8EA8-EB283965E37F}"/>
              </a:ext>
            </a:extLst>
          </p:cNvPr>
          <p:cNvSpPr>
            <a:spLocks noGrp="1"/>
          </p:cNvSpPr>
          <p:nvPr>
            <p:ph type="ctrTitle"/>
          </p:nvPr>
        </p:nvSpPr>
        <p:spPr>
          <a:xfrm>
            <a:off x="2158515" y="1896800"/>
            <a:ext cx="7862712" cy="2643890"/>
          </a:xfrm>
        </p:spPr>
        <p:txBody>
          <a:bodyPr lIns="91440" tIns="45720" rIns="91440" bIns="45720" anchor="b" anchorCtr="0">
            <a:normAutofit/>
          </a:bodyPr>
          <a:lstStyle/>
          <a:p>
            <a:endParaRPr lang="en-US" b="1" dirty="0">
              <a:latin typeface="Roboto Slab"/>
              <a:ea typeface="Roboto Slab"/>
            </a:endParaRPr>
          </a:p>
          <a:p>
            <a:endParaRPr lang="en-US" dirty="0"/>
          </a:p>
        </p:txBody>
      </p:sp>
      <p:sp>
        <p:nvSpPr>
          <p:cNvPr id="5" name="Subtitle 4">
            <a:extLst>
              <a:ext uri="{FF2B5EF4-FFF2-40B4-BE49-F238E27FC236}">
                <a16:creationId xmlns:a16="http://schemas.microsoft.com/office/drawing/2014/main" id="{07BFB964-7BB9-46CC-B639-E497E54BD9A4}"/>
              </a:ext>
            </a:extLst>
          </p:cNvPr>
          <p:cNvSpPr>
            <a:spLocks noGrp="1"/>
          </p:cNvSpPr>
          <p:nvPr>
            <p:ph type="subTitle" idx="1"/>
          </p:nvPr>
        </p:nvSpPr>
        <p:spPr>
          <a:xfrm>
            <a:off x="1391423" y="2197211"/>
            <a:ext cx="8560469" cy="2463577"/>
          </a:xfrm>
        </p:spPr>
        <p:txBody>
          <a:bodyPr/>
          <a:lstStyle/>
          <a:p>
            <a:pPr algn="ctr"/>
            <a:r>
              <a:rPr lang="en-US" sz="2400" dirty="0">
                <a:solidFill>
                  <a:srgbClr val="003057"/>
                </a:solidFill>
              </a:rPr>
              <a:t>Parker H. Petit Institute for Bioengineering and Bioscience</a:t>
            </a:r>
          </a:p>
          <a:p>
            <a:pPr algn="ctr"/>
            <a:r>
              <a:rPr lang="en-US" dirty="0"/>
              <a:t> </a:t>
            </a:r>
          </a:p>
          <a:p>
            <a:pPr algn="ctr"/>
            <a:r>
              <a:rPr lang="en-US" sz="5400" b="1" dirty="0"/>
              <a:t>Core Facilities</a:t>
            </a:r>
          </a:p>
          <a:p>
            <a:pPr algn="ctr"/>
            <a:r>
              <a:rPr lang="en-US" sz="3600" b="1" dirty="0"/>
              <a:t>Equipment and Capabilities</a:t>
            </a:r>
          </a:p>
        </p:txBody>
      </p:sp>
      <p:sp>
        <p:nvSpPr>
          <p:cNvPr id="3" name="TextBox 2">
            <a:extLst>
              <a:ext uri="{FF2B5EF4-FFF2-40B4-BE49-F238E27FC236}">
                <a16:creationId xmlns:a16="http://schemas.microsoft.com/office/drawing/2014/main" id="{2F6CCAA2-EC05-A3B5-A44C-EBFD9B276515}"/>
              </a:ext>
            </a:extLst>
          </p:cNvPr>
          <p:cNvSpPr txBox="1"/>
          <p:nvPr/>
        </p:nvSpPr>
        <p:spPr>
          <a:xfrm>
            <a:off x="4572000" y="6453962"/>
            <a:ext cx="2711303" cy="307777"/>
          </a:xfrm>
          <a:prstGeom prst="rect">
            <a:avLst/>
          </a:prstGeom>
          <a:noFill/>
        </p:spPr>
        <p:txBody>
          <a:bodyPr wrap="square" rtlCol="0">
            <a:spAutoFit/>
          </a:bodyPr>
          <a:lstStyle/>
          <a:p>
            <a:r>
              <a:rPr lang="en-US" sz="1400" b="1" dirty="0">
                <a:solidFill>
                  <a:srgbClr val="003057"/>
                </a:solidFill>
                <a:latin typeface="Roboto" panose="02000000000000000000" pitchFamily="2" charset="0"/>
                <a:ea typeface="Roboto" panose="02000000000000000000" pitchFamily="2" charset="0"/>
                <a:cs typeface="Roboto" panose="02000000000000000000" pitchFamily="2" charset="0"/>
              </a:rPr>
              <a:t>Updated July 31, 2024</a:t>
            </a:r>
          </a:p>
        </p:txBody>
      </p:sp>
    </p:spTree>
    <p:extLst>
      <p:ext uri="{BB962C8B-B14F-4D97-AF65-F5344CB8AC3E}">
        <p14:creationId xmlns:p14="http://schemas.microsoft.com/office/powerpoint/2010/main" val="3074851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5BF-2F35-120F-6F38-AD8120608158}"/>
              </a:ext>
            </a:extLst>
          </p:cNvPr>
          <p:cNvSpPr>
            <a:spLocks noGrp="1"/>
          </p:cNvSpPr>
          <p:nvPr>
            <p:ph type="title"/>
          </p:nvPr>
        </p:nvSpPr>
        <p:spPr/>
        <p:txBody>
          <a:bodyPr/>
          <a:lstStyle/>
          <a:p>
            <a:pPr algn="ctr"/>
            <a:r>
              <a:rPr lang="en-US" b="1" dirty="0"/>
              <a:t>Histology Core</a:t>
            </a:r>
            <a:endParaRPr lang="es-ES" b="1" dirty="0"/>
          </a:p>
        </p:txBody>
      </p:sp>
      <p:sp>
        <p:nvSpPr>
          <p:cNvPr id="3" name="Content Placeholder 2">
            <a:extLst>
              <a:ext uri="{FF2B5EF4-FFF2-40B4-BE49-F238E27FC236}">
                <a16:creationId xmlns:a16="http://schemas.microsoft.com/office/drawing/2014/main" id="{7A2F993E-4C1F-C1EA-3175-A28C2E0D3F04}"/>
              </a:ext>
            </a:extLst>
          </p:cNvPr>
          <p:cNvSpPr>
            <a:spLocks noGrp="1"/>
          </p:cNvSpPr>
          <p:nvPr>
            <p:ph sz="half" idx="1"/>
          </p:nvPr>
        </p:nvSpPr>
        <p:spPr>
          <a:xfrm>
            <a:off x="1170654" y="2922623"/>
            <a:ext cx="5071730" cy="2505481"/>
          </a:xfrm>
        </p:spPr>
        <p:txBody>
          <a:bodyPr>
            <a:normAutofit fontScale="25000" lnSpcReduction="20000"/>
          </a:bodyPr>
          <a:lstStyle/>
          <a:p>
            <a:pPr marL="0" indent="0" algn="ctr">
              <a:buNone/>
            </a:pPr>
            <a:r>
              <a:rPr lang="en-US" sz="7200" b="1" dirty="0"/>
              <a:t>Equipment: </a:t>
            </a:r>
          </a:p>
          <a:p>
            <a:pPr>
              <a:lnSpc>
                <a:spcPct val="120000"/>
              </a:lnSpc>
              <a:spcBef>
                <a:spcPts val="200"/>
              </a:spcBef>
            </a:pPr>
            <a:r>
              <a:rPr lang="en-US" sz="4800" b="0" i="0" u="none" strike="noStrike" dirty="0" err="1">
                <a:effectLst/>
              </a:rPr>
              <a:t>Accu</a:t>
            </a:r>
            <a:r>
              <a:rPr lang="en-US" sz="4800" b="0" i="0" u="none" strike="noStrike" dirty="0">
                <a:effectLst/>
              </a:rPr>
              <a:t>-Scope EXC-350 Brightfield Microscope w/ 4K HDMI Camera</a:t>
            </a:r>
          </a:p>
          <a:p>
            <a:pPr>
              <a:lnSpc>
                <a:spcPct val="120000"/>
              </a:lnSpc>
              <a:spcBef>
                <a:spcPts val="200"/>
              </a:spcBef>
            </a:pPr>
            <a:r>
              <a:rPr lang="en-US" sz="4800" b="0" i="0" u="none" strike="noStrike" dirty="0">
                <a:effectLst/>
              </a:rPr>
              <a:t>Buehler </a:t>
            </a:r>
            <a:r>
              <a:rPr lang="en-US" sz="4800" b="0" i="0" u="none" strike="noStrike" dirty="0" err="1">
                <a:effectLst/>
              </a:rPr>
              <a:t>Ecomet</a:t>
            </a:r>
            <a:r>
              <a:rPr lang="en-US" sz="4800" b="0" i="0" u="none" strike="noStrike" dirty="0">
                <a:effectLst/>
              </a:rPr>
              <a:t> 3 Grinder</a:t>
            </a:r>
          </a:p>
          <a:p>
            <a:pPr>
              <a:lnSpc>
                <a:spcPct val="120000"/>
              </a:lnSpc>
              <a:spcBef>
                <a:spcPts val="200"/>
              </a:spcBef>
            </a:pPr>
            <a:r>
              <a:rPr lang="en-US" sz="4800" b="0" i="0" u="none" strike="noStrike" dirty="0" err="1">
                <a:effectLst/>
              </a:rPr>
              <a:t>Epredia</a:t>
            </a:r>
            <a:r>
              <a:rPr lang="en-US" sz="4800" b="0" i="0" u="none" strike="noStrike" dirty="0">
                <a:effectLst/>
              </a:rPr>
              <a:t> </a:t>
            </a:r>
            <a:r>
              <a:rPr lang="en-US" sz="4800" b="0" i="0" u="none" strike="noStrike" dirty="0" err="1">
                <a:effectLst/>
              </a:rPr>
              <a:t>Autostainer</a:t>
            </a:r>
            <a:r>
              <a:rPr lang="en-US" sz="4800" b="0" i="0" u="none" strike="noStrike" dirty="0">
                <a:effectLst/>
              </a:rPr>
              <a:t> 360 for IHC, IF, and </a:t>
            </a:r>
            <a:r>
              <a:rPr lang="en-US" sz="4800" b="0" i="0" u="none" strike="noStrike" dirty="0" err="1">
                <a:effectLst/>
              </a:rPr>
              <a:t>MultiPlex</a:t>
            </a:r>
            <a:r>
              <a:rPr lang="en-US" sz="4800" b="0" i="0" u="none" strike="noStrike" dirty="0">
                <a:effectLst/>
              </a:rPr>
              <a:t> Staining</a:t>
            </a:r>
          </a:p>
          <a:p>
            <a:pPr>
              <a:lnSpc>
                <a:spcPct val="120000"/>
              </a:lnSpc>
              <a:spcBef>
                <a:spcPts val="200"/>
              </a:spcBef>
            </a:pPr>
            <a:r>
              <a:rPr lang="en-US" sz="4800" b="0" i="0" u="none" strike="noStrike" dirty="0" err="1">
                <a:effectLst/>
              </a:rPr>
              <a:t>Epredia</a:t>
            </a:r>
            <a:r>
              <a:rPr lang="en-US" sz="4800" b="0" i="0" u="none" strike="noStrike" dirty="0">
                <a:effectLst/>
              </a:rPr>
              <a:t> </a:t>
            </a:r>
            <a:r>
              <a:rPr lang="en-US" sz="4800" b="0" i="0" u="none" strike="noStrike" dirty="0" err="1">
                <a:effectLst/>
              </a:rPr>
              <a:t>ClearVue</a:t>
            </a:r>
            <a:r>
              <a:rPr lang="en-US" sz="4800" b="0" i="0" u="none" strike="noStrike" dirty="0">
                <a:effectLst/>
              </a:rPr>
              <a:t> </a:t>
            </a:r>
            <a:r>
              <a:rPr lang="en-US" sz="4800" b="0" i="0" u="none" strike="noStrike" dirty="0" err="1">
                <a:effectLst/>
              </a:rPr>
              <a:t>Coverslipper</a:t>
            </a:r>
            <a:endParaRPr lang="en-US" sz="4800" b="0" i="0" u="none" strike="noStrike" dirty="0">
              <a:effectLst/>
            </a:endParaRPr>
          </a:p>
          <a:p>
            <a:pPr>
              <a:lnSpc>
                <a:spcPct val="120000"/>
              </a:lnSpc>
              <a:spcBef>
                <a:spcPts val="200"/>
              </a:spcBef>
            </a:pPr>
            <a:r>
              <a:rPr lang="en-US" sz="4800" b="0" i="0" u="none" strike="noStrike" dirty="0" err="1">
                <a:effectLst/>
              </a:rPr>
              <a:t>Epredia</a:t>
            </a:r>
            <a:r>
              <a:rPr lang="en-US" sz="4800" b="0" i="0" u="none" strike="noStrike" dirty="0">
                <a:effectLst/>
              </a:rPr>
              <a:t> </a:t>
            </a:r>
            <a:r>
              <a:rPr lang="en-US" sz="4800" b="0" i="0" u="none" strike="noStrike" dirty="0" err="1">
                <a:effectLst/>
              </a:rPr>
              <a:t>Cryostar</a:t>
            </a:r>
            <a:r>
              <a:rPr lang="en-US" sz="4800" b="0" i="0" u="none" strike="noStrike" dirty="0">
                <a:effectLst/>
              </a:rPr>
              <a:t> NX-70 Cryostat w/ Vacuum</a:t>
            </a:r>
          </a:p>
          <a:p>
            <a:pPr>
              <a:lnSpc>
                <a:spcPct val="120000"/>
              </a:lnSpc>
              <a:spcBef>
                <a:spcPts val="200"/>
              </a:spcBef>
            </a:pPr>
            <a:r>
              <a:rPr lang="en-US" sz="4800" b="0" i="0" u="none" strike="noStrike" dirty="0" err="1">
                <a:effectLst/>
              </a:rPr>
              <a:t>Epredia</a:t>
            </a:r>
            <a:r>
              <a:rPr lang="en-US" sz="4800" b="0" i="0" u="none" strike="noStrike" dirty="0">
                <a:effectLst/>
              </a:rPr>
              <a:t> PT Module for Antigen Retrieval</a:t>
            </a:r>
          </a:p>
          <a:p>
            <a:pPr>
              <a:lnSpc>
                <a:spcPct val="120000"/>
              </a:lnSpc>
              <a:spcBef>
                <a:spcPts val="200"/>
              </a:spcBef>
            </a:pPr>
            <a:r>
              <a:rPr lang="en-US" sz="4800" b="0" i="0" u="none" strike="noStrike" dirty="0">
                <a:effectLst/>
              </a:rPr>
              <a:t>EXAKT Grinding System</a:t>
            </a:r>
          </a:p>
          <a:p>
            <a:pPr>
              <a:lnSpc>
                <a:spcPct val="120000"/>
              </a:lnSpc>
              <a:spcBef>
                <a:spcPts val="200"/>
              </a:spcBef>
            </a:pPr>
            <a:r>
              <a:rPr lang="en-US" sz="4800" b="0" i="0" u="none" strike="noStrike" dirty="0">
                <a:effectLst/>
              </a:rPr>
              <a:t>General Data Paraffin Dispenser PRO</a:t>
            </a:r>
          </a:p>
          <a:p>
            <a:pPr>
              <a:lnSpc>
                <a:spcPct val="120000"/>
              </a:lnSpc>
              <a:spcBef>
                <a:spcPts val="200"/>
              </a:spcBef>
            </a:pPr>
            <a:r>
              <a:rPr lang="en-US" sz="4800" b="0" i="0" u="none" strike="noStrike" dirty="0">
                <a:effectLst/>
              </a:rPr>
              <a:t>General Data TECII 2120 Tissue Embedding System</a:t>
            </a:r>
          </a:p>
          <a:p>
            <a:pPr>
              <a:lnSpc>
                <a:spcPct val="120000"/>
              </a:lnSpc>
              <a:spcBef>
                <a:spcPts val="200"/>
              </a:spcBef>
            </a:pPr>
            <a:r>
              <a:rPr lang="en-US" sz="4800" b="0" i="0" u="none" strike="noStrike" dirty="0" err="1">
                <a:effectLst/>
              </a:rPr>
              <a:t>Intelsint</a:t>
            </a:r>
            <a:r>
              <a:rPr lang="en-US" sz="4800" b="0" i="0" u="none" strike="noStrike" dirty="0">
                <a:effectLst/>
              </a:rPr>
              <a:t> RTPH-360 Enclosed Tissue Processor</a:t>
            </a:r>
          </a:p>
          <a:p>
            <a:pPr marL="0" indent="0" algn="l">
              <a:lnSpc>
                <a:spcPct val="120000"/>
              </a:lnSpc>
              <a:spcBef>
                <a:spcPts val="200"/>
              </a:spcBef>
              <a:buNone/>
            </a:pPr>
            <a:endParaRPr lang="en-US" sz="3300" b="1" dirty="0"/>
          </a:p>
        </p:txBody>
      </p:sp>
      <p:sp>
        <p:nvSpPr>
          <p:cNvPr id="4" name="Content Placeholder 3">
            <a:extLst>
              <a:ext uri="{FF2B5EF4-FFF2-40B4-BE49-F238E27FC236}">
                <a16:creationId xmlns:a16="http://schemas.microsoft.com/office/drawing/2014/main" id="{8AFC3BBA-9E05-D20D-C94F-B4FB13B5301B}"/>
              </a:ext>
            </a:extLst>
          </p:cNvPr>
          <p:cNvSpPr>
            <a:spLocks noGrp="1"/>
          </p:cNvSpPr>
          <p:nvPr>
            <p:ph sz="half" idx="2"/>
          </p:nvPr>
        </p:nvSpPr>
        <p:spPr>
          <a:xfrm>
            <a:off x="1881957" y="5297133"/>
            <a:ext cx="7663511" cy="1736646"/>
          </a:xfrm>
        </p:spPr>
        <p:txBody>
          <a:bodyPr>
            <a:normAutofit fontScale="25000" lnSpcReduction="20000"/>
          </a:bodyPr>
          <a:lstStyle/>
          <a:p>
            <a:pPr marL="0" indent="0" algn="ctr">
              <a:buNone/>
            </a:pPr>
            <a:r>
              <a:rPr lang="en-US" sz="7200" b="1" dirty="0"/>
              <a:t>Core Capabilities:</a:t>
            </a:r>
          </a:p>
          <a:p>
            <a:pPr marL="0" indent="0" algn="ctr">
              <a:lnSpc>
                <a:spcPct val="120000"/>
              </a:lnSpc>
              <a:buNone/>
            </a:pPr>
            <a:r>
              <a:rPr lang="en-US" sz="4800" dirty="0">
                <a:effectLst/>
                <a:cs typeface="Arial" panose="020B0604020202020204" pitchFamily="34" charset="0"/>
              </a:rPr>
              <a:t>Paraffin and Resin Automatic &amp; Manual Tissue Processing, Cryogenic, Paraffin &amp; Resin Embedding, Paraffin, Resin and Cryo-Microtomy, Diamond Saw Sectioning, Hematoxylin &amp; Eosin Stain, Special Stains and Immunohistochemistry, Antigen Retrieval, </a:t>
            </a:r>
            <a:r>
              <a:rPr lang="en-US" sz="4800" dirty="0" err="1">
                <a:effectLst/>
                <a:cs typeface="Arial" panose="020B0604020202020204" pitchFamily="34" charset="0"/>
              </a:rPr>
              <a:t>Exakt</a:t>
            </a:r>
            <a:r>
              <a:rPr lang="en-US" sz="4800" dirty="0">
                <a:effectLst/>
                <a:cs typeface="Arial" panose="020B0604020202020204" pitchFamily="34" charset="0"/>
              </a:rPr>
              <a:t> Grinding System Slides, Histology Consulting &amp; Training, Grossing, Plant Histology, Sample Decalcification, Tissue Fixation, </a:t>
            </a:r>
            <a:r>
              <a:rPr lang="en-US" sz="4800" dirty="0" err="1">
                <a:effectLst/>
                <a:cs typeface="Arial" panose="020B0604020202020204" pitchFamily="34" charset="0"/>
              </a:rPr>
              <a:t>Coverslipping</a:t>
            </a:r>
            <a:r>
              <a:rPr lang="en-US" sz="4800" dirty="0">
                <a:effectLst/>
                <a:cs typeface="Arial" panose="020B0604020202020204" pitchFamily="34" charset="0"/>
              </a:rPr>
              <a:t>, Protocol Optimization</a:t>
            </a:r>
            <a:r>
              <a:rPr lang="en-US" sz="4800" b="1" dirty="0"/>
              <a:t> </a:t>
            </a:r>
          </a:p>
        </p:txBody>
      </p:sp>
      <p:sp>
        <p:nvSpPr>
          <p:cNvPr id="6" name="TextBox 5">
            <a:extLst>
              <a:ext uri="{FF2B5EF4-FFF2-40B4-BE49-F238E27FC236}">
                <a16:creationId xmlns:a16="http://schemas.microsoft.com/office/drawing/2014/main" id="{21DF1A6A-F849-216C-7198-D116EA42B15E}"/>
              </a:ext>
            </a:extLst>
          </p:cNvPr>
          <p:cNvSpPr txBox="1"/>
          <p:nvPr/>
        </p:nvSpPr>
        <p:spPr>
          <a:xfrm>
            <a:off x="673769" y="1164617"/>
            <a:ext cx="11137231" cy="1736646"/>
          </a:xfrm>
          <a:prstGeom prst="roundRect">
            <a:avLst/>
          </a:prstGeom>
          <a:solidFill>
            <a:srgbClr val="B1A08D">
              <a:alpha val="36078"/>
            </a:srgbClr>
          </a:solidFill>
        </p:spPr>
        <p:txBody>
          <a:bodyPr wrap="square" rtlCol="0">
            <a:spAutoFit/>
          </a:bodyPr>
          <a:lstStyle/>
          <a:p>
            <a:pPr algn="ctr"/>
            <a:endParaRPr lang="en-US" sz="1200" dirty="0">
              <a:solidFill>
                <a:srgbClr val="003057"/>
              </a:solidFill>
              <a:latin typeface="Roboto" panose="02000000000000000000" pitchFamily="2" charset="0"/>
            </a:endParaRPr>
          </a:p>
          <a:p>
            <a:pPr algn="ctr"/>
            <a:r>
              <a:rPr lang="en-US" sz="1200" b="0" i="0" dirty="0">
                <a:solidFill>
                  <a:srgbClr val="262626"/>
                </a:solidFill>
                <a:effectLst/>
                <a:latin typeface="Roboto" panose="02000000000000000000" pitchFamily="2" charset="0"/>
              </a:rPr>
              <a:t>The Parker H. Petit Institute's histology core is a research-based laboratory that specializes in the microscopic analysis of engineered, clinical, fresh, routine, and non-routine specimens. Through cryogenic, paraffin, gelatin, and resin preservation, users are able to analyze an array of samples for various forms of microscopy. The lab is accessible 24 hours, 7 days per week for internal members. An expert histologist is available Mon-Fri, 9 a.m. - 6 p.m. to train users, perform projects, assist with troubleshooting, optimization, and customization of all histology services. With state-of-the-art equipment, the Parker H. Petit Institute’s histology core is dedicated to providing the best results to all customers.</a:t>
            </a:r>
          </a:p>
          <a:p>
            <a:pPr algn="ctr"/>
            <a:endParaRPr lang="en-US" sz="1200" b="0" i="0" dirty="0">
              <a:solidFill>
                <a:srgbClr val="262626"/>
              </a:solidFill>
              <a:effectLst/>
              <a:latin typeface="Roboto" panose="02000000000000000000" pitchFamily="2" charset="0"/>
            </a:endParaRPr>
          </a:p>
          <a:p>
            <a:pPr algn="ctr"/>
            <a:r>
              <a:rPr lang="en-US" sz="1200" b="1" dirty="0">
                <a:solidFill>
                  <a:srgbClr val="003057"/>
                </a:solidFill>
                <a:latin typeface="Roboto" panose="02000000000000000000" pitchFamily="2" charset="0"/>
              </a:rPr>
              <a:t>For more information, visit </a:t>
            </a:r>
            <a:r>
              <a:rPr lang="en-US" sz="1200" b="1" dirty="0">
                <a:solidFill>
                  <a:srgbClr val="003057"/>
                </a:solidFill>
                <a:latin typeface="Roboto" panose="02000000000000000000" pitchFamily="2" charset="0"/>
                <a:hlinkClick r:id="rId2"/>
              </a:rPr>
              <a:t>https://research.gatech.edu/bio/research/core-facilities/histology-core</a:t>
            </a:r>
            <a:r>
              <a:rPr lang="en-US" sz="1200" b="1" dirty="0">
                <a:solidFill>
                  <a:srgbClr val="003057"/>
                </a:solidFill>
                <a:latin typeface="Roboto" panose="02000000000000000000" pitchFamily="2" charset="0"/>
              </a:rPr>
              <a:t> </a:t>
            </a:r>
            <a:endParaRPr lang="en-US" sz="1200" dirty="0">
              <a:solidFill>
                <a:srgbClr val="003057"/>
              </a:solidFill>
            </a:endParaRPr>
          </a:p>
        </p:txBody>
      </p:sp>
      <p:sp>
        <p:nvSpPr>
          <p:cNvPr id="5" name="TextBox 4">
            <a:extLst>
              <a:ext uri="{FF2B5EF4-FFF2-40B4-BE49-F238E27FC236}">
                <a16:creationId xmlns:a16="http://schemas.microsoft.com/office/drawing/2014/main" id="{B3221F44-063B-A72D-DDB9-C2641496269D}"/>
              </a:ext>
            </a:extLst>
          </p:cNvPr>
          <p:cNvSpPr txBox="1"/>
          <p:nvPr/>
        </p:nvSpPr>
        <p:spPr>
          <a:xfrm>
            <a:off x="2540201" y="6475537"/>
            <a:ext cx="6813885" cy="276999"/>
          </a:xfrm>
          <a:prstGeom prst="rect">
            <a:avLst/>
          </a:prstGeom>
          <a:noFill/>
        </p:spPr>
        <p:txBody>
          <a:bodyPr wrap="square" rtlCol="0">
            <a:spAutoFit/>
          </a:bodyPr>
          <a:lstStyle/>
          <a:p>
            <a:pPr algn="ctr"/>
            <a:r>
              <a:rPr lang="pt-BR" sz="1200" b="1" i="0" dirty="0">
                <a:solidFill>
                  <a:srgbClr val="003057"/>
                </a:solidFill>
                <a:effectLst/>
                <a:latin typeface="Roboto" panose="02000000000000000000" pitchFamily="2" charset="0"/>
              </a:rPr>
              <a:t>Contact: Aqua Asberry, </a:t>
            </a:r>
            <a:r>
              <a:rPr lang="pt-BR" sz="1200" i="0" dirty="0">
                <a:solidFill>
                  <a:srgbClr val="003057"/>
                </a:solidFill>
                <a:effectLst/>
                <a:latin typeface="Roboto" panose="02000000000000000000" pitchFamily="2" charset="0"/>
                <a:hlinkClick r:id="rId3"/>
              </a:rPr>
              <a:t>aqua16@gatech.edu</a:t>
            </a:r>
            <a:r>
              <a:rPr lang="pt-BR" sz="1200" i="0" dirty="0">
                <a:solidFill>
                  <a:srgbClr val="003057"/>
                </a:solidFill>
                <a:effectLst/>
                <a:latin typeface="Roboto" panose="02000000000000000000" pitchFamily="2" charset="0"/>
              </a:rPr>
              <a:t> </a:t>
            </a:r>
            <a:endParaRPr lang="en-US" sz="1200" dirty="0">
              <a:solidFill>
                <a:srgbClr val="003057"/>
              </a:solidFill>
            </a:endParaRPr>
          </a:p>
        </p:txBody>
      </p:sp>
      <p:sp>
        <p:nvSpPr>
          <p:cNvPr id="7" name="Rectangle: Rounded Corners 6">
            <a:extLst>
              <a:ext uri="{FF2B5EF4-FFF2-40B4-BE49-F238E27FC236}">
                <a16:creationId xmlns:a16="http://schemas.microsoft.com/office/drawing/2014/main" id="{313BE213-DB17-6924-84B1-D4D7997219E8}"/>
              </a:ext>
            </a:extLst>
          </p:cNvPr>
          <p:cNvSpPr/>
          <p:nvPr/>
        </p:nvSpPr>
        <p:spPr>
          <a:xfrm>
            <a:off x="2971800" y="-105877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65EBB9-BC5F-AEBA-6876-CE7B862091DD}"/>
              </a:ext>
            </a:extLst>
          </p:cNvPr>
          <p:cNvSpPr txBox="1"/>
          <p:nvPr/>
        </p:nvSpPr>
        <p:spPr>
          <a:xfrm>
            <a:off x="6120808" y="3149632"/>
            <a:ext cx="6097772" cy="2110193"/>
          </a:xfrm>
          <a:prstGeom prst="rect">
            <a:avLst/>
          </a:prstGeom>
          <a:noFill/>
        </p:spPr>
        <p:txBody>
          <a:bodyPr wrap="square">
            <a:spAutoFit/>
          </a:bodyPr>
          <a:lstStyle/>
          <a:p>
            <a:pPr marL="171450" indent="-171450" algn="l">
              <a:lnSpc>
                <a:spcPct val="120000"/>
              </a:lnSpc>
              <a:spcBef>
                <a:spcPts val="200"/>
              </a:spcBef>
              <a:buFont typeface="Arial" panose="020B0604020202020204" pitchFamily="34" charset="0"/>
              <a:buChar char="•"/>
            </a:pPr>
            <a:r>
              <a:rPr lang="en-US" sz="1100" b="0" i="0" u="none" strike="noStrike" dirty="0">
                <a:solidFill>
                  <a:srgbClr val="003057"/>
                </a:solidFill>
                <a:effectLst/>
                <a:latin typeface="Roboto" panose="02000000000000000000" pitchFamily="2" charset="0"/>
                <a:ea typeface="Roboto" panose="02000000000000000000" pitchFamily="2" charset="0"/>
                <a:cs typeface="Roboto" panose="02000000000000000000" pitchFamily="2" charset="0"/>
              </a:rPr>
              <a:t>Leica </a:t>
            </a:r>
            <a:r>
              <a:rPr lang="en-US" sz="1100" b="0" i="0" u="none" strike="noStrike" dirty="0" err="1">
                <a:solidFill>
                  <a:srgbClr val="003057"/>
                </a:solidFill>
                <a:effectLst/>
                <a:latin typeface="Roboto" panose="02000000000000000000" pitchFamily="2" charset="0"/>
                <a:ea typeface="Roboto" panose="02000000000000000000" pitchFamily="2" charset="0"/>
                <a:cs typeface="Roboto" panose="02000000000000000000" pitchFamily="2" charset="0"/>
              </a:rPr>
              <a:t>Autostainer</a:t>
            </a:r>
            <a:r>
              <a:rPr lang="en-US" sz="1100" b="0" i="0" u="none" strike="noStrike" dirty="0">
                <a:solidFill>
                  <a:srgbClr val="003057"/>
                </a:solidFill>
                <a:effectLst/>
                <a:latin typeface="Roboto" panose="02000000000000000000" pitchFamily="2" charset="0"/>
                <a:ea typeface="Roboto" panose="02000000000000000000" pitchFamily="2" charset="0"/>
                <a:cs typeface="Roboto" panose="02000000000000000000" pitchFamily="2" charset="0"/>
              </a:rPr>
              <a:t> XL</a:t>
            </a:r>
          </a:p>
          <a:p>
            <a:pPr marL="171450" indent="-171450" algn="l">
              <a:lnSpc>
                <a:spcPct val="120000"/>
              </a:lnSpc>
              <a:spcBef>
                <a:spcPts val="200"/>
              </a:spcBef>
              <a:buFont typeface="Arial" panose="020B0604020202020204" pitchFamily="34" charset="0"/>
              <a:buChar char="•"/>
            </a:pPr>
            <a:r>
              <a:rPr lang="en-US" sz="1100" b="0" i="0" u="none" strike="noStrike" dirty="0">
                <a:solidFill>
                  <a:srgbClr val="003057"/>
                </a:solidFill>
                <a:effectLst/>
                <a:latin typeface="Roboto" panose="02000000000000000000" pitchFamily="2" charset="0"/>
                <a:ea typeface="Roboto" panose="02000000000000000000" pitchFamily="2" charset="0"/>
                <a:cs typeface="Roboto" panose="02000000000000000000" pitchFamily="2" charset="0"/>
              </a:rPr>
              <a:t>Leica CM3050S Cryostat</a:t>
            </a:r>
          </a:p>
          <a:p>
            <a:pPr marL="171450" indent="-171450" algn="l">
              <a:lnSpc>
                <a:spcPct val="120000"/>
              </a:lnSpc>
              <a:spcBef>
                <a:spcPts val="200"/>
              </a:spcBef>
              <a:buFont typeface="Arial" panose="020B0604020202020204" pitchFamily="34" charset="0"/>
              <a:buChar char="•"/>
            </a:pPr>
            <a:r>
              <a:rPr lang="en-US" sz="1100" b="0" i="0" u="none" strike="noStrike" dirty="0">
                <a:solidFill>
                  <a:srgbClr val="003057"/>
                </a:solidFill>
                <a:effectLst/>
                <a:latin typeface="Roboto" panose="02000000000000000000" pitchFamily="2" charset="0"/>
                <a:ea typeface="Roboto" panose="02000000000000000000" pitchFamily="2" charset="0"/>
                <a:cs typeface="Roboto" panose="02000000000000000000" pitchFamily="2" charset="0"/>
              </a:rPr>
              <a:t>Leica VT1000 S Vibratome</a:t>
            </a:r>
          </a:p>
          <a:p>
            <a:pPr marL="171450" indent="-171450" algn="l">
              <a:lnSpc>
                <a:spcPct val="120000"/>
              </a:lnSpc>
              <a:spcBef>
                <a:spcPts val="200"/>
              </a:spcBef>
              <a:buFont typeface="Arial" panose="020B0604020202020204" pitchFamily="34" charset="0"/>
              <a:buChar char="•"/>
            </a:pPr>
            <a:r>
              <a:rPr lang="en-US" sz="1100" b="0" i="0" u="none" strike="noStrike" dirty="0" err="1">
                <a:solidFill>
                  <a:srgbClr val="003057"/>
                </a:solidFill>
                <a:effectLst/>
                <a:latin typeface="Roboto" panose="02000000000000000000" pitchFamily="2" charset="0"/>
                <a:ea typeface="Roboto" panose="02000000000000000000" pitchFamily="2" charset="0"/>
                <a:cs typeface="Roboto" panose="02000000000000000000" pitchFamily="2" charset="0"/>
              </a:rPr>
              <a:t>Lunaphore</a:t>
            </a:r>
            <a:r>
              <a:rPr lang="en-US" sz="1100" b="0" i="0" u="none" strike="noStrike" dirty="0">
                <a:solidFill>
                  <a:srgbClr val="003057"/>
                </a:solidFill>
                <a:effectLst/>
                <a:latin typeface="Roboto" panose="02000000000000000000" pitchFamily="2" charset="0"/>
                <a:ea typeface="Roboto" panose="02000000000000000000" pitchFamily="2" charset="0"/>
                <a:cs typeface="Roboto" panose="02000000000000000000" pitchFamily="2" charset="0"/>
              </a:rPr>
              <a:t> </a:t>
            </a:r>
            <a:r>
              <a:rPr lang="en-US" sz="1100" b="0" i="0" u="none" strike="noStrike" dirty="0" err="1">
                <a:solidFill>
                  <a:srgbClr val="003057"/>
                </a:solidFill>
                <a:effectLst/>
                <a:latin typeface="Roboto" panose="02000000000000000000" pitchFamily="2" charset="0"/>
                <a:ea typeface="Roboto" panose="02000000000000000000" pitchFamily="2" charset="0"/>
                <a:cs typeface="Roboto" panose="02000000000000000000" pitchFamily="2" charset="0"/>
              </a:rPr>
              <a:t>LabSat</a:t>
            </a:r>
            <a:r>
              <a:rPr lang="en-US" sz="1100" b="0" i="0" u="none" strike="noStrike" dirty="0">
                <a:solidFill>
                  <a:srgbClr val="003057"/>
                </a:solidFill>
                <a:effectLst/>
                <a:latin typeface="Roboto" panose="02000000000000000000" pitchFamily="2" charset="0"/>
                <a:ea typeface="Roboto" panose="02000000000000000000" pitchFamily="2" charset="0"/>
                <a:cs typeface="Roboto" panose="02000000000000000000" pitchFamily="2" charset="0"/>
              </a:rPr>
              <a:t> Multiplex IHC</a:t>
            </a:r>
          </a:p>
          <a:p>
            <a:pPr marL="171450" indent="-171450" algn="l">
              <a:lnSpc>
                <a:spcPct val="120000"/>
              </a:lnSpc>
              <a:spcBef>
                <a:spcPts val="200"/>
              </a:spcBef>
              <a:buFont typeface="Arial" panose="020B0604020202020204" pitchFamily="34" charset="0"/>
              <a:buChar char="•"/>
            </a:pPr>
            <a:r>
              <a:rPr lang="en-US" sz="1100" b="0" i="0" u="none" strike="noStrike" dirty="0" err="1">
                <a:solidFill>
                  <a:srgbClr val="003057"/>
                </a:solidFill>
                <a:effectLst/>
                <a:latin typeface="Roboto" panose="02000000000000000000" pitchFamily="2" charset="0"/>
                <a:ea typeface="Roboto" panose="02000000000000000000" pitchFamily="2" charset="0"/>
                <a:cs typeface="Roboto" panose="02000000000000000000" pitchFamily="2" charset="0"/>
              </a:rPr>
              <a:t>Metkon</a:t>
            </a:r>
            <a:r>
              <a:rPr lang="en-US" sz="1100" b="0" i="0" u="none" strike="noStrike" dirty="0">
                <a:solidFill>
                  <a:srgbClr val="003057"/>
                </a:solidFill>
                <a:effectLst/>
                <a:latin typeface="Roboto" panose="02000000000000000000" pitchFamily="2" charset="0"/>
                <a:ea typeface="Roboto" panose="02000000000000000000" pitchFamily="2" charset="0"/>
                <a:cs typeface="Roboto" panose="02000000000000000000" pitchFamily="2" charset="0"/>
              </a:rPr>
              <a:t> </a:t>
            </a:r>
            <a:r>
              <a:rPr lang="en-US" sz="1100" b="0" i="0" u="none" strike="noStrike" dirty="0" err="1">
                <a:solidFill>
                  <a:srgbClr val="003057"/>
                </a:solidFill>
                <a:effectLst/>
                <a:latin typeface="Roboto" panose="02000000000000000000" pitchFamily="2" charset="0"/>
                <a:ea typeface="Roboto" panose="02000000000000000000" pitchFamily="2" charset="0"/>
                <a:cs typeface="Roboto" panose="02000000000000000000" pitchFamily="2" charset="0"/>
              </a:rPr>
              <a:t>Miracut</a:t>
            </a:r>
            <a:r>
              <a:rPr lang="en-US" sz="1100" b="0" i="0" u="none" strike="noStrike" dirty="0">
                <a:solidFill>
                  <a:srgbClr val="003057"/>
                </a:solidFill>
                <a:effectLst/>
                <a:latin typeface="Roboto" panose="02000000000000000000" pitchFamily="2" charset="0"/>
                <a:ea typeface="Roboto" panose="02000000000000000000" pitchFamily="2" charset="0"/>
                <a:cs typeface="Roboto" panose="02000000000000000000" pitchFamily="2" charset="0"/>
              </a:rPr>
              <a:t> 152 Precision Saw</a:t>
            </a:r>
          </a:p>
          <a:p>
            <a:pPr marL="171450" indent="-171450" algn="l">
              <a:lnSpc>
                <a:spcPct val="120000"/>
              </a:lnSpc>
              <a:spcBef>
                <a:spcPts val="200"/>
              </a:spcBef>
              <a:buFont typeface="Arial" panose="020B0604020202020204" pitchFamily="34" charset="0"/>
              <a:buChar char="•"/>
            </a:pPr>
            <a:r>
              <a:rPr lang="en-US" sz="1100" b="0" i="0" u="none" strike="noStrike" dirty="0" err="1">
                <a:solidFill>
                  <a:srgbClr val="003057"/>
                </a:solidFill>
                <a:effectLst/>
                <a:latin typeface="Roboto" panose="02000000000000000000" pitchFamily="2" charset="0"/>
                <a:ea typeface="Roboto" panose="02000000000000000000" pitchFamily="2" charset="0"/>
                <a:cs typeface="Roboto" panose="02000000000000000000" pitchFamily="2" charset="0"/>
              </a:rPr>
              <a:t>Thermo</a:t>
            </a:r>
            <a:r>
              <a:rPr lang="en-US" sz="1100" b="0" i="0" u="none" strike="noStrike" dirty="0">
                <a:solidFill>
                  <a:srgbClr val="003057"/>
                </a:solidFill>
                <a:effectLst/>
                <a:latin typeface="Roboto" panose="02000000000000000000" pitchFamily="2" charset="0"/>
                <a:ea typeface="Roboto" panose="02000000000000000000" pitchFamily="2" charset="0"/>
                <a:cs typeface="Roboto" panose="02000000000000000000" pitchFamily="2" charset="0"/>
              </a:rPr>
              <a:t> Scientific </a:t>
            </a:r>
            <a:r>
              <a:rPr lang="en-US" sz="1100" b="0" i="0" u="none" strike="noStrike" dirty="0" err="1">
                <a:solidFill>
                  <a:srgbClr val="003057"/>
                </a:solidFill>
                <a:effectLst/>
                <a:latin typeface="Roboto" panose="02000000000000000000" pitchFamily="2" charset="0"/>
                <a:ea typeface="Roboto" panose="02000000000000000000" pitchFamily="2" charset="0"/>
                <a:cs typeface="Roboto" panose="02000000000000000000" pitchFamily="2" charset="0"/>
              </a:rPr>
              <a:t>Cryostar</a:t>
            </a:r>
            <a:r>
              <a:rPr lang="en-US" sz="1100" b="0" i="0" u="none" strike="noStrike" dirty="0">
                <a:solidFill>
                  <a:srgbClr val="003057"/>
                </a:solidFill>
                <a:effectLst/>
                <a:latin typeface="Roboto" panose="02000000000000000000" pitchFamily="2" charset="0"/>
                <a:ea typeface="Roboto" panose="02000000000000000000" pitchFamily="2" charset="0"/>
                <a:cs typeface="Roboto" panose="02000000000000000000" pitchFamily="2" charset="0"/>
              </a:rPr>
              <a:t> NX-70 Cryostat</a:t>
            </a:r>
          </a:p>
          <a:p>
            <a:pPr marL="171450" indent="-171450" algn="l">
              <a:lnSpc>
                <a:spcPct val="120000"/>
              </a:lnSpc>
              <a:spcBef>
                <a:spcPts val="200"/>
              </a:spcBef>
              <a:buFont typeface="Arial" panose="020B0604020202020204" pitchFamily="34" charset="0"/>
              <a:buChar char="•"/>
            </a:pPr>
            <a:r>
              <a:rPr lang="en-US" sz="1100" b="0" i="0" u="none" strike="noStrike" dirty="0">
                <a:solidFill>
                  <a:srgbClr val="003057"/>
                </a:solidFill>
                <a:effectLst/>
                <a:latin typeface="Roboto" panose="02000000000000000000" pitchFamily="2" charset="0"/>
                <a:ea typeface="Roboto" panose="02000000000000000000" pitchFamily="2" charset="0"/>
                <a:cs typeface="Roboto" panose="02000000000000000000" pitchFamily="2" charset="0"/>
              </a:rPr>
              <a:t>VWR 1400E Vacuum Oven</a:t>
            </a:r>
          </a:p>
          <a:p>
            <a:pPr marL="171450" indent="-171450" algn="l">
              <a:lnSpc>
                <a:spcPct val="120000"/>
              </a:lnSpc>
              <a:spcBef>
                <a:spcPts val="200"/>
              </a:spcBef>
              <a:buFont typeface="Arial" panose="020B0604020202020204" pitchFamily="34" charset="0"/>
              <a:buChar char="•"/>
            </a:pPr>
            <a:r>
              <a:rPr lang="en-US" sz="1100" b="0" i="0" u="none" strike="noStrike" dirty="0">
                <a:solidFill>
                  <a:srgbClr val="003057"/>
                </a:solidFill>
                <a:effectLst/>
                <a:latin typeface="Roboto" panose="02000000000000000000" pitchFamily="2" charset="0"/>
                <a:ea typeface="Roboto" panose="02000000000000000000" pitchFamily="2" charset="0"/>
                <a:cs typeface="Roboto" panose="02000000000000000000" pitchFamily="2" charset="0"/>
              </a:rPr>
              <a:t>Waldorf (Germany) HM355S </a:t>
            </a:r>
            <a:r>
              <a:rPr lang="en-US" sz="1100" b="0" i="0" u="none" strike="noStrike" dirty="0" err="1">
                <a:solidFill>
                  <a:srgbClr val="003057"/>
                </a:solidFill>
                <a:effectLst/>
                <a:latin typeface="Roboto" panose="02000000000000000000" pitchFamily="2" charset="0"/>
                <a:ea typeface="Roboto" panose="02000000000000000000" pitchFamily="2" charset="0"/>
                <a:cs typeface="Roboto" panose="02000000000000000000" pitchFamily="2" charset="0"/>
              </a:rPr>
              <a:t>Microm</a:t>
            </a:r>
            <a:r>
              <a:rPr lang="en-US" sz="1100" b="0" i="0" u="none" strike="noStrike" dirty="0">
                <a:solidFill>
                  <a:srgbClr val="003057"/>
                </a:solidFill>
                <a:effectLst/>
                <a:latin typeface="Roboto" panose="02000000000000000000" pitchFamily="2" charset="0"/>
                <a:ea typeface="Roboto" panose="02000000000000000000" pitchFamily="2" charset="0"/>
                <a:cs typeface="Roboto" panose="02000000000000000000" pitchFamily="2" charset="0"/>
              </a:rPr>
              <a:t> Rotary Microtome (2)</a:t>
            </a:r>
          </a:p>
          <a:p>
            <a:pPr marL="171450" indent="-171450" algn="l">
              <a:lnSpc>
                <a:spcPct val="120000"/>
              </a:lnSpc>
              <a:spcBef>
                <a:spcPts val="200"/>
              </a:spcBef>
              <a:buFont typeface="Arial" panose="020B0604020202020204" pitchFamily="34" charset="0"/>
              <a:buChar char="•"/>
            </a:pPr>
            <a:r>
              <a:rPr lang="en-US" sz="1100" b="0" i="0" u="none" strike="noStrike" dirty="0">
                <a:solidFill>
                  <a:srgbClr val="003057"/>
                </a:solidFill>
                <a:effectLst/>
                <a:latin typeface="Roboto" panose="02000000000000000000" pitchFamily="2" charset="0"/>
                <a:ea typeface="Roboto" panose="02000000000000000000" pitchFamily="2" charset="0"/>
                <a:cs typeface="Roboto" panose="02000000000000000000" pitchFamily="2" charset="0"/>
              </a:rPr>
              <a:t>Zeiss 100M Fluorescence Microscope w/ Camera</a:t>
            </a:r>
          </a:p>
        </p:txBody>
      </p:sp>
    </p:spTree>
    <p:extLst>
      <p:ext uri="{BB962C8B-B14F-4D97-AF65-F5344CB8AC3E}">
        <p14:creationId xmlns:p14="http://schemas.microsoft.com/office/powerpoint/2010/main" val="326154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5BF-2F35-120F-6F38-AD8120608158}"/>
              </a:ext>
            </a:extLst>
          </p:cNvPr>
          <p:cNvSpPr>
            <a:spLocks noGrp="1"/>
          </p:cNvSpPr>
          <p:nvPr>
            <p:ph type="title"/>
          </p:nvPr>
        </p:nvSpPr>
        <p:spPr/>
        <p:txBody>
          <a:bodyPr/>
          <a:lstStyle/>
          <a:p>
            <a:pPr algn="ctr"/>
            <a:r>
              <a:rPr lang="en-US" b="1" dirty="0"/>
              <a:t>Magnetic Resonance Imaging Core</a:t>
            </a:r>
            <a:endParaRPr lang="es-ES" b="1" dirty="0"/>
          </a:p>
        </p:txBody>
      </p:sp>
      <p:sp>
        <p:nvSpPr>
          <p:cNvPr id="3" name="Content Placeholder 2">
            <a:extLst>
              <a:ext uri="{FF2B5EF4-FFF2-40B4-BE49-F238E27FC236}">
                <a16:creationId xmlns:a16="http://schemas.microsoft.com/office/drawing/2014/main" id="{7A2F993E-4C1F-C1EA-3175-A28C2E0D3F04}"/>
              </a:ext>
            </a:extLst>
          </p:cNvPr>
          <p:cNvSpPr>
            <a:spLocks noGrp="1"/>
          </p:cNvSpPr>
          <p:nvPr>
            <p:ph sz="half" idx="1"/>
          </p:nvPr>
        </p:nvSpPr>
        <p:spPr>
          <a:xfrm>
            <a:off x="482601" y="3136838"/>
            <a:ext cx="5615353" cy="3074799"/>
          </a:xfrm>
        </p:spPr>
        <p:txBody>
          <a:bodyPr/>
          <a:lstStyle/>
          <a:p>
            <a:pPr marL="0" indent="0" algn="ctr">
              <a:buNone/>
            </a:pPr>
            <a:r>
              <a:rPr lang="en-US" sz="1800" b="1" dirty="0"/>
              <a:t>Equipment: </a:t>
            </a:r>
          </a:p>
          <a:p>
            <a:pPr>
              <a:spcBef>
                <a:spcPts val="0"/>
              </a:spcBef>
            </a:pPr>
            <a:r>
              <a:rPr lang="en-US" sz="1800" kern="100" dirty="0">
                <a:effectLst/>
                <a:latin typeface="Roboto" panose="02000000000000000000" pitchFamily="2" charset="0"/>
                <a:ea typeface="Aptos" panose="020B0004020202020204" pitchFamily="34" charset="0"/>
                <a:cs typeface="Times New Roman" panose="02020603050405020304" pitchFamily="18" charset="0"/>
              </a:rPr>
              <a:t>Bruker </a:t>
            </a:r>
            <a:r>
              <a:rPr lang="en-US" sz="1800" kern="100" dirty="0" err="1">
                <a:effectLst/>
                <a:latin typeface="Roboto" panose="02000000000000000000" pitchFamily="2" charset="0"/>
                <a:ea typeface="Aptos" panose="020B0004020202020204" pitchFamily="34" charset="0"/>
                <a:cs typeface="Times New Roman" panose="02020603050405020304" pitchFamily="18" charset="0"/>
              </a:rPr>
              <a:t>PharmaScan</a:t>
            </a:r>
            <a:r>
              <a:rPr lang="en-US" sz="1800" kern="100" dirty="0">
                <a:effectLst/>
                <a:latin typeface="Roboto" panose="02000000000000000000" pitchFamily="2" charset="0"/>
                <a:ea typeface="Aptos" panose="020B0004020202020204" pitchFamily="34" charset="0"/>
                <a:cs typeface="Times New Roman" panose="02020603050405020304" pitchFamily="18" charset="0"/>
              </a:rPr>
              <a:t> 7T MRI Scanner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0"/>
              </a:spcBef>
            </a:pPr>
            <a:r>
              <a:rPr lang="en-US" sz="1800" kern="100" dirty="0">
                <a:effectLst/>
                <a:latin typeface="Roboto" panose="02000000000000000000" pitchFamily="2" charset="0"/>
                <a:ea typeface="Aptos" panose="020B0004020202020204" pitchFamily="34" charset="0"/>
                <a:cs typeface="Times New Roman" panose="02020603050405020304" pitchFamily="18" charset="0"/>
              </a:rPr>
              <a:t>SAII animal monitoring and gating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0"/>
              </a:spcBef>
            </a:pPr>
            <a:r>
              <a:rPr lang="en-US" sz="1800" kern="100" dirty="0">
                <a:effectLst/>
                <a:latin typeface="Roboto" panose="02000000000000000000" pitchFamily="2" charset="0"/>
                <a:ea typeface="Aptos" panose="020B0004020202020204" pitchFamily="34" charset="0"/>
                <a:cs typeface="Times New Roman" panose="02020603050405020304" pitchFamily="18" charset="0"/>
              </a:rPr>
              <a:t>Volume and surface coils in various sizes and configurations from Bruker, Doty Scientific and M2M imaging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8AFC3BBA-9E05-D20D-C94F-B4FB13B5301B}"/>
              </a:ext>
            </a:extLst>
          </p:cNvPr>
          <p:cNvSpPr>
            <a:spLocks noGrp="1"/>
          </p:cNvSpPr>
          <p:nvPr>
            <p:ph sz="half" idx="2"/>
          </p:nvPr>
        </p:nvSpPr>
        <p:spPr>
          <a:xfrm>
            <a:off x="6095999" y="3136869"/>
            <a:ext cx="5613400" cy="3074799"/>
          </a:xfrm>
        </p:spPr>
        <p:txBody>
          <a:bodyPr/>
          <a:lstStyle/>
          <a:p>
            <a:pPr marL="0" indent="0" algn="ctr">
              <a:buNone/>
            </a:pPr>
            <a:r>
              <a:rPr lang="en-US" sz="1800" b="1" dirty="0"/>
              <a:t>Core Capabilities: </a:t>
            </a:r>
          </a:p>
          <a:p>
            <a:pPr marL="0" indent="0" algn="ctr">
              <a:buNone/>
            </a:pPr>
            <a:r>
              <a:rPr lang="en-US" sz="1800" dirty="0">
                <a:effectLst/>
                <a:latin typeface="Calibri" panose="020F0502020204030204" pitchFamily="34" charset="0"/>
                <a:ea typeface="Calibri" panose="020F0502020204030204" pitchFamily="34" charset="0"/>
                <a:cs typeface="Arial" panose="020B0604020202020204" pitchFamily="34" charset="0"/>
              </a:rPr>
              <a:t>Small Animal MRI, Engineering Applications of MRI, Magnetic Resonance Spectroscopy, flow-MRI, MRI technology</a:t>
            </a:r>
            <a:endParaRPr lang="en-US" sz="2000" b="1" dirty="0"/>
          </a:p>
        </p:txBody>
      </p:sp>
      <p:sp>
        <p:nvSpPr>
          <p:cNvPr id="6" name="TextBox 5">
            <a:extLst>
              <a:ext uri="{FF2B5EF4-FFF2-40B4-BE49-F238E27FC236}">
                <a16:creationId xmlns:a16="http://schemas.microsoft.com/office/drawing/2014/main" id="{21DF1A6A-F849-216C-7198-D116EA42B15E}"/>
              </a:ext>
            </a:extLst>
          </p:cNvPr>
          <p:cNvSpPr txBox="1"/>
          <p:nvPr/>
        </p:nvSpPr>
        <p:spPr>
          <a:xfrm>
            <a:off x="673769" y="1164617"/>
            <a:ext cx="11137231" cy="1123712"/>
          </a:xfrm>
          <a:prstGeom prst="roundRect">
            <a:avLst/>
          </a:prstGeom>
          <a:solidFill>
            <a:srgbClr val="B1A08D">
              <a:alpha val="36078"/>
            </a:srgbClr>
          </a:solidFill>
        </p:spPr>
        <p:txBody>
          <a:bodyPr wrap="square" rtlCol="0">
            <a:spAutoFit/>
          </a:bodyPr>
          <a:lstStyle/>
          <a:p>
            <a:pPr algn="ctr"/>
            <a:endParaRPr lang="en-US" sz="1200" dirty="0">
              <a:solidFill>
                <a:srgbClr val="003057"/>
              </a:solidFill>
              <a:latin typeface="Roboto" panose="02000000000000000000" pitchFamily="2" charset="0"/>
            </a:endParaRPr>
          </a:p>
          <a:p>
            <a:pPr algn="ctr"/>
            <a:r>
              <a:rPr lang="en-US" sz="1200" b="0" i="0" dirty="0">
                <a:solidFill>
                  <a:srgbClr val="262626"/>
                </a:solidFill>
                <a:effectLst/>
                <a:latin typeface="Roboto" panose="02000000000000000000" pitchFamily="2" charset="0"/>
              </a:rPr>
              <a:t>The Magnetic Resonance Imaging Core is a core facility for high resolution. MRI studies with the following focus: Molecular imaging, cardiac imaging, development of new contrast agents, and biomedical engineering. </a:t>
            </a:r>
          </a:p>
          <a:p>
            <a:pPr algn="ctr"/>
            <a:endParaRPr lang="en-US" sz="1200" b="0" i="0" dirty="0">
              <a:solidFill>
                <a:srgbClr val="262626"/>
              </a:solidFill>
              <a:effectLst/>
              <a:latin typeface="Roboto" panose="02000000000000000000" pitchFamily="2" charset="0"/>
            </a:endParaRPr>
          </a:p>
          <a:p>
            <a:pPr algn="ctr"/>
            <a:r>
              <a:rPr lang="en-US" sz="1200" b="1" dirty="0">
                <a:solidFill>
                  <a:srgbClr val="003057"/>
                </a:solidFill>
                <a:latin typeface="Roboto" panose="02000000000000000000" pitchFamily="2" charset="0"/>
              </a:rPr>
              <a:t>For more information, visit </a:t>
            </a:r>
            <a:r>
              <a:rPr lang="en-US" sz="1200" b="1" dirty="0">
                <a:solidFill>
                  <a:srgbClr val="003057"/>
                </a:solidFill>
                <a:latin typeface="Roboto" panose="02000000000000000000" pitchFamily="2" charset="0"/>
                <a:hlinkClick r:id="rId2"/>
              </a:rPr>
              <a:t>https://research.gatech.edu/bio/research/core-facilities/magnetic-resonance-imaging-core</a:t>
            </a:r>
            <a:r>
              <a:rPr lang="en-US" sz="1200" b="1" dirty="0">
                <a:solidFill>
                  <a:srgbClr val="003057"/>
                </a:solidFill>
                <a:latin typeface="Roboto" panose="02000000000000000000" pitchFamily="2" charset="0"/>
              </a:rPr>
              <a:t> </a:t>
            </a:r>
            <a:endParaRPr lang="en-US" sz="1200" dirty="0">
              <a:solidFill>
                <a:srgbClr val="003057"/>
              </a:solidFill>
            </a:endParaRPr>
          </a:p>
        </p:txBody>
      </p:sp>
      <p:sp>
        <p:nvSpPr>
          <p:cNvPr id="5" name="TextBox 4">
            <a:extLst>
              <a:ext uri="{FF2B5EF4-FFF2-40B4-BE49-F238E27FC236}">
                <a16:creationId xmlns:a16="http://schemas.microsoft.com/office/drawing/2014/main" id="{B3221F44-063B-A72D-DDB9-C2641496269D}"/>
              </a:ext>
            </a:extLst>
          </p:cNvPr>
          <p:cNvSpPr txBox="1"/>
          <p:nvPr/>
        </p:nvSpPr>
        <p:spPr>
          <a:xfrm>
            <a:off x="2589410" y="5974138"/>
            <a:ext cx="6813885" cy="276999"/>
          </a:xfrm>
          <a:prstGeom prst="rect">
            <a:avLst/>
          </a:prstGeom>
          <a:noFill/>
        </p:spPr>
        <p:txBody>
          <a:bodyPr wrap="square" rtlCol="0">
            <a:spAutoFit/>
          </a:bodyPr>
          <a:lstStyle/>
          <a:p>
            <a:pPr algn="ctr"/>
            <a:r>
              <a:rPr lang="en-US" sz="1200" b="1" i="0" dirty="0">
                <a:solidFill>
                  <a:srgbClr val="003057"/>
                </a:solidFill>
                <a:effectLst/>
                <a:latin typeface="Roboto" panose="02000000000000000000" pitchFamily="2" charset="0"/>
              </a:rPr>
              <a:t>Contact</a:t>
            </a:r>
            <a:r>
              <a:rPr lang="en-US" sz="1200" b="0" i="0" dirty="0">
                <a:solidFill>
                  <a:srgbClr val="003057"/>
                </a:solidFill>
                <a:effectLst/>
                <a:latin typeface="Roboto" panose="02000000000000000000" pitchFamily="2" charset="0"/>
              </a:rPr>
              <a:t>: </a:t>
            </a:r>
            <a:r>
              <a:rPr lang="en-US" sz="1200" b="1" i="0" dirty="0">
                <a:solidFill>
                  <a:srgbClr val="003057"/>
                </a:solidFill>
                <a:effectLst/>
                <a:latin typeface="Roboto" panose="02000000000000000000" pitchFamily="2" charset="0"/>
              </a:rPr>
              <a:t>Johannes </a:t>
            </a:r>
            <a:r>
              <a:rPr lang="en-US" sz="1200" b="1" i="0" dirty="0" err="1">
                <a:solidFill>
                  <a:srgbClr val="003057"/>
                </a:solidFill>
                <a:effectLst/>
                <a:latin typeface="Roboto" panose="02000000000000000000" pitchFamily="2" charset="0"/>
              </a:rPr>
              <a:t>Leisen</a:t>
            </a:r>
            <a:r>
              <a:rPr lang="en-US" sz="1200" b="1" i="0" dirty="0">
                <a:solidFill>
                  <a:srgbClr val="003057"/>
                </a:solidFill>
                <a:effectLst/>
                <a:latin typeface="Roboto" panose="02000000000000000000" pitchFamily="2" charset="0"/>
              </a:rPr>
              <a:t>, </a:t>
            </a:r>
            <a:r>
              <a:rPr lang="en-US" sz="1200" dirty="0">
                <a:solidFill>
                  <a:srgbClr val="003057"/>
                </a:solidFill>
                <a:latin typeface="Roboto" panose="02000000000000000000" pitchFamily="2" charset="0"/>
              </a:rPr>
              <a:t>j</a:t>
            </a:r>
            <a:r>
              <a:rPr lang="en-US" sz="1200" b="0" i="0" dirty="0">
                <a:solidFill>
                  <a:srgbClr val="003057"/>
                </a:solidFill>
                <a:effectLst/>
                <a:latin typeface="Roboto" panose="02000000000000000000" pitchFamily="2" charset="0"/>
                <a:hlinkClick r:id="rId3"/>
              </a:rPr>
              <a:t>ohannes.leisen@chemistry.gatech.edu</a:t>
            </a:r>
            <a:r>
              <a:rPr lang="en-US" sz="1200" b="0" i="0" dirty="0">
                <a:solidFill>
                  <a:srgbClr val="003057"/>
                </a:solidFill>
                <a:effectLst/>
                <a:latin typeface="Roboto" panose="02000000000000000000" pitchFamily="2" charset="0"/>
              </a:rPr>
              <a:t> </a:t>
            </a:r>
            <a:endParaRPr lang="en-US" sz="1200" dirty="0">
              <a:solidFill>
                <a:srgbClr val="003057"/>
              </a:solidFill>
            </a:endParaRPr>
          </a:p>
        </p:txBody>
      </p:sp>
      <p:sp>
        <p:nvSpPr>
          <p:cNvPr id="7" name="Rectangle: Rounded Corners 6">
            <a:extLst>
              <a:ext uri="{FF2B5EF4-FFF2-40B4-BE49-F238E27FC236}">
                <a16:creationId xmlns:a16="http://schemas.microsoft.com/office/drawing/2014/main" id="{313BE213-DB17-6924-84B1-D4D7997219E8}"/>
              </a:ext>
            </a:extLst>
          </p:cNvPr>
          <p:cNvSpPr/>
          <p:nvPr/>
        </p:nvSpPr>
        <p:spPr>
          <a:xfrm>
            <a:off x="2971800" y="-105877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578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5BF-2F35-120F-6F38-AD8120608158}"/>
              </a:ext>
            </a:extLst>
          </p:cNvPr>
          <p:cNvSpPr>
            <a:spLocks noGrp="1"/>
          </p:cNvSpPr>
          <p:nvPr>
            <p:ph type="title"/>
          </p:nvPr>
        </p:nvSpPr>
        <p:spPr/>
        <p:txBody>
          <a:bodyPr/>
          <a:lstStyle/>
          <a:p>
            <a:pPr algn="ctr"/>
            <a:r>
              <a:rPr lang="en-US" b="1" dirty="0"/>
              <a:t>Microcomputed Tomography Core</a:t>
            </a:r>
            <a:endParaRPr lang="es-ES" b="1" dirty="0"/>
          </a:p>
        </p:txBody>
      </p:sp>
      <p:sp>
        <p:nvSpPr>
          <p:cNvPr id="3" name="Content Placeholder 2">
            <a:extLst>
              <a:ext uri="{FF2B5EF4-FFF2-40B4-BE49-F238E27FC236}">
                <a16:creationId xmlns:a16="http://schemas.microsoft.com/office/drawing/2014/main" id="{7A2F993E-4C1F-C1EA-3175-A28C2E0D3F04}"/>
              </a:ext>
            </a:extLst>
          </p:cNvPr>
          <p:cNvSpPr>
            <a:spLocks noGrp="1"/>
          </p:cNvSpPr>
          <p:nvPr>
            <p:ph sz="half" idx="1"/>
          </p:nvPr>
        </p:nvSpPr>
        <p:spPr>
          <a:xfrm>
            <a:off x="381000" y="3136870"/>
            <a:ext cx="5615353" cy="3074799"/>
          </a:xfrm>
        </p:spPr>
        <p:txBody>
          <a:bodyPr>
            <a:normAutofit/>
          </a:bodyPr>
          <a:lstStyle/>
          <a:p>
            <a:pPr marL="0" indent="0" algn="ctr">
              <a:buNone/>
            </a:pPr>
            <a:r>
              <a:rPr lang="en-US" sz="2000" b="1" dirty="0"/>
              <a:t>Equipment: </a:t>
            </a:r>
          </a:p>
          <a:p>
            <a:pPr marL="0" indent="0" algn="ctr">
              <a:buNone/>
            </a:pPr>
            <a:endParaRPr lang="en-US" sz="2000" b="1" dirty="0"/>
          </a:p>
          <a:p>
            <a:r>
              <a:rPr lang="en-US" sz="1900" dirty="0"/>
              <a:t>MicroCT40 Small specimen scanner (</a:t>
            </a:r>
            <a:r>
              <a:rPr lang="en-US" sz="1900" dirty="0" err="1"/>
              <a:t>Scanco</a:t>
            </a:r>
            <a:r>
              <a:rPr lang="en-US" sz="1900" dirty="0"/>
              <a:t>)</a:t>
            </a:r>
          </a:p>
          <a:p>
            <a:r>
              <a:rPr lang="en-US" sz="1900" dirty="0"/>
              <a:t>MicroCT50 Small specimen scanner (</a:t>
            </a:r>
            <a:r>
              <a:rPr lang="en-US" sz="1900" dirty="0" err="1"/>
              <a:t>Scanco</a:t>
            </a:r>
            <a:r>
              <a:rPr lang="en-US" sz="1900" dirty="0"/>
              <a:t>)</a:t>
            </a:r>
          </a:p>
          <a:p>
            <a:r>
              <a:rPr lang="en-US" sz="1900" dirty="0"/>
              <a:t>VivaCT40 In vivo specimen scanner (</a:t>
            </a:r>
            <a:r>
              <a:rPr lang="en-US" sz="1900" dirty="0" err="1"/>
              <a:t>Scanco</a:t>
            </a:r>
            <a:r>
              <a:rPr lang="en-US" sz="1900" dirty="0"/>
              <a:t>)</a:t>
            </a:r>
          </a:p>
          <a:p>
            <a:r>
              <a:rPr lang="en-US" sz="1900" dirty="0" err="1"/>
              <a:t>Inveon</a:t>
            </a:r>
            <a:r>
              <a:rPr lang="en-US" sz="1900" dirty="0"/>
              <a:t> In vivo specimen scanner (Siemens)</a:t>
            </a:r>
          </a:p>
          <a:p>
            <a:endParaRPr lang="en-US" dirty="0"/>
          </a:p>
        </p:txBody>
      </p:sp>
      <p:sp>
        <p:nvSpPr>
          <p:cNvPr id="4" name="Content Placeholder 3">
            <a:extLst>
              <a:ext uri="{FF2B5EF4-FFF2-40B4-BE49-F238E27FC236}">
                <a16:creationId xmlns:a16="http://schemas.microsoft.com/office/drawing/2014/main" id="{8AFC3BBA-9E05-D20D-C94F-B4FB13B5301B}"/>
              </a:ext>
            </a:extLst>
          </p:cNvPr>
          <p:cNvSpPr>
            <a:spLocks noGrp="1"/>
          </p:cNvSpPr>
          <p:nvPr>
            <p:ph sz="half" idx="2"/>
          </p:nvPr>
        </p:nvSpPr>
        <p:spPr>
          <a:xfrm>
            <a:off x="6095999" y="3136869"/>
            <a:ext cx="5613400" cy="3074799"/>
          </a:xfrm>
        </p:spPr>
        <p:txBody>
          <a:bodyPr>
            <a:normAutofit/>
          </a:bodyPr>
          <a:lstStyle/>
          <a:p>
            <a:pPr marL="0" indent="0" algn="ctr">
              <a:buNone/>
            </a:pPr>
            <a:r>
              <a:rPr lang="en-US" sz="2000" b="1" dirty="0"/>
              <a:t>Core Capabilities: </a:t>
            </a:r>
          </a:p>
          <a:p>
            <a:pPr marL="0" indent="0" algn="ctr">
              <a:buNone/>
            </a:pPr>
            <a:endParaRPr lang="en-US" sz="2000" b="1" dirty="0"/>
          </a:p>
          <a:p>
            <a:pPr marL="0" indent="0" algn="ctr">
              <a:buNone/>
            </a:pPr>
            <a:r>
              <a:rPr lang="en-US" sz="1800" dirty="0"/>
              <a:t>Sample </a:t>
            </a:r>
            <a:r>
              <a:rPr lang="en-US" sz="1800" dirty="0" err="1"/>
              <a:t>cT</a:t>
            </a:r>
            <a:r>
              <a:rPr lang="en-US" sz="1800" dirty="0"/>
              <a:t>, in vivo </a:t>
            </a:r>
            <a:r>
              <a:rPr lang="en-US" sz="1800" dirty="0" err="1"/>
              <a:t>cT</a:t>
            </a:r>
            <a:r>
              <a:rPr lang="en-US" sz="1800" dirty="0"/>
              <a:t>, 3D reconstruction of </a:t>
            </a:r>
            <a:r>
              <a:rPr lang="en-US" sz="1800" dirty="0" err="1"/>
              <a:t>cT</a:t>
            </a:r>
            <a:r>
              <a:rPr lang="en-US" sz="1800" dirty="0"/>
              <a:t> slices, </a:t>
            </a:r>
            <a:r>
              <a:rPr lang="en-US" sz="1800" dirty="0" err="1"/>
              <a:t>cT</a:t>
            </a:r>
            <a:r>
              <a:rPr lang="en-US" sz="1800" dirty="0"/>
              <a:t> image analysis</a:t>
            </a:r>
          </a:p>
        </p:txBody>
      </p:sp>
      <p:sp>
        <p:nvSpPr>
          <p:cNvPr id="6" name="TextBox 5">
            <a:extLst>
              <a:ext uri="{FF2B5EF4-FFF2-40B4-BE49-F238E27FC236}">
                <a16:creationId xmlns:a16="http://schemas.microsoft.com/office/drawing/2014/main" id="{21DF1A6A-F849-216C-7198-D116EA42B15E}"/>
              </a:ext>
            </a:extLst>
          </p:cNvPr>
          <p:cNvSpPr txBox="1"/>
          <p:nvPr/>
        </p:nvSpPr>
        <p:spPr>
          <a:xfrm>
            <a:off x="673769" y="1164617"/>
            <a:ext cx="11137231" cy="1328023"/>
          </a:xfrm>
          <a:prstGeom prst="roundRect">
            <a:avLst/>
          </a:prstGeom>
          <a:solidFill>
            <a:srgbClr val="B1A08D">
              <a:alpha val="36078"/>
            </a:srgbClr>
          </a:solidFill>
        </p:spPr>
        <p:txBody>
          <a:bodyPr wrap="square" rtlCol="0">
            <a:spAutoFit/>
          </a:bodyPr>
          <a:lstStyle/>
          <a:p>
            <a:pPr algn="ctr"/>
            <a:endParaRPr lang="en-US" sz="1200" dirty="0">
              <a:solidFill>
                <a:srgbClr val="003057"/>
              </a:solidFill>
              <a:latin typeface="Roboto" panose="02000000000000000000" pitchFamily="2" charset="0"/>
            </a:endParaRPr>
          </a:p>
          <a:p>
            <a:pPr algn="ctr"/>
            <a:r>
              <a:rPr lang="en-US" sz="1200" b="0" i="0" dirty="0">
                <a:solidFill>
                  <a:srgbClr val="262626"/>
                </a:solidFill>
                <a:effectLst/>
                <a:latin typeface="Roboto" panose="02000000000000000000" pitchFamily="2" charset="0"/>
              </a:rPr>
              <a:t>Micro-computed tomography (micro-CT) is an X-ray imaging technique used for high resolution, nondestructive assessment of materials including musculoskeletal tissues and engineered biomaterials. Research applications include fracture healing, skeletal phenotyping, segmental bone defect repair, age-related effects on bone, joint degeneration, vascular remodeling, developmental biology, and microstructure of materials.</a:t>
            </a:r>
          </a:p>
          <a:p>
            <a:pPr algn="ctr"/>
            <a:endParaRPr lang="en-US" sz="1200" dirty="0">
              <a:solidFill>
                <a:srgbClr val="262626"/>
              </a:solidFill>
              <a:latin typeface="Roboto" panose="02000000000000000000" pitchFamily="2" charset="0"/>
            </a:endParaRPr>
          </a:p>
          <a:p>
            <a:pPr algn="ctr"/>
            <a:r>
              <a:rPr lang="en-US" sz="1200" b="1" dirty="0">
                <a:solidFill>
                  <a:srgbClr val="003057"/>
                </a:solidFill>
                <a:latin typeface="Roboto" panose="02000000000000000000" pitchFamily="2" charset="0"/>
              </a:rPr>
              <a:t>For more information, visit </a:t>
            </a:r>
            <a:r>
              <a:rPr lang="en-US" sz="1200" b="1" dirty="0">
                <a:solidFill>
                  <a:srgbClr val="003057"/>
                </a:solidFill>
                <a:latin typeface="Roboto" panose="02000000000000000000" pitchFamily="2" charset="0"/>
                <a:hlinkClick r:id="rId3"/>
              </a:rPr>
              <a:t>https://research.gatech.edu/bio/research/core-facilities/microcomputed-tomography-core</a:t>
            </a:r>
            <a:r>
              <a:rPr lang="en-US" sz="1200" b="1" dirty="0">
                <a:solidFill>
                  <a:srgbClr val="003057"/>
                </a:solidFill>
                <a:latin typeface="Roboto" panose="02000000000000000000" pitchFamily="2" charset="0"/>
              </a:rPr>
              <a:t> </a:t>
            </a:r>
            <a:endParaRPr lang="en-US" sz="1200" dirty="0">
              <a:solidFill>
                <a:srgbClr val="003057"/>
              </a:solidFill>
            </a:endParaRPr>
          </a:p>
        </p:txBody>
      </p:sp>
      <p:sp>
        <p:nvSpPr>
          <p:cNvPr id="5" name="TextBox 4">
            <a:extLst>
              <a:ext uri="{FF2B5EF4-FFF2-40B4-BE49-F238E27FC236}">
                <a16:creationId xmlns:a16="http://schemas.microsoft.com/office/drawing/2014/main" id="{B3221F44-063B-A72D-DDB9-C2641496269D}"/>
              </a:ext>
            </a:extLst>
          </p:cNvPr>
          <p:cNvSpPr txBox="1"/>
          <p:nvPr/>
        </p:nvSpPr>
        <p:spPr>
          <a:xfrm>
            <a:off x="2589410" y="6211669"/>
            <a:ext cx="6813885" cy="276999"/>
          </a:xfrm>
          <a:prstGeom prst="rect">
            <a:avLst/>
          </a:prstGeom>
          <a:noFill/>
        </p:spPr>
        <p:txBody>
          <a:bodyPr wrap="square" rtlCol="0">
            <a:spAutoFit/>
          </a:bodyPr>
          <a:lstStyle/>
          <a:p>
            <a:pPr algn="ctr"/>
            <a:r>
              <a:rPr lang="sv-SE" sz="1200" b="1" i="0" dirty="0">
                <a:solidFill>
                  <a:srgbClr val="003057"/>
                </a:solidFill>
                <a:effectLst/>
                <a:latin typeface="Roboto" panose="02000000000000000000" pitchFamily="2" charset="0"/>
              </a:rPr>
              <a:t>Contacct: Laxmi Krishnan, </a:t>
            </a:r>
            <a:r>
              <a:rPr lang="sv-SE" sz="1200" dirty="0">
                <a:solidFill>
                  <a:srgbClr val="003057"/>
                </a:solidFill>
                <a:latin typeface="Roboto" panose="02000000000000000000" pitchFamily="2" charset="0"/>
                <a:hlinkClick r:id="rId4"/>
              </a:rPr>
              <a:t>microct@gatech.edu</a:t>
            </a:r>
            <a:r>
              <a:rPr lang="sv-SE" sz="1200" dirty="0">
                <a:solidFill>
                  <a:srgbClr val="003057"/>
                </a:solidFill>
                <a:latin typeface="Roboto" panose="02000000000000000000" pitchFamily="2" charset="0"/>
              </a:rPr>
              <a:t> </a:t>
            </a:r>
            <a:endParaRPr lang="en-US" sz="1200" dirty="0">
              <a:solidFill>
                <a:srgbClr val="003057"/>
              </a:solidFill>
            </a:endParaRPr>
          </a:p>
        </p:txBody>
      </p:sp>
      <p:sp>
        <p:nvSpPr>
          <p:cNvPr id="7" name="Rectangle: Rounded Corners 6">
            <a:extLst>
              <a:ext uri="{FF2B5EF4-FFF2-40B4-BE49-F238E27FC236}">
                <a16:creationId xmlns:a16="http://schemas.microsoft.com/office/drawing/2014/main" id="{313BE213-DB17-6924-84B1-D4D7997219E8}"/>
              </a:ext>
            </a:extLst>
          </p:cNvPr>
          <p:cNvSpPr/>
          <p:nvPr/>
        </p:nvSpPr>
        <p:spPr>
          <a:xfrm>
            <a:off x="2971800" y="-105877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01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5BF-2F35-120F-6F38-AD8120608158}"/>
              </a:ext>
            </a:extLst>
          </p:cNvPr>
          <p:cNvSpPr>
            <a:spLocks noGrp="1"/>
          </p:cNvSpPr>
          <p:nvPr>
            <p:ph type="title"/>
          </p:nvPr>
        </p:nvSpPr>
        <p:spPr/>
        <p:txBody>
          <a:bodyPr/>
          <a:lstStyle/>
          <a:p>
            <a:pPr algn="ctr"/>
            <a:r>
              <a:rPr lang="en-US" b="1" dirty="0"/>
              <a:t>Molecular Evolution Core (Research)</a:t>
            </a:r>
            <a:endParaRPr lang="es-ES" b="1" dirty="0"/>
          </a:p>
        </p:txBody>
      </p:sp>
      <p:sp>
        <p:nvSpPr>
          <p:cNvPr id="3" name="Content Placeholder 2">
            <a:extLst>
              <a:ext uri="{FF2B5EF4-FFF2-40B4-BE49-F238E27FC236}">
                <a16:creationId xmlns:a16="http://schemas.microsoft.com/office/drawing/2014/main" id="{7A2F993E-4C1F-C1EA-3175-A28C2E0D3F04}"/>
              </a:ext>
            </a:extLst>
          </p:cNvPr>
          <p:cNvSpPr>
            <a:spLocks noGrp="1"/>
          </p:cNvSpPr>
          <p:nvPr>
            <p:ph sz="half" idx="1"/>
          </p:nvPr>
        </p:nvSpPr>
        <p:spPr>
          <a:xfrm>
            <a:off x="472805" y="3502893"/>
            <a:ext cx="4843473" cy="2782669"/>
          </a:xfrm>
        </p:spPr>
        <p:txBody>
          <a:bodyPr numCol="2">
            <a:normAutofit fontScale="32500" lnSpcReduction="20000"/>
          </a:bodyPr>
          <a:lstStyle/>
          <a:p>
            <a:pPr marL="342900" marR="0" lvl="0" indent="-342900">
              <a:spcBef>
                <a:spcPts val="0"/>
              </a:spcBef>
              <a:spcAft>
                <a:spcPts val="0"/>
              </a:spcAft>
              <a:buFont typeface="Roboto" panose="02000000000000000000" pitchFamily="2" charset="0"/>
              <a:buChar char="•"/>
            </a:pPr>
            <a:r>
              <a:rPr lang="en-US" sz="3400" kern="100" dirty="0">
                <a:effectLst/>
              </a:rPr>
              <a:t>ABI Step One Plus real time PCR system</a:t>
            </a:r>
          </a:p>
          <a:p>
            <a:pPr marL="342900" marR="0" lvl="0" indent="-342900">
              <a:spcBef>
                <a:spcPts val="0"/>
              </a:spcBef>
              <a:spcAft>
                <a:spcPts val="0"/>
              </a:spcAft>
              <a:buFont typeface="Roboto" panose="02000000000000000000" pitchFamily="2" charset="0"/>
              <a:buChar char="•"/>
            </a:pPr>
            <a:r>
              <a:rPr lang="en-US" sz="3400" kern="100" dirty="0">
                <a:effectLst/>
              </a:rPr>
              <a:t>Electrophoresis equipment</a:t>
            </a:r>
          </a:p>
          <a:p>
            <a:pPr marL="342900" marR="0" lvl="0" indent="-342900">
              <a:spcBef>
                <a:spcPts val="0"/>
              </a:spcBef>
              <a:spcAft>
                <a:spcPts val="0"/>
              </a:spcAft>
              <a:buFont typeface="Roboto" panose="02000000000000000000" pitchFamily="2" charset="0"/>
              <a:buChar char="•"/>
            </a:pPr>
            <a:r>
              <a:rPr lang="en-US" sz="3400" kern="100" dirty="0">
                <a:effectLst/>
              </a:rPr>
              <a:t>New Brunswick Scientific Innova 44 Shaker </a:t>
            </a:r>
          </a:p>
          <a:p>
            <a:pPr marL="342900" marR="0" lvl="0" indent="-342900">
              <a:spcBef>
                <a:spcPts val="0"/>
              </a:spcBef>
              <a:spcAft>
                <a:spcPts val="0"/>
              </a:spcAft>
              <a:buFont typeface="Roboto" panose="02000000000000000000" pitchFamily="2" charset="0"/>
              <a:buChar char="•"/>
            </a:pPr>
            <a:r>
              <a:rPr lang="en-US" sz="3400" kern="100" dirty="0" err="1">
                <a:effectLst/>
              </a:rPr>
              <a:t>NuAire</a:t>
            </a:r>
            <a:r>
              <a:rPr lang="en-US" sz="3400" kern="100" dirty="0">
                <a:effectLst/>
              </a:rPr>
              <a:t> NU 475-500</a:t>
            </a:r>
          </a:p>
          <a:p>
            <a:pPr marL="342900" marR="0" lvl="0" indent="-342900">
              <a:spcBef>
                <a:spcPts val="0"/>
              </a:spcBef>
              <a:spcAft>
                <a:spcPts val="0"/>
              </a:spcAft>
              <a:buFont typeface="Roboto" panose="02000000000000000000" pitchFamily="2" charset="0"/>
              <a:buChar char="•"/>
            </a:pPr>
            <a:r>
              <a:rPr lang="en-US" sz="3400" kern="100" dirty="0">
                <a:effectLst/>
              </a:rPr>
              <a:t>Illumina MiSeq system</a:t>
            </a:r>
          </a:p>
          <a:p>
            <a:pPr marL="342900" marR="0" lvl="0" indent="-342900">
              <a:spcBef>
                <a:spcPts val="0"/>
              </a:spcBef>
              <a:spcAft>
                <a:spcPts val="0"/>
              </a:spcAft>
              <a:buFont typeface="Roboto" panose="02000000000000000000" pitchFamily="2" charset="0"/>
              <a:buChar char="•"/>
            </a:pPr>
            <a:r>
              <a:rPr lang="en-US" sz="3400" kern="100" dirty="0">
                <a:effectLst/>
              </a:rPr>
              <a:t>Illumina </a:t>
            </a:r>
            <a:r>
              <a:rPr lang="en-US" sz="3400" kern="100" dirty="0" err="1">
                <a:effectLst/>
              </a:rPr>
              <a:t>iSEQ</a:t>
            </a:r>
            <a:r>
              <a:rPr lang="en-US" sz="3400" kern="100" dirty="0">
                <a:effectLst/>
              </a:rPr>
              <a:t> system </a:t>
            </a:r>
          </a:p>
          <a:p>
            <a:pPr marL="342900" marR="0" lvl="0" indent="-342900">
              <a:spcBef>
                <a:spcPts val="0"/>
              </a:spcBef>
              <a:spcAft>
                <a:spcPts val="0"/>
              </a:spcAft>
              <a:buFont typeface="Roboto" panose="02000000000000000000" pitchFamily="2" charset="0"/>
              <a:buChar char="•"/>
            </a:pPr>
            <a:r>
              <a:rPr lang="en-US" sz="3400" kern="100" dirty="0">
                <a:effectLst/>
              </a:rPr>
              <a:t>Illumina NextSeq 500</a:t>
            </a:r>
          </a:p>
          <a:p>
            <a:pPr marL="342900" marR="0" lvl="0" indent="-342900">
              <a:spcBef>
                <a:spcPts val="0"/>
              </a:spcBef>
              <a:spcAft>
                <a:spcPts val="0"/>
              </a:spcAft>
              <a:buFont typeface="Roboto" panose="02000000000000000000" pitchFamily="2" charset="0"/>
              <a:buChar char="•"/>
            </a:pPr>
            <a:r>
              <a:rPr lang="en-US" sz="3400" kern="100" dirty="0">
                <a:effectLst/>
              </a:rPr>
              <a:t>Illumina MiniSeq</a:t>
            </a:r>
          </a:p>
          <a:p>
            <a:pPr marL="342900" marR="0" lvl="0" indent="-342900">
              <a:spcBef>
                <a:spcPts val="0"/>
              </a:spcBef>
              <a:spcAft>
                <a:spcPts val="0"/>
              </a:spcAft>
              <a:buFont typeface="Roboto" panose="02000000000000000000" pitchFamily="2" charset="0"/>
              <a:buChar char="•"/>
            </a:pPr>
            <a:r>
              <a:rPr lang="en-US" sz="3400" kern="100" dirty="0">
                <a:effectLst/>
              </a:rPr>
              <a:t>Oxford Nanopore </a:t>
            </a:r>
            <a:r>
              <a:rPr lang="en-US" sz="3400" kern="100" dirty="0" err="1">
                <a:effectLst/>
              </a:rPr>
              <a:t>MinION</a:t>
            </a:r>
            <a:endParaRPr lang="en-US" sz="3400" kern="100" dirty="0">
              <a:effectLst/>
            </a:endParaRPr>
          </a:p>
          <a:p>
            <a:pPr marL="342900" marR="0" lvl="0" indent="-342900">
              <a:spcBef>
                <a:spcPts val="0"/>
              </a:spcBef>
              <a:spcAft>
                <a:spcPts val="0"/>
              </a:spcAft>
              <a:buFont typeface="Roboto" panose="02000000000000000000" pitchFamily="2" charset="0"/>
              <a:buChar char="•"/>
            </a:pPr>
            <a:r>
              <a:rPr lang="en-US" sz="3400" kern="100" dirty="0" err="1">
                <a:effectLst/>
              </a:rPr>
              <a:t>Grenova</a:t>
            </a:r>
            <a:r>
              <a:rPr lang="en-US" sz="3400" kern="100" dirty="0">
                <a:effectLst/>
              </a:rPr>
              <a:t> Tip Washer </a:t>
            </a:r>
          </a:p>
          <a:p>
            <a:pPr marL="342900" marR="0" lvl="0" indent="-342900">
              <a:spcBef>
                <a:spcPts val="0"/>
              </a:spcBef>
              <a:spcAft>
                <a:spcPts val="0"/>
              </a:spcAft>
              <a:buFont typeface="Roboto" panose="02000000000000000000" pitchFamily="2" charset="0"/>
              <a:buChar char="•"/>
            </a:pPr>
            <a:r>
              <a:rPr lang="en-US" sz="3400" kern="100" dirty="0">
                <a:effectLst/>
              </a:rPr>
              <a:t>BIOSETT ASM 2000 DNA oligo synthesizer </a:t>
            </a:r>
          </a:p>
          <a:p>
            <a:pPr marL="342900" marR="0" lvl="0" indent="-342900">
              <a:spcBef>
                <a:spcPts val="0"/>
              </a:spcBef>
              <a:spcAft>
                <a:spcPts val="0"/>
              </a:spcAft>
              <a:buFont typeface="Roboto" panose="02000000000000000000" pitchFamily="2" charset="0"/>
              <a:buChar char="•"/>
            </a:pPr>
            <a:r>
              <a:rPr lang="en-US" sz="3400" kern="100" dirty="0">
                <a:effectLst/>
              </a:rPr>
              <a:t>Qiagen </a:t>
            </a:r>
            <a:r>
              <a:rPr lang="en-US" sz="3400" kern="100" dirty="0" err="1">
                <a:effectLst/>
              </a:rPr>
              <a:t>Qiacube</a:t>
            </a:r>
            <a:r>
              <a:rPr lang="en-US" sz="3400" kern="100" dirty="0">
                <a:effectLst/>
              </a:rPr>
              <a:t> Connect nucleic acid extraction system</a:t>
            </a:r>
          </a:p>
          <a:p>
            <a:pPr marL="342900" marR="0" lvl="0" indent="-342900">
              <a:spcBef>
                <a:spcPts val="0"/>
              </a:spcBef>
              <a:spcAft>
                <a:spcPts val="0"/>
              </a:spcAft>
              <a:buFont typeface="Roboto" panose="02000000000000000000" pitchFamily="2" charset="0"/>
              <a:buChar char="•"/>
            </a:pPr>
            <a:r>
              <a:rPr lang="en-US" sz="3400" kern="100" dirty="0" err="1">
                <a:effectLst/>
              </a:rPr>
              <a:t>Tissuelyser</a:t>
            </a:r>
            <a:r>
              <a:rPr lang="en-US" sz="3400" kern="100" dirty="0">
                <a:effectLst/>
              </a:rPr>
              <a:t> II sample disruptor</a:t>
            </a:r>
          </a:p>
          <a:p>
            <a:pPr marL="0" indent="0">
              <a:buNone/>
            </a:pPr>
            <a:endParaRPr lang="en-US" sz="3000" dirty="0"/>
          </a:p>
        </p:txBody>
      </p:sp>
      <p:sp>
        <p:nvSpPr>
          <p:cNvPr id="4" name="Content Placeholder 3">
            <a:extLst>
              <a:ext uri="{FF2B5EF4-FFF2-40B4-BE49-F238E27FC236}">
                <a16:creationId xmlns:a16="http://schemas.microsoft.com/office/drawing/2014/main" id="{8AFC3BBA-9E05-D20D-C94F-B4FB13B5301B}"/>
              </a:ext>
            </a:extLst>
          </p:cNvPr>
          <p:cNvSpPr>
            <a:spLocks noGrp="1"/>
          </p:cNvSpPr>
          <p:nvPr>
            <p:ph sz="half" idx="2"/>
          </p:nvPr>
        </p:nvSpPr>
        <p:spPr>
          <a:xfrm>
            <a:off x="6095999" y="2952203"/>
            <a:ext cx="5613400" cy="3259465"/>
          </a:xfrm>
        </p:spPr>
        <p:txBody>
          <a:bodyPr>
            <a:normAutofit fontScale="32500" lnSpcReduction="20000"/>
          </a:bodyPr>
          <a:lstStyle/>
          <a:p>
            <a:pPr marL="0" indent="0" algn="ctr">
              <a:buNone/>
            </a:pPr>
            <a:r>
              <a:rPr lang="en-US" sz="4500" b="1" dirty="0"/>
              <a:t>Core Capabilities: </a:t>
            </a:r>
          </a:p>
          <a:p>
            <a:pPr marL="0" indent="0" algn="ctr">
              <a:lnSpc>
                <a:spcPct val="170000"/>
              </a:lnSpc>
              <a:buNone/>
            </a:pPr>
            <a:r>
              <a:rPr lang="en-US" sz="4000" dirty="0"/>
              <a:t>Genome Sequencing, Library preparation/construction, Plasmid sequencing, Sanger sequencing, Next Gen sequencing, </a:t>
            </a:r>
            <a:r>
              <a:rPr lang="en-US" sz="4000" dirty="0" err="1"/>
              <a:t>RNASeq</a:t>
            </a:r>
            <a:r>
              <a:rPr lang="en-US" sz="4000" dirty="0"/>
              <a:t>, Automated sample Handling Automated, Phage Display, Cloning, Fragment Analysis, Yeast Surface Display, Automated Colony picking, Library Screening, gel extraction, Oligonucleotide synthesis, Bacterial Surface Display, Custom ELISA, Error Prone PCR, Bioanalyzer; DNA; RNA; Protein, Electroporation, Custom Selection Systems Design, </a:t>
            </a:r>
            <a:r>
              <a:rPr lang="en-US" sz="4000" dirty="0" err="1"/>
              <a:t>scFvs</a:t>
            </a:r>
            <a:r>
              <a:rPr lang="en-US" sz="4000" dirty="0"/>
              <a:t>, </a:t>
            </a:r>
            <a:r>
              <a:rPr lang="en-US" sz="4000" dirty="0" err="1"/>
              <a:t>Qiacube</a:t>
            </a:r>
            <a:r>
              <a:rPr lang="en-US" sz="4000" dirty="0"/>
              <a:t> DNA; RNA; Protein Purification, Colony Picking, Custom Sequencing Libraries, Competent Bacterial Cells</a:t>
            </a:r>
          </a:p>
        </p:txBody>
      </p:sp>
      <p:sp>
        <p:nvSpPr>
          <p:cNvPr id="6" name="TextBox 5">
            <a:extLst>
              <a:ext uri="{FF2B5EF4-FFF2-40B4-BE49-F238E27FC236}">
                <a16:creationId xmlns:a16="http://schemas.microsoft.com/office/drawing/2014/main" id="{21DF1A6A-F849-216C-7198-D116EA42B15E}"/>
              </a:ext>
            </a:extLst>
          </p:cNvPr>
          <p:cNvSpPr txBox="1"/>
          <p:nvPr/>
        </p:nvSpPr>
        <p:spPr>
          <a:xfrm>
            <a:off x="673769" y="1164617"/>
            <a:ext cx="11137231" cy="1532334"/>
          </a:xfrm>
          <a:prstGeom prst="roundRect">
            <a:avLst/>
          </a:prstGeom>
          <a:solidFill>
            <a:srgbClr val="B1A08D">
              <a:alpha val="36078"/>
            </a:srgbClr>
          </a:solidFill>
        </p:spPr>
        <p:txBody>
          <a:bodyPr wrap="square" rtlCol="0">
            <a:spAutoFit/>
          </a:bodyPr>
          <a:lstStyle/>
          <a:p>
            <a:pPr algn="ctr"/>
            <a:endParaRPr lang="en-US" sz="1200" dirty="0">
              <a:solidFill>
                <a:srgbClr val="003057"/>
              </a:solidFill>
              <a:latin typeface="Roboto" panose="02000000000000000000" pitchFamily="2" charset="0"/>
            </a:endParaRPr>
          </a:p>
          <a:p>
            <a:pPr algn="ctr"/>
            <a:r>
              <a:rPr lang="en-US" sz="1200" b="0" i="0" dirty="0">
                <a:solidFill>
                  <a:srgbClr val="262626"/>
                </a:solidFill>
                <a:effectLst/>
                <a:latin typeface="Roboto" panose="02000000000000000000" pitchFamily="2" charset="0"/>
              </a:rPr>
              <a:t>The Molecular Evolution Core Facility is housed in two convenient locations for researchers across the biotechnology campus at Georgia Tech. One is an 800-sq.-ft. suite on the second floor of the Krone Engineered Biosystems Building, and another is a multi-functional lab on the third floor of the Petit H. Parker Institute of Bioengineering and Bioscience building. The purpose of the facility is to provide routine access to molecular evolution methods and serve as a force-multiplier for any laboratory at Tech and beyond that is in search of new molecular catalysts or molecular binders. </a:t>
            </a:r>
          </a:p>
          <a:p>
            <a:pPr algn="ctr"/>
            <a:endParaRPr lang="en-US" sz="1200" dirty="0">
              <a:solidFill>
                <a:srgbClr val="262626"/>
              </a:solidFill>
              <a:latin typeface="Roboto" panose="02000000000000000000" pitchFamily="2" charset="0"/>
            </a:endParaRPr>
          </a:p>
          <a:p>
            <a:pPr algn="ctr"/>
            <a:r>
              <a:rPr lang="en-US" sz="1200" b="1" dirty="0">
                <a:solidFill>
                  <a:srgbClr val="003057"/>
                </a:solidFill>
                <a:latin typeface="Roboto" panose="02000000000000000000" pitchFamily="2" charset="0"/>
              </a:rPr>
              <a:t>For more information, visit </a:t>
            </a:r>
            <a:r>
              <a:rPr lang="en-US" sz="1200" b="1" dirty="0">
                <a:solidFill>
                  <a:srgbClr val="003057"/>
                </a:solidFill>
                <a:latin typeface="Roboto" panose="02000000000000000000" pitchFamily="2" charset="0"/>
                <a:hlinkClick r:id="rId2"/>
              </a:rPr>
              <a:t>https://research.gatech.edu/bio/research/core-facilities/molecular-evolution-core</a:t>
            </a:r>
            <a:r>
              <a:rPr lang="en-US" sz="1200" b="1" dirty="0">
                <a:solidFill>
                  <a:srgbClr val="003057"/>
                </a:solidFill>
                <a:latin typeface="Roboto" panose="02000000000000000000" pitchFamily="2" charset="0"/>
              </a:rPr>
              <a:t> </a:t>
            </a:r>
            <a:endParaRPr lang="en-US" sz="1200" dirty="0">
              <a:solidFill>
                <a:srgbClr val="003057"/>
              </a:solidFill>
            </a:endParaRPr>
          </a:p>
        </p:txBody>
      </p:sp>
      <p:sp>
        <p:nvSpPr>
          <p:cNvPr id="5" name="TextBox 4">
            <a:extLst>
              <a:ext uri="{FF2B5EF4-FFF2-40B4-BE49-F238E27FC236}">
                <a16:creationId xmlns:a16="http://schemas.microsoft.com/office/drawing/2014/main" id="{B3221F44-063B-A72D-DDB9-C2641496269D}"/>
              </a:ext>
            </a:extLst>
          </p:cNvPr>
          <p:cNvSpPr txBox="1"/>
          <p:nvPr/>
        </p:nvSpPr>
        <p:spPr>
          <a:xfrm>
            <a:off x="2689056" y="6466920"/>
            <a:ext cx="6813885" cy="276999"/>
          </a:xfrm>
          <a:prstGeom prst="rect">
            <a:avLst/>
          </a:prstGeom>
          <a:noFill/>
        </p:spPr>
        <p:txBody>
          <a:bodyPr wrap="square" rtlCol="0">
            <a:spAutoFit/>
          </a:bodyPr>
          <a:lstStyle/>
          <a:p>
            <a:pPr algn="ctr"/>
            <a:r>
              <a:rPr lang="en-US" sz="1200" b="1" i="0" dirty="0">
                <a:solidFill>
                  <a:srgbClr val="003057"/>
                </a:solidFill>
                <a:effectLst/>
                <a:latin typeface="Roboto" panose="02000000000000000000" pitchFamily="2" charset="0"/>
              </a:rPr>
              <a:t>Contacts</a:t>
            </a:r>
            <a:r>
              <a:rPr lang="en-US" sz="1200" b="0" i="0" dirty="0">
                <a:solidFill>
                  <a:srgbClr val="003057"/>
                </a:solidFill>
                <a:effectLst/>
                <a:latin typeface="Roboto" panose="02000000000000000000" pitchFamily="2" charset="0"/>
              </a:rPr>
              <a:t>: </a:t>
            </a:r>
            <a:r>
              <a:rPr lang="es-ES" sz="1200" b="1" i="0" dirty="0" err="1">
                <a:solidFill>
                  <a:srgbClr val="003057"/>
                </a:solidFill>
                <a:effectLst/>
                <a:latin typeface="Roboto" panose="02000000000000000000" pitchFamily="2" charset="0"/>
              </a:rPr>
              <a:t>Anton</a:t>
            </a:r>
            <a:r>
              <a:rPr lang="es-ES" sz="1200" b="1" i="0" dirty="0">
                <a:solidFill>
                  <a:srgbClr val="003057"/>
                </a:solidFill>
                <a:effectLst/>
                <a:latin typeface="Roboto" panose="02000000000000000000" pitchFamily="2" charset="0"/>
              </a:rPr>
              <a:t> </a:t>
            </a:r>
            <a:r>
              <a:rPr lang="es-ES" sz="1200" b="1" i="0" dirty="0" err="1">
                <a:solidFill>
                  <a:srgbClr val="003057"/>
                </a:solidFill>
                <a:effectLst/>
                <a:latin typeface="Roboto" panose="02000000000000000000" pitchFamily="2" charset="0"/>
              </a:rPr>
              <a:t>Bryksin</a:t>
            </a:r>
            <a:r>
              <a:rPr lang="es-ES" sz="1200" b="1" i="0" dirty="0">
                <a:solidFill>
                  <a:srgbClr val="003057"/>
                </a:solidFill>
                <a:effectLst/>
                <a:latin typeface="Roboto" panose="02000000000000000000" pitchFamily="2" charset="0"/>
              </a:rPr>
              <a:t>, </a:t>
            </a:r>
            <a:r>
              <a:rPr lang="es-ES" sz="1200" b="0" i="0" dirty="0">
                <a:solidFill>
                  <a:srgbClr val="003057"/>
                </a:solidFill>
                <a:effectLst/>
                <a:latin typeface="Roboto" panose="02000000000000000000" pitchFamily="2" charset="0"/>
                <a:hlinkClick r:id="rId3"/>
              </a:rPr>
              <a:t>anton.bryksin@ibb.gatech.edu</a:t>
            </a:r>
            <a:r>
              <a:rPr lang="es-ES" sz="1200" b="0" i="0" dirty="0">
                <a:solidFill>
                  <a:srgbClr val="003057"/>
                </a:solidFill>
                <a:effectLst/>
                <a:latin typeface="Roboto" panose="02000000000000000000" pitchFamily="2" charset="0"/>
              </a:rPr>
              <a:t> </a:t>
            </a:r>
            <a:endParaRPr lang="en-US" sz="1200" dirty="0">
              <a:solidFill>
                <a:srgbClr val="003057"/>
              </a:solidFill>
            </a:endParaRPr>
          </a:p>
        </p:txBody>
      </p:sp>
      <p:sp>
        <p:nvSpPr>
          <p:cNvPr id="7" name="Rectangle: Rounded Corners 6">
            <a:extLst>
              <a:ext uri="{FF2B5EF4-FFF2-40B4-BE49-F238E27FC236}">
                <a16:creationId xmlns:a16="http://schemas.microsoft.com/office/drawing/2014/main" id="{313BE213-DB17-6924-84B1-D4D7997219E8}"/>
              </a:ext>
            </a:extLst>
          </p:cNvPr>
          <p:cNvSpPr/>
          <p:nvPr/>
        </p:nvSpPr>
        <p:spPr>
          <a:xfrm>
            <a:off x="2971800" y="-105877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D5641B-B2F6-4DAA-7C9B-EB6E9BD8D90C}"/>
              </a:ext>
            </a:extLst>
          </p:cNvPr>
          <p:cNvSpPr txBox="1"/>
          <p:nvPr/>
        </p:nvSpPr>
        <p:spPr>
          <a:xfrm>
            <a:off x="1332112" y="2952203"/>
            <a:ext cx="4664241" cy="369332"/>
          </a:xfrm>
          <a:prstGeom prst="rect">
            <a:avLst/>
          </a:prstGeom>
          <a:noFill/>
        </p:spPr>
        <p:txBody>
          <a:bodyPr wrap="square" rtlCol="0">
            <a:spAutoFit/>
          </a:bodyPr>
          <a:lstStyle/>
          <a:p>
            <a:pPr algn="ctr"/>
            <a:r>
              <a:rPr lang="en-US" sz="1800" b="1" dirty="0">
                <a:solidFill>
                  <a:srgbClr val="003057"/>
                </a:solidFill>
                <a:latin typeface="Roboto" panose="02000000000000000000" pitchFamily="2" charset="0"/>
                <a:ea typeface="Roboto" panose="02000000000000000000" pitchFamily="2" charset="0"/>
                <a:cs typeface="Roboto" panose="02000000000000000000" pitchFamily="2" charset="0"/>
              </a:rPr>
              <a:t>Equipment: </a:t>
            </a:r>
          </a:p>
        </p:txBody>
      </p:sp>
      <p:sp>
        <p:nvSpPr>
          <p:cNvPr id="10" name="TextBox 9">
            <a:extLst>
              <a:ext uri="{FF2B5EF4-FFF2-40B4-BE49-F238E27FC236}">
                <a16:creationId xmlns:a16="http://schemas.microsoft.com/office/drawing/2014/main" id="{B0DEFEF0-3668-7328-AFBE-ED9D2B19AE40}"/>
              </a:ext>
            </a:extLst>
          </p:cNvPr>
          <p:cNvSpPr txBox="1"/>
          <p:nvPr/>
        </p:nvSpPr>
        <p:spPr>
          <a:xfrm>
            <a:off x="2944222" y="3429000"/>
            <a:ext cx="3291072" cy="2970044"/>
          </a:xfrm>
          <a:prstGeom prst="rect">
            <a:avLst/>
          </a:prstGeom>
          <a:noFill/>
        </p:spPr>
        <p:txBody>
          <a:bodyPr wrap="square">
            <a:spAutoFit/>
          </a:bodyPr>
          <a:lstStyle/>
          <a:p>
            <a:pPr marL="342900" marR="0" lvl="0" indent="-342900">
              <a:spcBef>
                <a:spcPts val="0"/>
              </a:spcBef>
              <a:spcAft>
                <a:spcPts val="0"/>
              </a:spcAft>
              <a:buFont typeface="Roboto" panose="02000000000000000000" pitchFamily="2" charset="0"/>
              <a:buChar char="•"/>
            </a:pPr>
            <a:r>
              <a:rPr lang="en-US" sz="1100" kern="100" dirty="0">
                <a:solidFill>
                  <a:srgbClr val="003057"/>
                </a:solidFill>
                <a:effectLst/>
                <a:latin typeface="Roboto" panose="02000000000000000000" pitchFamily="2" charset="0"/>
                <a:ea typeface="Roboto" panose="02000000000000000000" pitchFamily="2" charset="0"/>
                <a:cs typeface="Roboto" panose="02000000000000000000" pitchFamily="2" charset="0"/>
              </a:rPr>
              <a:t>Agilent </a:t>
            </a:r>
            <a:r>
              <a:rPr lang="en-US" sz="1100" kern="100" dirty="0" err="1">
                <a:solidFill>
                  <a:srgbClr val="003057"/>
                </a:solidFill>
                <a:effectLst/>
                <a:latin typeface="Roboto" panose="02000000000000000000" pitchFamily="2" charset="0"/>
                <a:ea typeface="Roboto" panose="02000000000000000000" pitchFamily="2" charset="0"/>
                <a:cs typeface="Roboto" panose="02000000000000000000" pitchFamily="2" charset="0"/>
              </a:rPr>
              <a:t>Tapestation</a:t>
            </a:r>
            <a:endParaRPr lang="en-US" sz="1100" kern="100" dirty="0">
              <a:solidFill>
                <a:srgbClr val="003057"/>
              </a:solidFill>
              <a:effectLst/>
              <a:latin typeface="Roboto" panose="02000000000000000000" pitchFamily="2" charset="0"/>
              <a:ea typeface="Roboto" panose="02000000000000000000" pitchFamily="2" charset="0"/>
              <a:cs typeface="Roboto" panose="02000000000000000000" pitchFamily="2" charset="0"/>
            </a:endParaRPr>
          </a:p>
          <a:p>
            <a:pPr marL="342900" marR="0" lvl="0" indent="-342900">
              <a:spcBef>
                <a:spcPts val="0"/>
              </a:spcBef>
              <a:spcAft>
                <a:spcPts val="0"/>
              </a:spcAft>
              <a:buFont typeface="Roboto" panose="02000000000000000000" pitchFamily="2" charset="0"/>
              <a:buChar char="•"/>
            </a:pPr>
            <a:r>
              <a:rPr lang="en-US" sz="1100" kern="100" dirty="0">
                <a:solidFill>
                  <a:srgbClr val="003057"/>
                </a:solidFill>
                <a:effectLst/>
                <a:latin typeface="Roboto" panose="02000000000000000000" pitchFamily="2" charset="0"/>
                <a:ea typeface="Roboto" panose="02000000000000000000" pitchFamily="2" charset="0"/>
                <a:cs typeface="Roboto" panose="02000000000000000000" pitchFamily="2" charset="0"/>
              </a:rPr>
              <a:t>Agilent Bioanalyzer 2100</a:t>
            </a:r>
          </a:p>
          <a:p>
            <a:pPr marL="342900" marR="0" lvl="0" indent="-342900">
              <a:spcBef>
                <a:spcPts val="0"/>
              </a:spcBef>
              <a:spcAft>
                <a:spcPts val="0"/>
              </a:spcAft>
              <a:buFont typeface="Roboto" panose="02000000000000000000" pitchFamily="2" charset="0"/>
              <a:buChar char="•"/>
            </a:pPr>
            <a:r>
              <a:rPr lang="en-US" sz="1100" kern="100" dirty="0">
                <a:solidFill>
                  <a:srgbClr val="003057"/>
                </a:solidFill>
                <a:effectLst/>
                <a:latin typeface="Roboto" panose="02000000000000000000" pitchFamily="2" charset="0"/>
                <a:ea typeface="Roboto" panose="02000000000000000000" pitchFamily="2" charset="0"/>
                <a:cs typeface="Roboto" panose="02000000000000000000" pitchFamily="2" charset="0"/>
              </a:rPr>
              <a:t>Sage Science Blue Pippin automated gel extraction system</a:t>
            </a:r>
          </a:p>
          <a:p>
            <a:pPr marL="342900" marR="0" lvl="0" indent="-342900">
              <a:spcBef>
                <a:spcPts val="0"/>
              </a:spcBef>
              <a:spcAft>
                <a:spcPts val="0"/>
              </a:spcAft>
              <a:buFont typeface="Roboto" panose="02000000000000000000" pitchFamily="2" charset="0"/>
              <a:buChar char="•"/>
            </a:pPr>
            <a:r>
              <a:rPr lang="en-US" sz="1100" kern="100" dirty="0">
                <a:solidFill>
                  <a:srgbClr val="003057"/>
                </a:solidFill>
                <a:effectLst/>
                <a:latin typeface="Roboto" panose="02000000000000000000" pitchFamily="2" charset="0"/>
                <a:ea typeface="Roboto" panose="02000000000000000000" pitchFamily="2" charset="0"/>
                <a:cs typeface="Roboto" panose="02000000000000000000" pitchFamily="2" charset="0"/>
              </a:rPr>
              <a:t>Covaris R230 focused </a:t>
            </a:r>
            <a:r>
              <a:rPr lang="en-US" sz="1100" kern="100" dirty="0" err="1">
                <a:solidFill>
                  <a:srgbClr val="003057"/>
                </a:solidFill>
                <a:effectLst/>
                <a:latin typeface="Roboto" panose="02000000000000000000" pitchFamily="2" charset="0"/>
                <a:ea typeface="Roboto" panose="02000000000000000000" pitchFamily="2" charset="0"/>
                <a:cs typeface="Roboto" panose="02000000000000000000" pitchFamily="2" charset="0"/>
              </a:rPr>
              <a:t>ultrasonicator</a:t>
            </a:r>
            <a:endParaRPr lang="en-US" sz="1100" kern="100" dirty="0">
              <a:solidFill>
                <a:srgbClr val="003057"/>
              </a:solidFill>
              <a:effectLst/>
              <a:latin typeface="Roboto" panose="02000000000000000000" pitchFamily="2" charset="0"/>
              <a:ea typeface="Roboto" panose="02000000000000000000" pitchFamily="2" charset="0"/>
              <a:cs typeface="Roboto" panose="02000000000000000000" pitchFamily="2" charset="0"/>
            </a:endParaRPr>
          </a:p>
          <a:p>
            <a:pPr marL="342900" marR="0" lvl="0" indent="-342900">
              <a:spcBef>
                <a:spcPts val="0"/>
              </a:spcBef>
              <a:spcAft>
                <a:spcPts val="0"/>
              </a:spcAft>
              <a:buFont typeface="Roboto" panose="02000000000000000000" pitchFamily="2" charset="0"/>
              <a:buChar char="•"/>
            </a:pPr>
            <a:r>
              <a:rPr lang="en-US" sz="1100" kern="100" dirty="0" err="1">
                <a:solidFill>
                  <a:srgbClr val="003057"/>
                </a:solidFill>
                <a:effectLst/>
                <a:latin typeface="Roboto" panose="02000000000000000000" pitchFamily="2" charset="0"/>
                <a:ea typeface="Roboto" panose="02000000000000000000" pitchFamily="2" charset="0"/>
                <a:cs typeface="Roboto" panose="02000000000000000000" pitchFamily="2" charset="0"/>
              </a:rPr>
              <a:t>ThermoFisher</a:t>
            </a:r>
            <a:r>
              <a:rPr lang="en-US" sz="1100" kern="100" dirty="0">
                <a:solidFill>
                  <a:srgbClr val="003057"/>
                </a:solidFill>
                <a:effectLst/>
                <a:latin typeface="Roboto" panose="02000000000000000000" pitchFamily="2" charset="0"/>
                <a:ea typeface="Roboto" panose="02000000000000000000" pitchFamily="2" charset="0"/>
                <a:cs typeface="Roboto" panose="02000000000000000000" pitchFamily="2" charset="0"/>
              </a:rPr>
              <a:t> Scientific SeqStudio Sanger sequencing system</a:t>
            </a:r>
          </a:p>
          <a:p>
            <a:pPr marL="342900" marR="0" lvl="0" indent="-342900">
              <a:spcBef>
                <a:spcPts val="0"/>
              </a:spcBef>
              <a:spcAft>
                <a:spcPts val="0"/>
              </a:spcAft>
              <a:buFont typeface="Roboto" panose="02000000000000000000" pitchFamily="2" charset="0"/>
              <a:buChar char="•"/>
            </a:pPr>
            <a:r>
              <a:rPr lang="en-US" sz="1100" kern="100" dirty="0" err="1">
                <a:solidFill>
                  <a:srgbClr val="003057"/>
                </a:solidFill>
                <a:effectLst/>
                <a:latin typeface="Roboto" panose="02000000000000000000" pitchFamily="2" charset="0"/>
                <a:ea typeface="Roboto" panose="02000000000000000000" pitchFamily="2" charset="0"/>
                <a:cs typeface="Roboto" panose="02000000000000000000" pitchFamily="2" charset="0"/>
              </a:rPr>
              <a:t>ThermoFisher</a:t>
            </a:r>
            <a:r>
              <a:rPr lang="en-US" sz="1100" kern="100" dirty="0">
                <a:solidFill>
                  <a:srgbClr val="003057"/>
                </a:solidFill>
                <a:effectLst/>
                <a:latin typeface="Roboto" panose="02000000000000000000" pitchFamily="2" charset="0"/>
                <a:ea typeface="Roboto" panose="02000000000000000000" pitchFamily="2" charset="0"/>
                <a:cs typeface="Roboto" panose="02000000000000000000" pitchFamily="2" charset="0"/>
              </a:rPr>
              <a:t> Scientific SeqStudio Flex Sanger sequencing system</a:t>
            </a:r>
          </a:p>
          <a:p>
            <a:pPr marL="342900" marR="0" lvl="0" indent="-342900">
              <a:spcBef>
                <a:spcPts val="0"/>
              </a:spcBef>
              <a:spcAft>
                <a:spcPts val="0"/>
              </a:spcAft>
              <a:buFont typeface="Roboto" panose="02000000000000000000" pitchFamily="2" charset="0"/>
              <a:buChar char="•"/>
            </a:pPr>
            <a:r>
              <a:rPr lang="en-US" sz="1100" kern="100" dirty="0">
                <a:solidFill>
                  <a:srgbClr val="003057"/>
                </a:solidFill>
                <a:effectLst/>
                <a:latin typeface="Roboto" panose="02000000000000000000" pitchFamily="2" charset="0"/>
                <a:ea typeface="Roboto" panose="02000000000000000000" pitchFamily="2" charset="0"/>
                <a:cs typeface="Roboto" panose="02000000000000000000" pitchFamily="2" charset="0"/>
              </a:rPr>
              <a:t>Beckman Coulter Echo 525 acoustic liquid handling system </a:t>
            </a:r>
          </a:p>
          <a:p>
            <a:pPr marL="342900" marR="0" lvl="0" indent="-342900">
              <a:spcBef>
                <a:spcPts val="0"/>
              </a:spcBef>
              <a:spcAft>
                <a:spcPts val="0"/>
              </a:spcAft>
              <a:buFont typeface="Roboto" panose="02000000000000000000" pitchFamily="2" charset="0"/>
              <a:buChar char="•"/>
            </a:pPr>
            <a:r>
              <a:rPr lang="en-US" sz="1100" kern="100" dirty="0">
                <a:solidFill>
                  <a:srgbClr val="003057"/>
                </a:solidFill>
                <a:effectLst/>
                <a:latin typeface="Roboto" panose="02000000000000000000" pitchFamily="2" charset="0"/>
                <a:ea typeface="Roboto" panose="02000000000000000000" pitchFamily="2" charset="0"/>
                <a:cs typeface="Roboto" panose="02000000000000000000" pitchFamily="2" charset="0"/>
              </a:rPr>
              <a:t>Crocodile ELISA Robot </a:t>
            </a:r>
          </a:p>
          <a:p>
            <a:pPr marL="342900" marR="0" lvl="0" indent="-342900">
              <a:spcBef>
                <a:spcPts val="0"/>
              </a:spcBef>
              <a:spcAft>
                <a:spcPts val="0"/>
              </a:spcAft>
              <a:buFont typeface="Roboto" panose="02000000000000000000" pitchFamily="2" charset="0"/>
              <a:buChar char="•"/>
            </a:pPr>
            <a:r>
              <a:rPr lang="en-US" sz="1100" kern="100" dirty="0" err="1">
                <a:solidFill>
                  <a:srgbClr val="003057"/>
                </a:solidFill>
                <a:effectLst/>
                <a:latin typeface="Roboto" panose="02000000000000000000" pitchFamily="2" charset="0"/>
                <a:ea typeface="Roboto" panose="02000000000000000000" pitchFamily="2" charset="0"/>
                <a:cs typeface="Roboto" panose="02000000000000000000" pitchFamily="2" charset="0"/>
              </a:rPr>
              <a:t>Qpix</a:t>
            </a:r>
            <a:r>
              <a:rPr lang="en-US" sz="1100" kern="100" dirty="0">
                <a:solidFill>
                  <a:srgbClr val="003057"/>
                </a:solidFill>
                <a:effectLst/>
                <a:latin typeface="Roboto" panose="02000000000000000000" pitchFamily="2" charset="0"/>
                <a:ea typeface="Roboto" panose="02000000000000000000" pitchFamily="2" charset="0"/>
                <a:cs typeface="Roboto" panose="02000000000000000000" pitchFamily="2" charset="0"/>
              </a:rPr>
              <a:t> 2XT Colony picker</a:t>
            </a:r>
          </a:p>
          <a:p>
            <a:pPr marL="342900" marR="0" lvl="0" indent="-342900">
              <a:spcBef>
                <a:spcPts val="0"/>
              </a:spcBef>
              <a:spcAft>
                <a:spcPts val="0"/>
              </a:spcAft>
              <a:buFont typeface="Roboto" panose="02000000000000000000" pitchFamily="2" charset="0"/>
              <a:buChar char="•"/>
            </a:pPr>
            <a:r>
              <a:rPr lang="en-US" sz="1100" kern="100" dirty="0">
                <a:solidFill>
                  <a:srgbClr val="003057"/>
                </a:solidFill>
                <a:effectLst/>
                <a:latin typeface="Roboto" panose="02000000000000000000" pitchFamily="2" charset="0"/>
                <a:ea typeface="Roboto" panose="02000000000000000000" pitchFamily="2" charset="0"/>
                <a:cs typeface="Roboto" panose="02000000000000000000" pitchFamily="2" charset="0"/>
              </a:rPr>
              <a:t>Andrew Alliance  Liquid Handling System </a:t>
            </a:r>
          </a:p>
          <a:p>
            <a:pPr marL="342900" marR="0" lvl="0" indent="-342900">
              <a:spcBef>
                <a:spcPts val="0"/>
              </a:spcBef>
              <a:spcAft>
                <a:spcPts val="0"/>
              </a:spcAft>
              <a:buFont typeface="Roboto" panose="02000000000000000000" pitchFamily="2" charset="0"/>
              <a:buChar char="•"/>
            </a:pPr>
            <a:r>
              <a:rPr lang="en-US" sz="1100" kern="100" dirty="0" err="1">
                <a:solidFill>
                  <a:srgbClr val="003057"/>
                </a:solidFill>
                <a:effectLst/>
                <a:latin typeface="Roboto" panose="02000000000000000000" pitchFamily="2" charset="0"/>
                <a:ea typeface="Roboto" panose="02000000000000000000" pitchFamily="2" charset="0"/>
                <a:cs typeface="Roboto" panose="02000000000000000000" pitchFamily="2" charset="0"/>
              </a:rPr>
              <a:t>Stratagene</a:t>
            </a:r>
            <a:r>
              <a:rPr lang="en-US" sz="1100" kern="100" dirty="0">
                <a:solidFill>
                  <a:srgbClr val="003057"/>
                </a:solidFill>
                <a:effectLst/>
                <a:latin typeface="Roboto" panose="02000000000000000000" pitchFamily="2" charset="0"/>
                <a:ea typeface="Roboto" panose="02000000000000000000" pitchFamily="2" charset="0"/>
                <a:cs typeface="Roboto" panose="02000000000000000000" pitchFamily="2" charset="0"/>
              </a:rPr>
              <a:t> Mx3005P qPCR System </a:t>
            </a:r>
          </a:p>
          <a:p>
            <a:pPr marL="342900" marR="0" lvl="0" indent="-342900">
              <a:spcBef>
                <a:spcPts val="0"/>
              </a:spcBef>
              <a:spcAft>
                <a:spcPts val="0"/>
              </a:spcAft>
              <a:buFont typeface="Roboto" panose="02000000000000000000" pitchFamily="2" charset="0"/>
              <a:buChar char="•"/>
            </a:pPr>
            <a:r>
              <a:rPr lang="en-US" sz="1100" kern="100" dirty="0">
                <a:solidFill>
                  <a:srgbClr val="003057"/>
                </a:solidFill>
                <a:effectLst/>
                <a:latin typeface="Roboto" panose="02000000000000000000" pitchFamily="2" charset="0"/>
                <a:ea typeface="Roboto" panose="02000000000000000000" pitchFamily="2" charset="0"/>
                <a:cs typeface="Roboto" panose="02000000000000000000" pitchFamily="2" charset="0"/>
              </a:rPr>
              <a:t>DXS Automated ELISA System </a:t>
            </a:r>
          </a:p>
          <a:p>
            <a:pPr marL="342900" marR="0" lvl="0" indent="-342900">
              <a:spcBef>
                <a:spcPts val="0"/>
              </a:spcBef>
              <a:spcAft>
                <a:spcPts val="0"/>
              </a:spcAft>
              <a:buFont typeface="Roboto" panose="02000000000000000000" pitchFamily="2" charset="0"/>
              <a:buChar char="•"/>
            </a:pPr>
            <a:r>
              <a:rPr lang="en-US" sz="1100" kern="100" dirty="0" err="1">
                <a:solidFill>
                  <a:srgbClr val="003057"/>
                </a:solidFill>
                <a:effectLst/>
                <a:latin typeface="Roboto" panose="02000000000000000000" pitchFamily="2" charset="0"/>
                <a:ea typeface="Roboto" panose="02000000000000000000" pitchFamily="2" charset="0"/>
                <a:cs typeface="Roboto" panose="02000000000000000000" pitchFamily="2" charset="0"/>
              </a:rPr>
              <a:t>Taspestri</a:t>
            </a:r>
            <a:r>
              <a:rPr lang="en-US" sz="1100" kern="100" dirty="0">
                <a:solidFill>
                  <a:srgbClr val="003057"/>
                </a:solidFill>
                <a:effectLst/>
                <a:latin typeface="Roboto" panose="02000000000000000000" pitchFamily="2" charset="0"/>
                <a:ea typeface="Roboto" panose="02000000000000000000" pitchFamily="2" charset="0"/>
                <a:cs typeface="Roboto" panose="02000000000000000000" pitchFamily="2" charset="0"/>
              </a:rPr>
              <a:t> Single cell Multi-omics system</a:t>
            </a:r>
          </a:p>
        </p:txBody>
      </p:sp>
    </p:spTree>
    <p:extLst>
      <p:ext uri="{BB962C8B-B14F-4D97-AF65-F5344CB8AC3E}">
        <p14:creationId xmlns:p14="http://schemas.microsoft.com/office/powerpoint/2010/main" val="144182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5BF-2F35-120F-6F38-AD8120608158}"/>
              </a:ext>
            </a:extLst>
          </p:cNvPr>
          <p:cNvSpPr>
            <a:spLocks noGrp="1"/>
          </p:cNvSpPr>
          <p:nvPr>
            <p:ph type="title"/>
          </p:nvPr>
        </p:nvSpPr>
        <p:spPr/>
        <p:txBody>
          <a:bodyPr/>
          <a:lstStyle/>
          <a:p>
            <a:pPr algn="ctr"/>
            <a:r>
              <a:rPr lang="en-US" b="1" dirty="0"/>
              <a:t>Molecular Evolution Core (CLIA Lab)</a:t>
            </a:r>
            <a:endParaRPr lang="es-ES" b="1" dirty="0"/>
          </a:p>
        </p:txBody>
      </p:sp>
      <p:sp>
        <p:nvSpPr>
          <p:cNvPr id="3" name="Content Placeholder 2">
            <a:extLst>
              <a:ext uri="{FF2B5EF4-FFF2-40B4-BE49-F238E27FC236}">
                <a16:creationId xmlns:a16="http://schemas.microsoft.com/office/drawing/2014/main" id="{7A2F993E-4C1F-C1EA-3175-A28C2E0D3F04}"/>
              </a:ext>
            </a:extLst>
          </p:cNvPr>
          <p:cNvSpPr>
            <a:spLocks noGrp="1"/>
          </p:cNvSpPr>
          <p:nvPr>
            <p:ph sz="half" idx="1"/>
          </p:nvPr>
        </p:nvSpPr>
        <p:spPr>
          <a:xfrm>
            <a:off x="984316" y="3285701"/>
            <a:ext cx="4927386" cy="2872802"/>
          </a:xfrm>
        </p:spPr>
        <p:txBody>
          <a:bodyPr numCol="2">
            <a:normAutofit fontScale="40000" lnSpcReduction="20000"/>
          </a:bodyPr>
          <a:lstStyle/>
          <a:p>
            <a:pPr lvl="1">
              <a:spcBef>
                <a:spcPts val="0"/>
              </a:spcBef>
            </a:pPr>
            <a:r>
              <a:rPr lang="en-US" sz="3500" kern="100" dirty="0">
                <a:effectLst/>
              </a:rPr>
              <a:t>BSC LYSIS Hood Traceable® Ultra-   Low Temperature WIFI Data Logger with </a:t>
            </a:r>
            <a:r>
              <a:rPr lang="en-US" sz="3500" kern="100" dirty="0" err="1">
                <a:effectLst/>
              </a:rPr>
              <a:t>TraceableLIVE</a:t>
            </a:r>
            <a:r>
              <a:rPr lang="en-US" sz="3500" kern="100" dirty="0">
                <a:effectLst/>
              </a:rPr>
              <a:t>® Cloud Service Pipette Communication Module</a:t>
            </a:r>
          </a:p>
          <a:p>
            <a:pPr lvl="1">
              <a:spcBef>
                <a:spcPts val="0"/>
              </a:spcBef>
            </a:pPr>
            <a:r>
              <a:rPr lang="en-US" sz="3500" kern="100" dirty="0">
                <a:effectLst/>
              </a:rPr>
              <a:t>Integra Assist PLUS liquid handling system </a:t>
            </a:r>
          </a:p>
          <a:p>
            <a:pPr lvl="1">
              <a:spcBef>
                <a:spcPts val="0"/>
              </a:spcBef>
            </a:pPr>
            <a:r>
              <a:rPr lang="en-US" sz="3500" kern="100" dirty="0">
                <a:effectLst/>
              </a:rPr>
              <a:t>BMG Labtech </a:t>
            </a:r>
            <a:r>
              <a:rPr lang="en-US" sz="3500" kern="100" dirty="0" err="1">
                <a:effectLst/>
              </a:rPr>
              <a:t>CLARIOstar</a:t>
            </a:r>
            <a:r>
              <a:rPr lang="en-US" sz="3500" kern="100" dirty="0">
                <a:effectLst/>
              </a:rPr>
              <a:t> Plus plate reader </a:t>
            </a:r>
          </a:p>
          <a:p>
            <a:pPr lvl="1">
              <a:spcBef>
                <a:spcPts val="0"/>
              </a:spcBef>
            </a:pPr>
            <a:r>
              <a:rPr lang="en-US" sz="3500" kern="100" dirty="0">
                <a:effectLst/>
              </a:rPr>
              <a:t>California Air Compressor</a:t>
            </a:r>
          </a:p>
          <a:p>
            <a:pPr lvl="1">
              <a:spcBef>
                <a:spcPts val="0"/>
              </a:spcBef>
            </a:pPr>
            <a:r>
              <a:rPr lang="en-US" sz="3500" kern="100" dirty="0" err="1">
                <a:effectLst/>
              </a:rPr>
              <a:t>KingFisher</a:t>
            </a:r>
            <a:r>
              <a:rPr lang="en-US" sz="3500" kern="100" dirty="0">
                <a:effectLst/>
              </a:rPr>
              <a:t> Flex nucleic acid extraction system</a:t>
            </a:r>
          </a:p>
          <a:p>
            <a:pPr lvl="1">
              <a:spcBef>
                <a:spcPts val="0"/>
              </a:spcBef>
            </a:pPr>
            <a:r>
              <a:rPr lang="en-US" sz="3500" kern="100" dirty="0" err="1">
                <a:effectLst/>
              </a:rPr>
              <a:t>Thermo</a:t>
            </a:r>
            <a:r>
              <a:rPr lang="en-US" sz="3500" kern="100" dirty="0">
                <a:effectLst/>
              </a:rPr>
              <a:t> Scientific </a:t>
            </a:r>
            <a:r>
              <a:rPr lang="en-US" sz="3500" kern="100" dirty="0" err="1">
                <a:effectLst/>
              </a:rPr>
              <a:t>Quantstudio</a:t>
            </a:r>
            <a:r>
              <a:rPr lang="en-US" sz="3500" kern="100" dirty="0">
                <a:effectLst/>
              </a:rPr>
              <a:t> 5 real time PCR system</a:t>
            </a:r>
          </a:p>
          <a:p>
            <a:pPr lvl="1">
              <a:spcBef>
                <a:spcPts val="0"/>
              </a:spcBef>
            </a:pPr>
            <a:r>
              <a:rPr lang="en-US" sz="3500" kern="100" dirty="0" err="1">
                <a:effectLst/>
              </a:rPr>
              <a:t>Thermo</a:t>
            </a:r>
            <a:r>
              <a:rPr lang="en-US" sz="3500" kern="100" dirty="0">
                <a:effectLst/>
              </a:rPr>
              <a:t> Scientific </a:t>
            </a:r>
            <a:r>
              <a:rPr lang="en-US" sz="3500" kern="100" dirty="0" err="1">
                <a:effectLst/>
              </a:rPr>
              <a:t>Quantstudio</a:t>
            </a:r>
            <a:r>
              <a:rPr lang="en-US" sz="3500" kern="100" dirty="0">
                <a:effectLst/>
              </a:rPr>
              <a:t> 6 Flex real time PCR system</a:t>
            </a:r>
          </a:p>
          <a:p>
            <a:pPr lvl="1">
              <a:spcBef>
                <a:spcPts val="0"/>
              </a:spcBef>
            </a:pPr>
            <a:r>
              <a:rPr lang="en-US" sz="3500" kern="100" dirty="0">
                <a:effectLst/>
              </a:rPr>
              <a:t>SPT Labtech XL-100 automated liquid handling system</a:t>
            </a:r>
          </a:p>
          <a:p>
            <a:pPr lvl="1">
              <a:spcBef>
                <a:spcPts val="0"/>
              </a:spcBef>
            </a:pPr>
            <a:r>
              <a:rPr lang="en-US" sz="3500" kern="100" dirty="0" err="1">
                <a:effectLst/>
              </a:rPr>
              <a:t>Formulatrix</a:t>
            </a:r>
            <a:r>
              <a:rPr lang="en-US" sz="3500" kern="100" dirty="0">
                <a:effectLst/>
              </a:rPr>
              <a:t> Mantis liquid handling system</a:t>
            </a:r>
          </a:p>
          <a:p>
            <a:pPr lvl="1">
              <a:spcBef>
                <a:spcPts val="0"/>
              </a:spcBef>
            </a:pPr>
            <a:r>
              <a:rPr lang="en-US" sz="3500" kern="100" dirty="0">
                <a:effectLst/>
              </a:rPr>
              <a:t>Omni bead </a:t>
            </a:r>
            <a:r>
              <a:rPr lang="en-US" sz="3500" kern="100" dirty="0" err="1">
                <a:effectLst/>
              </a:rPr>
              <a:t>ruptors</a:t>
            </a:r>
            <a:endParaRPr lang="en-US" sz="3500" kern="100" dirty="0">
              <a:effectLst/>
            </a:endParaRPr>
          </a:p>
          <a:p>
            <a:pPr marL="0" indent="0">
              <a:buNone/>
            </a:pPr>
            <a:endParaRPr lang="en-US" sz="3000" dirty="0"/>
          </a:p>
        </p:txBody>
      </p:sp>
      <p:sp>
        <p:nvSpPr>
          <p:cNvPr id="4" name="Content Placeholder 3">
            <a:extLst>
              <a:ext uri="{FF2B5EF4-FFF2-40B4-BE49-F238E27FC236}">
                <a16:creationId xmlns:a16="http://schemas.microsoft.com/office/drawing/2014/main" id="{8AFC3BBA-9E05-D20D-C94F-B4FB13B5301B}"/>
              </a:ext>
            </a:extLst>
          </p:cNvPr>
          <p:cNvSpPr>
            <a:spLocks noGrp="1"/>
          </p:cNvSpPr>
          <p:nvPr>
            <p:ph sz="half" idx="2"/>
          </p:nvPr>
        </p:nvSpPr>
        <p:spPr>
          <a:xfrm>
            <a:off x="6095999" y="2888405"/>
            <a:ext cx="5613400" cy="3259465"/>
          </a:xfrm>
        </p:spPr>
        <p:txBody>
          <a:bodyPr>
            <a:normAutofit fontScale="40000" lnSpcReduction="20000"/>
          </a:bodyPr>
          <a:lstStyle/>
          <a:p>
            <a:pPr marL="0" indent="0" algn="ctr">
              <a:buNone/>
            </a:pPr>
            <a:r>
              <a:rPr lang="en-US" sz="4500" b="1" dirty="0"/>
              <a:t>Core Capabilities: </a:t>
            </a:r>
          </a:p>
          <a:p>
            <a:pPr marL="0" indent="0" algn="ctr">
              <a:lnSpc>
                <a:spcPct val="170000"/>
              </a:lnSpc>
              <a:buNone/>
            </a:pPr>
            <a:r>
              <a:rPr lang="en-US" sz="3300" dirty="0"/>
              <a:t>Genome Sequencing, Library preparation/construction, Plasmid sequencing, Sanger sequencing, Next Gen sequencing, </a:t>
            </a:r>
            <a:r>
              <a:rPr lang="en-US" sz="3300" dirty="0" err="1"/>
              <a:t>RNASeq</a:t>
            </a:r>
            <a:r>
              <a:rPr lang="en-US" sz="3300" dirty="0"/>
              <a:t>, Automated sample Handling Automated, Phage Display, Cloning, Fragment Analysis, Yeast Surface Display, Automated Colony picking, Library Screening, gel extraction, Oligonucleotide synthesis, Bacterial Surface Display, Custom ELISA, Error Prone PCR, Bioanalyzer; DNA; RNA; Protein, Electroporation, Custom Selection Systems Design, </a:t>
            </a:r>
            <a:r>
              <a:rPr lang="en-US" sz="3300" dirty="0" err="1"/>
              <a:t>scFvs</a:t>
            </a:r>
            <a:r>
              <a:rPr lang="en-US" sz="3300" dirty="0"/>
              <a:t>, </a:t>
            </a:r>
            <a:r>
              <a:rPr lang="en-US" sz="3300" dirty="0" err="1"/>
              <a:t>Qiacube</a:t>
            </a:r>
            <a:r>
              <a:rPr lang="en-US" sz="3300" dirty="0"/>
              <a:t> DNA; RNA; Protein Purification, Colony Picking, Custom Sequencing Libraries, Competent Bacterial Cells</a:t>
            </a:r>
          </a:p>
        </p:txBody>
      </p:sp>
      <p:sp>
        <p:nvSpPr>
          <p:cNvPr id="6" name="TextBox 5">
            <a:extLst>
              <a:ext uri="{FF2B5EF4-FFF2-40B4-BE49-F238E27FC236}">
                <a16:creationId xmlns:a16="http://schemas.microsoft.com/office/drawing/2014/main" id="{21DF1A6A-F849-216C-7198-D116EA42B15E}"/>
              </a:ext>
            </a:extLst>
          </p:cNvPr>
          <p:cNvSpPr txBox="1"/>
          <p:nvPr/>
        </p:nvSpPr>
        <p:spPr>
          <a:xfrm>
            <a:off x="673769" y="1164617"/>
            <a:ext cx="11137231" cy="1532334"/>
          </a:xfrm>
          <a:prstGeom prst="roundRect">
            <a:avLst/>
          </a:prstGeom>
          <a:solidFill>
            <a:srgbClr val="B1A08D">
              <a:alpha val="36078"/>
            </a:srgbClr>
          </a:solidFill>
        </p:spPr>
        <p:txBody>
          <a:bodyPr wrap="square" rtlCol="0">
            <a:spAutoFit/>
          </a:bodyPr>
          <a:lstStyle/>
          <a:p>
            <a:pPr algn="ctr"/>
            <a:endParaRPr lang="en-US" sz="1200" dirty="0">
              <a:solidFill>
                <a:srgbClr val="003057"/>
              </a:solidFill>
              <a:latin typeface="Roboto" panose="02000000000000000000" pitchFamily="2" charset="0"/>
            </a:endParaRPr>
          </a:p>
          <a:p>
            <a:pPr algn="ctr"/>
            <a:r>
              <a:rPr lang="en-US" sz="1200" b="0" i="0" dirty="0">
                <a:solidFill>
                  <a:srgbClr val="262626"/>
                </a:solidFill>
                <a:effectLst/>
                <a:latin typeface="Roboto" panose="02000000000000000000" pitchFamily="2" charset="0"/>
              </a:rPr>
              <a:t>The Molecular Evolution Core Facility is housed in two convenient locations for researchers across the biotechnology campus at Georgia Tech. One is an 800-sq.-ft. suite on the second floor of the Krone Engineered Biosystems Building, and another is a multi-functional lab on the third floor of the Petit H. Parker Institute of Bioengineering and Bioscience building. The purpose of the facility is to provide routine access to molecular evolution methods and serve as a force-multiplier for any laboratory at Tech and beyond that is in search of new molecular catalysts or molecular binders. </a:t>
            </a:r>
          </a:p>
          <a:p>
            <a:pPr algn="ctr"/>
            <a:endParaRPr lang="en-US" sz="1200" dirty="0">
              <a:solidFill>
                <a:srgbClr val="262626"/>
              </a:solidFill>
              <a:latin typeface="Roboto" panose="02000000000000000000" pitchFamily="2" charset="0"/>
            </a:endParaRPr>
          </a:p>
          <a:p>
            <a:pPr algn="ctr"/>
            <a:r>
              <a:rPr lang="en-US" sz="1200" b="1" dirty="0">
                <a:solidFill>
                  <a:srgbClr val="003057"/>
                </a:solidFill>
                <a:latin typeface="Roboto" panose="02000000000000000000" pitchFamily="2" charset="0"/>
              </a:rPr>
              <a:t>For more information, visit </a:t>
            </a:r>
            <a:r>
              <a:rPr lang="en-US" sz="1200" b="1" dirty="0">
                <a:solidFill>
                  <a:srgbClr val="003057"/>
                </a:solidFill>
                <a:latin typeface="Roboto" panose="02000000000000000000" pitchFamily="2" charset="0"/>
                <a:hlinkClick r:id="rId2"/>
              </a:rPr>
              <a:t>https://research.gatech.edu/bio/research/core-facilities/molecular-evolution-core</a:t>
            </a:r>
            <a:r>
              <a:rPr lang="en-US" sz="1200" b="1" dirty="0">
                <a:solidFill>
                  <a:srgbClr val="003057"/>
                </a:solidFill>
                <a:latin typeface="Roboto" panose="02000000000000000000" pitchFamily="2" charset="0"/>
              </a:rPr>
              <a:t> </a:t>
            </a:r>
            <a:endParaRPr lang="en-US" sz="1200" dirty="0">
              <a:solidFill>
                <a:srgbClr val="003057"/>
              </a:solidFill>
            </a:endParaRPr>
          </a:p>
        </p:txBody>
      </p:sp>
      <p:sp>
        <p:nvSpPr>
          <p:cNvPr id="5" name="TextBox 4">
            <a:extLst>
              <a:ext uri="{FF2B5EF4-FFF2-40B4-BE49-F238E27FC236}">
                <a16:creationId xmlns:a16="http://schemas.microsoft.com/office/drawing/2014/main" id="{B3221F44-063B-A72D-DDB9-C2641496269D}"/>
              </a:ext>
            </a:extLst>
          </p:cNvPr>
          <p:cNvSpPr txBox="1"/>
          <p:nvPr/>
        </p:nvSpPr>
        <p:spPr>
          <a:xfrm>
            <a:off x="2689057" y="6211669"/>
            <a:ext cx="6813885" cy="276999"/>
          </a:xfrm>
          <a:prstGeom prst="rect">
            <a:avLst/>
          </a:prstGeom>
          <a:noFill/>
        </p:spPr>
        <p:txBody>
          <a:bodyPr wrap="square" rtlCol="0">
            <a:spAutoFit/>
          </a:bodyPr>
          <a:lstStyle/>
          <a:p>
            <a:pPr algn="ctr"/>
            <a:r>
              <a:rPr lang="en-US" sz="1200" b="1" i="0" dirty="0">
                <a:solidFill>
                  <a:srgbClr val="003057"/>
                </a:solidFill>
                <a:effectLst/>
                <a:latin typeface="Roboto" panose="02000000000000000000" pitchFamily="2" charset="0"/>
              </a:rPr>
              <a:t>Contacts</a:t>
            </a:r>
            <a:r>
              <a:rPr lang="en-US" sz="1200" b="0" i="0" dirty="0">
                <a:solidFill>
                  <a:srgbClr val="003057"/>
                </a:solidFill>
                <a:effectLst/>
                <a:latin typeface="Roboto" panose="02000000000000000000" pitchFamily="2" charset="0"/>
              </a:rPr>
              <a:t>: </a:t>
            </a:r>
            <a:r>
              <a:rPr lang="es-ES" sz="1200" b="1" i="0" dirty="0" err="1">
                <a:solidFill>
                  <a:srgbClr val="003057"/>
                </a:solidFill>
                <a:effectLst/>
                <a:latin typeface="Roboto" panose="02000000000000000000" pitchFamily="2" charset="0"/>
              </a:rPr>
              <a:t>Anton</a:t>
            </a:r>
            <a:r>
              <a:rPr lang="es-ES" sz="1200" b="1" i="0" dirty="0">
                <a:solidFill>
                  <a:srgbClr val="003057"/>
                </a:solidFill>
                <a:effectLst/>
                <a:latin typeface="Roboto" panose="02000000000000000000" pitchFamily="2" charset="0"/>
              </a:rPr>
              <a:t> </a:t>
            </a:r>
            <a:r>
              <a:rPr lang="es-ES" sz="1200" b="1" i="0" dirty="0" err="1">
                <a:solidFill>
                  <a:srgbClr val="003057"/>
                </a:solidFill>
                <a:effectLst/>
                <a:latin typeface="Roboto" panose="02000000000000000000" pitchFamily="2" charset="0"/>
              </a:rPr>
              <a:t>Bryksin</a:t>
            </a:r>
            <a:r>
              <a:rPr lang="es-ES" sz="1200" b="1" i="0" dirty="0">
                <a:solidFill>
                  <a:srgbClr val="003057"/>
                </a:solidFill>
                <a:effectLst/>
                <a:latin typeface="Roboto" panose="02000000000000000000" pitchFamily="2" charset="0"/>
              </a:rPr>
              <a:t>, </a:t>
            </a:r>
            <a:r>
              <a:rPr lang="es-ES" sz="1200" b="0" i="0" dirty="0">
                <a:solidFill>
                  <a:srgbClr val="003057"/>
                </a:solidFill>
                <a:effectLst/>
                <a:latin typeface="Roboto" panose="02000000000000000000" pitchFamily="2" charset="0"/>
                <a:hlinkClick r:id="rId3"/>
              </a:rPr>
              <a:t>anton.bryksin@ibb.gatech.edu</a:t>
            </a:r>
            <a:r>
              <a:rPr lang="es-ES" sz="1200" b="0" i="0" dirty="0">
                <a:solidFill>
                  <a:srgbClr val="003057"/>
                </a:solidFill>
                <a:effectLst/>
                <a:latin typeface="Roboto" panose="02000000000000000000" pitchFamily="2" charset="0"/>
              </a:rPr>
              <a:t> </a:t>
            </a:r>
            <a:endParaRPr lang="en-US" sz="1200" dirty="0">
              <a:solidFill>
                <a:srgbClr val="003057"/>
              </a:solidFill>
            </a:endParaRPr>
          </a:p>
        </p:txBody>
      </p:sp>
      <p:sp>
        <p:nvSpPr>
          <p:cNvPr id="7" name="Rectangle: Rounded Corners 6">
            <a:extLst>
              <a:ext uri="{FF2B5EF4-FFF2-40B4-BE49-F238E27FC236}">
                <a16:creationId xmlns:a16="http://schemas.microsoft.com/office/drawing/2014/main" id="{313BE213-DB17-6924-84B1-D4D7997219E8}"/>
              </a:ext>
            </a:extLst>
          </p:cNvPr>
          <p:cNvSpPr/>
          <p:nvPr/>
        </p:nvSpPr>
        <p:spPr>
          <a:xfrm>
            <a:off x="2971800" y="-105877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D5641B-B2F6-4DAA-7C9B-EB6E9BD8D90C}"/>
              </a:ext>
            </a:extLst>
          </p:cNvPr>
          <p:cNvSpPr txBox="1"/>
          <p:nvPr/>
        </p:nvSpPr>
        <p:spPr>
          <a:xfrm>
            <a:off x="1332112" y="2839403"/>
            <a:ext cx="4664241" cy="369332"/>
          </a:xfrm>
          <a:prstGeom prst="rect">
            <a:avLst/>
          </a:prstGeom>
          <a:noFill/>
        </p:spPr>
        <p:txBody>
          <a:bodyPr wrap="square" rtlCol="0">
            <a:spAutoFit/>
          </a:bodyPr>
          <a:lstStyle/>
          <a:p>
            <a:pPr algn="ctr"/>
            <a:r>
              <a:rPr lang="en-US" sz="1800" b="1" dirty="0">
                <a:solidFill>
                  <a:srgbClr val="003057"/>
                </a:solidFill>
                <a:latin typeface="Roboto" panose="02000000000000000000" pitchFamily="2" charset="0"/>
                <a:ea typeface="Roboto" panose="02000000000000000000" pitchFamily="2" charset="0"/>
                <a:cs typeface="Roboto" panose="02000000000000000000" pitchFamily="2" charset="0"/>
              </a:rPr>
              <a:t>Equipment: </a:t>
            </a:r>
          </a:p>
        </p:txBody>
      </p:sp>
    </p:spTree>
    <p:extLst>
      <p:ext uri="{BB962C8B-B14F-4D97-AF65-F5344CB8AC3E}">
        <p14:creationId xmlns:p14="http://schemas.microsoft.com/office/powerpoint/2010/main" val="1153643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5BF-2F35-120F-6F38-AD8120608158}"/>
              </a:ext>
            </a:extLst>
          </p:cNvPr>
          <p:cNvSpPr>
            <a:spLocks noGrp="1"/>
          </p:cNvSpPr>
          <p:nvPr>
            <p:ph type="title"/>
          </p:nvPr>
        </p:nvSpPr>
        <p:spPr/>
        <p:txBody>
          <a:bodyPr/>
          <a:lstStyle/>
          <a:p>
            <a:pPr algn="ctr"/>
            <a:r>
              <a:rPr lang="en-US" b="1" dirty="0"/>
              <a:t>Neuro Design Suite</a:t>
            </a:r>
            <a:endParaRPr lang="es-ES" b="1" dirty="0"/>
          </a:p>
        </p:txBody>
      </p:sp>
      <p:sp>
        <p:nvSpPr>
          <p:cNvPr id="3" name="Content Placeholder 2">
            <a:extLst>
              <a:ext uri="{FF2B5EF4-FFF2-40B4-BE49-F238E27FC236}">
                <a16:creationId xmlns:a16="http://schemas.microsoft.com/office/drawing/2014/main" id="{7A2F993E-4C1F-C1EA-3175-A28C2E0D3F04}"/>
              </a:ext>
            </a:extLst>
          </p:cNvPr>
          <p:cNvSpPr>
            <a:spLocks noGrp="1"/>
          </p:cNvSpPr>
          <p:nvPr>
            <p:ph sz="half" idx="1"/>
          </p:nvPr>
        </p:nvSpPr>
        <p:spPr>
          <a:xfrm>
            <a:off x="1434765" y="3034555"/>
            <a:ext cx="9322467" cy="1645729"/>
          </a:xfrm>
        </p:spPr>
        <p:txBody>
          <a:bodyPr numCol="2">
            <a:normAutofit/>
          </a:bodyPr>
          <a:lstStyle/>
          <a:p>
            <a:pPr marL="342900" marR="0" lvl="0" indent="-342900">
              <a:spcBef>
                <a:spcPts val="0"/>
              </a:spcBef>
              <a:spcAft>
                <a:spcPts val="0"/>
              </a:spcAft>
              <a:buFont typeface="Roboto" panose="02000000000000000000" pitchFamily="2" charset="0"/>
              <a:buChar char="•"/>
            </a:pPr>
            <a:r>
              <a:rPr lang="en-US" sz="1800" kern="100" dirty="0">
                <a:effectLst/>
              </a:rPr>
              <a:t>Axon </a:t>
            </a:r>
            <a:r>
              <a:rPr lang="en-US" sz="1800" kern="100" dirty="0" err="1">
                <a:effectLst/>
              </a:rPr>
              <a:t>MultiClamp</a:t>
            </a:r>
            <a:r>
              <a:rPr lang="en-US" sz="1800" kern="100" dirty="0">
                <a:effectLst/>
              </a:rPr>
              <a:t> 700B Amplifier </a:t>
            </a:r>
          </a:p>
          <a:p>
            <a:pPr marL="342900" marR="0" lvl="0" indent="-342900">
              <a:spcBef>
                <a:spcPts val="0"/>
              </a:spcBef>
              <a:spcAft>
                <a:spcPts val="0"/>
              </a:spcAft>
              <a:buFont typeface="Roboto" panose="02000000000000000000" pitchFamily="2" charset="0"/>
              <a:buChar char="•"/>
            </a:pPr>
            <a:r>
              <a:rPr lang="en-US" sz="1800" kern="100" dirty="0">
                <a:effectLst/>
              </a:rPr>
              <a:t>Slice Scope Pro 1000</a:t>
            </a:r>
          </a:p>
          <a:p>
            <a:pPr marL="342900" marR="0" lvl="0" indent="-342900">
              <a:spcBef>
                <a:spcPts val="0"/>
              </a:spcBef>
              <a:spcAft>
                <a:spcPts val="0"/>
              </a:spcAft>
              <a:buFont typeface="Roboto" panose="02000000000000000000" pitchFamily="2" charset="0"/>
              <a:buChar char="•"/>
            </a:pPr>
            <a:r>
              <a:rPr lang="en-US" sz="1800" kern="100" dirty="0">
                <a:effectLst/>
              </a:rPr>
              <a:t>Slice Scope Pro 3000</a:t>
            </a:r>
          </a:p>
          <a:p>
            <a:pPr marL="342900" marR="0" lvl="0" indent="-342900">
              <a:spcBef>
                <a:spcPts val="0"/>
              </a:spcBef>
              <a:spcAft>
                <a:spcPts val="0"/>
              </a:spcAft>
              <a:buFont typeface="Roboto" panose="02000000000000000000" pitchFamily="2" charset="0"/>
              <a:buChar char="•"/>
            </a:pPr>
            <a:r>
              <a:rPr lang="en-US" sz="1800" kern="100" dirty="0" err="1">
                <a:effectLst/>
              </a:rPr>
              <a:t>Digidata</a:t>
            </a:r>
            <a:r>
              <a:rPr lang="en-US" sz="1800" kern="100" dirty="0">
                <a:effectLst/>
              </a:rPr>
              <a:t> 1550A Digitizer</a:t>
            </a:r>
          </a:p>
          <a:p>
            <a:pPr marL="342900" marR="0" lvl="0" indent="-342900">
              <a:spcBef>
                <a:spcPts val="0"/>
              </a:spcBef>
              <a:spcAft>
                <a:spcPts val="0"/>
              </a:spcAft>
              <a:buFont typeface="Roboto" panose="02000000000000000000" pitchFamily="2" charset="0"/>
              <a:buChar char="•"/>
            </a:pPr>
            <a:r>
              <a:rPr lang="en-US" sz="1800" kern="100" dirty="0">
                <a:effectLst/>
              </a:rPr>
              <a:t>TDT 128 Channel Neurophysiology System</a:t>
            </a:r>
          </a:p>
          <a:p>
            <a:pPr marL="342900" marR="0" lvl="0" indent="-342900">
              <a:spcBef>
                <a:spcPts val="0"/>
              </a:spcBef>
              <a:spcAft>
                <a:spcPts val="0"/>
              </a:spcAft>
              <a:buFont typeface="Roboto" panose="02000000000000000000" pitchFamily="2" charset="0"/>
              <a:buChar char="•"/>
            </a:pPr>
            <a:r>
              <a:rPr lang="en-US" sz="1800" kern="100" dirty="0">
                <a:effectLst/>
              </a:rPr>
              <a:t>P-340 fura2</a:t>
            </a:r>
          </a:p>
          <a:p>
            <a:pPr marL="342900" marR="0" lvl="0" indent="-342900">
              <a:spcBef>
                <a:spcPts val="0"/>
              </a:spcBef>
              <a:spcAft>
                <a:spcPts val="0"/>
              </a:spcAft>
              <a:buFont typeface="Roboto" panose="02000000000000000000" pitchFamily="2" charset="0"/>
              <a:buChar char="•"/>
            </a:pPr>
            <a:r>
              <a:rPr lang="en-US" sz="1800" kern="100" dirty="0">
                <a:effectLst/>
              </a:rPr>
              <a:t>Sutter P-2000</a:t>
            </a:r>
          </a:p>
        </p:txBody>
      </p:sp>
      <p:sp>
        <p:nvSpPr>
          <p:cNvPr id="4" name="Content Placeholder 3">
            <a:extLst>
              <a:ext uri="{FF2B5EF4-FFF2-40B4-BE49-F238E27FC236}">
                <a16:creationId xmlns:a16="http://schemas.microsoft.com/office/drawing/2014/main" id="{8AFC3BBA-9E05-D20D-C94F-B4FB13B5301B}"/>
              </a:ext>
            </a:extLst>
          </p:cNvPr>
          <p:cNvSpPr>
            <a:spLocks noGrp="1"/>
          </p:cNvSpPr>
          <p:nvPr>
            <p:ph sz="half" idx="2"/>
          </p:nvPr>
        </p:nvSpPr>
        <p:spPr>
          <a:xfrm>
            <a:off x="699835" y="5087956"/>
            <a:ext cx="10792325" cy="1123712"/>
          </a:xfrm>
        </p:spPr>
        <p:txBody>
          <a:bodyPr>
            <a:normAutofit/>
          </a:bodyPr>
          <a:lstStyle/>
          <a:p>
            <a:pPr marL="0" indent="0" algn="ctr">
              <a:buNone/>
            </a:pPr>
            <a:r>
              <a:rPr lang="en-US" sz="1900" b="1" dirty="0"/>
              <a:t>Core Capabilities: </a:t>
            </a:r>
          </a:p>
          <a:p>
            <a:pPr marL="0" indent="0" algn="ctr">
              <a:buNone/>
            </a:pPr>
            <a:r>
              <a:rPr lang="en-US" sz="1700" dirty="0"/>
              <a:t>Intracellular single cell electrophysiology recording, Extracellular electrophysiology recording, Microelectrode fabrication, Viral (nano-particle) injection, Cell Cultures</a:t>
            </a:r>
          </a:p>
        </p:txBody>
      </p:sp>
      <p:sp>
        <p:nvSpPr>
          <p:cNvPr id="6" name="TextBox 5">
            <a:extLst>
              <a:ext uri="{FF2B5EF4-FFF2-40B4-BE49-F238E27FC236}">
                <a16:creationId xmlns:a16="http://schemas.microsoft.com/office/drawing/2014/main" id="{21DF1A6A-F849-216C-7198-D116EA42B15E}"/>
              </a:ext>
            </a:extLst>
          </p:cNvPr>
          <p:cNvSpPr txBox="1"/>
          <p:nvPr/>
        </p:nvSpPr>
        <p:spPr>
          <a:xfrm>
            <a:off x="673769" y="1164617"/>
            <a:ext cx="11137231" cy="1123712"/>
          </a:xfrm>
          <a:prstGeom prst="roundRect">
            <a:avLst/>
          </a:prstGeom>
          <a:solidFill>
            <a:srgbClr val="B1A08D">
              <a:alpha val="36078"/>
            </a:srgbClr>
          </a:solidFill>
        </p:spPr>
        <p:txBody>
          <a:bodyPr wrap="square" rtlCol="0">
            <a:spAutoFit/>
          </a:bodyPr>
          <a:lstStyle/>
          <a:p>
            <a:pPr algn="ctr"/>
            <a:endParaRPr lang="en-US" sz="1200" dirty="0">
              <a:solidFill>
                <a:srgbClr val="003057"/>
              </a:solidFill>
              <a:latin typeface="Roboto" panose="02000000000000000000" pitchFamily="2" charset="0"/>
            </a:endParaRPr>
          </a:p>
          <a:p>
            <a:pPr algn="ctr"/>
            <a:r>
              <a:rPr lang="en-US" sz="1200" b="0" i="0" dirty="0">
                <a:solidFill>
                  <a:srgbClr val="000000"/>
                </a:solidFill>
                <a:effectLst/>
                <a:latin typeface="Roboto" panose="02000000000000000000" pitchFamily="2" charset="0"/>
                <a:ea typeface="Roboto" panose="02000000000000000000" pitchFamily="2" charset="0"/>
              </a:rPr>
              <a:t>The Neuro Design Suite is a state-of-the-art facility for neuroscience research, which consists of three major rigs which allow researchers to perform manual and/or automated in vitro and in vivo patch clamping and in vivo extracellular electrophysiology recording.</a:t>
            </a:r>
          </a:p>
          <a:p>
            <a:pPr algn="ctr"/>
            <a:endParaRPr lang="en-US" sz="1200" dirty="0">
              <a:solidFill>
                <a:srgbClr val="000000"/>
              </a:solidFill>
              <a:latin typeface="Roboto" panose="02000000000000000000" pitchFamily="2" charset="0"/>
              <a:ea typeface="Roboto" panose="02000000000000000000" pitchFamily="2" charset="0"/>
            </a:endParaRPr>
          </a:p>
          <a:p>
            <a:pPr algn="ctr"/>
            <a:r>
              <a:rPr lang="en-US" sz="1200" b="1" dirty="0">
                <a:solidFill>
                  <a:srgbClr val="003057"/>
                </a:solidFill>
                <a:latin typeface="Roboto" panose="02000000000000000000" pitchFamily="2" charset="0"/>
                <a:ea typeface="Roboto" panose="02000000000000000000" pitchFamily="2" charset="0"/>
              </a:rPr>
              <a:t>For more information, visit </a:t>
            </a:r>
            <a:r>
              <a:rPr lang="en-US" sz="1200" b="1" dirty="0">
                <a:solidFill>
                  <a:srgbClr val="003057"/>
                </a:solidFill>
                <a:latin typeface="Roboto" panose="02000000000000000000" pitchFamily="2" charset="0"/>
                <a:ea typeface="Roboto" panose="02000000000000000000" pitchFamily="2" charset="0"/>
                <a:hlinkClick r:id="rId2"/>
              </a:rPr>
              <a:t>https://research.gatech.edu/bio/research/core-facilities/neuroscience-core</a:t>
            </a:r>
            <a:r>
              <a:rPr lang="en-US" sz="1200" b="1" dirty="0">
                <a:solidFill>
                  <a:srgbClr val="003057"/>
                </a:solidFill>
                <a:latin typeface="Roboto" panose="02000000000000000000" pitchFamily="2" charset="0"/>
                <a:ea typeface="Roboto" panose="02000000000000000000" pitchFamily="2" charset="0"/>
              </a:rPr>
              <a:t> </a:t>
            </a:r>
            <a:endParaRPr lang="en-US" sz="1200" dirty="0">
              <a:solidFill>
                <a:srgbClr val="003057"/>
              </a:solidFill>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B3221F44-063B-A72D-DDB9-C2641496269D}"/>
              </a:ext>
            </a:extLst>
          </p:cNvPr>
          <p:cNvSpPr txBox="1"/>
          <p:nvPr/>
        </p:nvSpPr>
        <p:spPr>
          <a:xfrm>
            <a:off x="2689057" y="6211669"/>
            <a:ext cx="6813885" cy="276999"/>
          </a:xfrm>
          <a:prstGeom prst="rect">
            <a:avLst/>
          </a:prstGeom>
          <a:noFill/>
        </p:spPr>
        <p:txBody>
          <a:bodyPr wrap="square" rtlCol="0">
            <a:spAutoFit/>
          </a:bodyPr>
          <a:lstStyle/>
          <a:p>
            <a:pPr algn="ctr"/>
            <a:r>
              <a:rPr lang="en-US" sz="1200" b="1" i="0" dirty="0">
                <a:solidFill>
                  <a:srgbClr val="003057"/>
                </a:solidFill>
                <a:effectLst/>
                <a:latin typeface="Roboto" panose="02000000000000000000" pitchFamily="2" charset="0"/>
              </a:rPr>
              <a:t>Contacts</a:t>
            </a:r>
            <a:r>
              <a:rPr lang="en-US" sz="1200" b="0" i="0" dirty="0">
                <a:solidFill>
                  <a:srgbClr val="003057"/>
                </a:solidFill>
                <a:effectLst/>
                <a:latin typeface="Roboto" panose="02000000000000000000" pitchFamily="2" charset="0"/>
              </a:rPr>
              <a:t>: </a:t>
            </a:r>
            <a:r>
              <a:rPr lang="en-US" sz="1200" b="1" i="0" dirty="0">
                <a:solidFill>
                  <a:srgbClr val="003057"/>
                </a:solidFill>
                <a:effectLst/>
                <a:latin typeface="Roboto" panose="02000000000000000000" pitchFamily="2" charset="0"/>
              </a:rPr>
              <a:t>Bo Yang</a:t>
            </a:r>
            <a:r>
              <a:rPr lang="en-US" sz="1200" b="0" i="0" dirty="0">
                <a:solidFill>
                  <a:srgbClr val="003057"/>
                </a:solidFill>
                <a:effectLst/>
                <a:latin typeface="Roboto" panose="02000000000000000000" pitchFamily="2" charset="0"/>
              </a:rPr>
              <a:t>, </a:t>
            </a:r>
            <a:r>
              <a:rPr lang="sv-SE" sz="1200" b="0" i="0" dirty="0">
                <a:solidFill>
                  <a:srgbClr val="003057"/>
                </a:solidFill>
                <a:effectLst/>
                <a:latin typeface="Roboto" panose="02000000000000000000" pitchFamily="2" charset="0"/>
                <a:hlinkClick r:id="rId3"/>
              </a:rPr>
              <a:t>bo.yang@me.gatech.edu</a:t>
            </a:r>
            <a:r>
              <a:rPr lang="sv-SE" sz="1200" b="0" i="0" dirty="0">
                <a:solidFill>
                  <a:srgbClr val="003057"/>
                </a:solidFill>
                <a:effectLst/>
                <a:latin typeface="Roboto" panose="02000000000000000000" pitchFamily="2" charset="0"/>
              </a:rPr>
              <a:t> </a:t>
            </a:r>
            <a:endParaRPr lang="en-US" sz="1200" dirty="0">
              <a:solidFill>
                <a:srgbClr val="003057"/>
              </a:solidFill>
            </a:endParaRPr>
          </a:p>
        </p:txBody>
      </p:sp>
      <p:sp>
        <p:nvSpPr>
          <p:cNvPr id="7" name="Rectangle: Rounded Corners 6">
            <a:extLst>
              <a:ext uri="{FF2B5EF4-FFF2-40B4-BE49-F238E27FC236}">
                <a16:creationId xmlns:a16="http://schemas.microsoft.com/office/drawing/2014/main" id="{313BE213-DB17-6924-84B1-D4D7997219E8}"/>
              </a:ext>
            </a:extLst>
          </p:cNvPr>
          <p:cNvSpPr/>
          <p:nvPr/>
        </p:nvSpPr>
        <p:spPr>
          <a:xfrm>
            <a:off x="2971800" y="-105877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FF70A4F-4FF6-C7DA-6AEA-E2D924EE1183}"/>
              </a:ext>
            </a:extLst>
          </p:cNvPr>
          <p:cNvSpPr txBox="1"/>
          <p:nvPr/>
        </p:nvSpPr>
        <p:spPr>
          <a:xfrm>
            <a:off x="3525253" y="2526724"/>
            <a:ext cx="4836694" cy="369332"/>
          </a:xfrm>
          <a:prstGeom prst="rect">
            <a:avLst/>
          </a:prstGeom>
          <a:noFill/>
        </p:spPr>
        <p:txBody>
          <a:bodyPr wrap="square" rtlCol="0">
            <a:spAutoFit/>
          </a:bodyPr>
          <a:lstStyle/>
          <a:p>
            <a:pPr algn="ctr"/>
            <a:r>
              <a:rPr lang="en-US" b="1" dirty="0">
                <a:solidFill>
                  <a:srgbClr val="003057"/>
                </a:solidFill>
                <a:latin typeface="Roboto" panose="02000000000000000000" pitchFamily="2" charset="0"/>
                <a:ea typeface="Roboto" panose="02000000000000000000" pitchFamily="2" charset="0"/>
              </a:rPr>
              <a:t>Equipment: </a:t>
            </a:r>
          </a:p>
        </p:txBody>
      </p:sp>
    </p:spTree>
    <p:extLst>
      <p:ext uri="{BB962C8B-B14F-4D97-AF65-F5344CB8AC3E}">
        <p14:creationId xmlns:p14="http://schemas.microsoft.com/office/powerpoint/2010/main" val="3403272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5BF-2F35-120F-6F38-AD8120608158}"/>
              </a:ext>
            </a:extLst>
          </p:cNvPr>
          <p:cNvSpPr>
            <a:spLocks noGrp="1"/>
          </p:cNvSpPr>
          <p:nvPr>
            <p:ph type="title"/>
          </p:nvPr>
        </p:nvSpPr>
        <p:spPr/>
        <p:txBody>
          <a:bodyPr/>
          <a:lstStyle/>
          <a:p>
            <a:pPr algn="ctr"/>
            <a:r>
              <a:rPr lang="en-US" b="1" dirty="0"/>
              <a:t>Optical Microscopy Core</a:t>
            </a:r>
            <a:endParaRPr lang="es-ES" b="1" dirty="0"/>
          </a:p>
        </p:txBody>
      </p:sp>
      <p:sp>
        <p:nvSpPr>
          <p:cNvPr id="3" name="Content Placeholder 2">
            <a:extLst>
              <a:ext uri="{FF2B5EF4-FFF2-40B4-BE49-F238E27FC236}">
                <a16:creationId xmlns:a16="http://schemas.microsoft.com/office/drawing/2014/main" id="{7A2F993E-4C1F-C1EA-3175-A28C2E0D3F04}"/>
              </a:ext>
            </a:extLst>
          </p:cNvPr>
          <p:cNvSpPr>
            <a:spLocks noGrp="1"/>
          </p:cNvSpPr>
          <p:nvPr>
            <p:ph sz="half" idx="1"/>
          </p:nvPr>
        </p:nvSpPr>
        <p:spPr>
          <a:xfrm>
            <a:off x="838865" y="2524126"/>
            <a:ext cx="5615353" cy="3074799"/>
          </a:xfrm>
        </p:spPr>
        <p:txBody>
          <a:bodyPr>
            <a:normAutofit fontScale="25000" lnSpcReduction="20000"/>
          </a:bodyPr>
          <a:lstStyle/>
          <a:p>
            <a:pPr marL="0" indent="0" algn="ctr">
              <a:buNone/>
            </a:pPr>
            <a:r>
              <a:rPr lang="en-US" sz="7200" b="1" dirty="0"/>
              <a:t>Equipment: </a:t>
            </a:r>
          </a:p>
          <a:p>
            <a:pPr lvl="1">
              <a:spcBef>
                <a:spcPts val="0"/>
              </a:spcBef>
            </a:pPr>
            <a:r>
              <a:rPr lang="en-US" sz="6400" kern="100" dirty="0">
                <a:effectLst/>
                <a:latin typeface="Roboto" panose="02000000000000000000" pitchFamily="2" charset="0"/>
                <a:ea typeface="Aptos" panose="020B0004020202020204" pitchFamily="34" charset="0"/>
                <a:cs typeface="Times New Roman" panose="02020603050405020304" pitchFamily="18" charset="0"/>
              </a:rPr>
              <a:t>Zeiss LSM 780/ ELYRA super resolution microscope system </a:t>
            </a:r>
            <a:endParaRPr lang="en-US" sz="6400" kern="1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0"/>
              </a:spcBef>
            </a:pPr>
            <a:r>
              <a:rPr lang="en-US" sz="6400" kern="100" dirty="0">
                <a:effectLst/>
                <a:latin typeface="Roboto" panose="02000000000000000000" pitchFamily="2" charset="0"/>
                <a:ea typeface="Aptos" panose="020B0004020202020204" pitchFamily="34" charset="0"/>
                <a:cs typeface="Times New Roman" panose="02020603050405020304" pitchFamily="18" charset="0"/>
              </a:rPr>
              <a:t>Zeiss LSM 980 NLO multi-photon excitation confocal microscope system </a:t>
            </a:r>
            <a:endParaRPr lang="en-US" sz="6400" kern="1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0"/>
              </a:spcBef>
            </a:pPr>
            <a:r>
              <a:rPr lang="en-US" sz="6400" kern="100" dirty="0">
                <a:effectLst/>
                <a:latin typeface="Roboto" panose="02000000000000000000" pitchFamily="2" charset="0"/>
                <a:ea typeface="Aptos" panose="020B0004020202020204" pitchFamily="34" charset="0"/>
                <a:cs typeface="Times New Roman" panose="02020603050405020304" pitchFamily="18" charset="0"/>
              </a:rPr>
              <a:t>Zeiss LSM 700 confocal microscope system</a:t>
            </a:r>
            <a:endParaRPr lang="en-US" sz="6400" kern="1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0"/>
              </a:spcBef>
            </a:pPr>
            <a:r>
              <a:rPr lang="en-US" sz="6400" kern="100" dirty="0">
                <a:effectLst/>
                <a:latin typeface="Roboto" panose="02000000000000000000" pitchFamily="2" charset="0"/>
                <a:ea typeface="Aptos" panose="020B0004020202020204" pitchFamily="34" charset="0"/>
                <a:cs typeface="Times New Roman" panose="02020603050405020304" pitchFamily="18" charset="0"/>
              </a:rPr>
              <a:t>Zeiss LSM 900 w/ Airy Scan confocal microscope systems (2) </a:t>
            </a:r>
            <a:endParaRPr lang="en-US" sz="6400" kern="1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0"/>
              </a:spcBef>
            </a:pPr>
            <a:r>
              <a:rPr lang="en-US" sz="6400" kern="100" dirty="0">
                <a:effectLst/>
                <a:latin typeface="Roboto" panose="02000000000000000000" pitchFamily="2" charset="0"/>
                <a:ea typeface="Aptos" panose="020B0004020202020204" pitchFamily="34" charset="0"/>
                <a:cs typeface="Times New Roman" panose="02020603050405020304" pitchFamily="18" charset="0"/>
              </a:rPr>
              <a:t>Zeiss PALM Microbeam laser capture micro-dissection system </a:t>
            </a:r>
            <a:endParaRPr lang="en-US" sz="6400" kern="1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0"/>
              </a:spcBef>
            </a:pPr>
            <a:r>
              <a:rPr lang="en-US" sz="6400" kern="100" dirty="0">
                <a:effectLst/>
                <a:latin typeface="Roboto" panose="02000000000000000000" pitchFamily="2" charset="0"/>
                <a:ea typeface="Aptos" panose="020B0004020202020204" pitchFamily="34" charset="0"/>
                <a:cs typeface="Times New Roman" panose="02020603050405020304" pitchFamily="18" charset="0"/>
              </a:rPr>
              <a:t>Molecular Devices </a:t>
            </a:r>
            <a:r>
              <a:rPr lang="en-US" sz="6400" kern="100" dirty="0" err="1">
                <a:effectLst/>
                <a:latin typeface="Roboto" panose="02000000000000000000" pitchFamily="2" charset="0"/>
                <a:ea typeface="Aptos" panose="020B0004020202020204" pitchFamily="34" charset="0"/>
                <a:cs typeface="Times New Roman" panose="02020603050405020304" pitchFamily="18" charset="0"/>
              </a:rPr>
              <a:t>ImageXpress</a:t>
            </a:r>
            <a:r>
              <a:rPr lang="en-US" sz="6400" kern="100" dirty="0">
                <a:effectLst/>
                <a:latin typeface="Roboto" panose="02000000000000000000" pitchFamily="2" charset="0"/>
                <a:ea typeface="Aptos" panose="020B0004020202020204" pitchFamily="34" charset="0"/>
                <a:cs typeface="Times New Roman" panose="02020603050405020304" pitchFamily="18" charset="0"/>
              </a:rPr>
              <a:t> PICO high content imaging system </a:t>
            </a:r>
            <a:endParaRPr lang="en-US" sz="6400" kern="1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0"/>
              </a:spcBef>
            </a:pPr>
            <a:r>
              <a:rPr lang="en-US" sz="6400" kern="100" dirty="0">
                <a:effectLst/>
                <a:latin typeface="Roboto" panose="02000000000000000000" pitchFamily="2" charset="0"/>
                <a:ea typeface="Aptos" panose="020B0004020202020204" pitchFamily="34" charset="0"/>
                <a:cs typeface="Times New Roman" panose="02020603050405020304" pitchFamily="18" charset="0"/>
              </a:rPr>
              <a:t>Zeiss </a:t>
            </a:r>
            <a:r>
              <a:rPr lang="en-US" sz="6400" kern="100" dirty="0" err="1">
                <a:effectLst/>
                <a:latin typeface="Roboto" panose="02000000000000000000" pitchFamily="2" charset="0"/>
                <a:ea typeface="Aptos" panose="020B0004020202020204" pitchFamily="34" charset="0"/>
                <a:cs typeface="Times New Roman" panose="02020603050405020304" pitchFamily="18" charset="0"/>
              </a:rPr>
              <a:t>AxioObserver</a:t>
            </a:r>
            <a:r>
              <a:rPr lang="en-US" sz="6400" kern="100" dirty="0">
                <a:effectLst/>
                <a:latin typeface="Roboto" panose="02000000000000000000" pitchFamily="2" charset="0"/>
                <a:ea typeface="Aptos" panose="020B0004020202020204" pitchFamily="34" charset="0"/>
                <a:cs typeface="Times New Roman" panose="02020603050405020304" pitchFamily="18" charset="0"/>
              </a:rPr>
              <a:t> Z1 Fluorescence microscope</a:t>
            </a:r>
            <a:endParaRPr lang="en-US" sz="6400" kern="1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0"/>
              </a:spcBef>
            </a:pPr>
            <a:r>
              <a:rPr lang="en-US" sz="6400" kern="100" dirty="0" err="1">
                <a:effectLst/>
                <a:latin typeface="Roboto" panose="02000000000000000000" pitchFamily="2" charset="0"/>
                <a:ea typeface="Aptos" panose="020B0004020202020204" pitchFamily="34" charset="0"/>
                <a:cs typeface="Times New Roman" panose="02020603050405020304" pitchFamily="18" charset="0"/>
              </a:rPr>
              <a:t>Biotek</a:t>
            </a:r>
            <a:r>
              <a:rPr lang="en-US" sz="6400" kern="100" dirty="0">
                <a:effectLst/>
                <a:latin typeface="Roboto" panose="02000000000000000000" pitchFamily="2" charset="0"/>
                <a:ea typeface="Aptos" panose="020B0004020202020204" pitchFamily="34" charset="0"/>
                <a:cs typeface="Times New Roman" panose="02020603050405020304" pitchFamily="18" charset="0"/>
              </a:rPr>
              <a:t> </a:t>
            </a:r>
            <a:r>
              <a:rPr lang="en-US" sz="6400" kern="100" dirty="0" err="1">
                <a:effectLst/>
                <a:latin typeface="Roboto" panose="02000000000000000000" pitchFamily="2" charset="0"/>
                <a:ea typeface="Aptos" panose="020B0004020202020204" pitchFamily="34" charset="0"/>
                <a:cs typeface="Times New Roman" panose="02020603050405020304" pitchFamily="18" charset="0"/>
              </a:rPr>
              <a:t>Cytation</a:t>
            </a:r>
            <a:r>
              <a:rPr lang="en-US" sz="6400" kern="100" dirty="0">
                <a:effectLst/>
                <a:latin typeface="Roboto" panose="02000000000000000000" pitchFamily="2" charset="0"/>
                <a:ea typeface="Aptos" panose="020B0004020202020204" pitchFamily="34" charset="0"/>
                <a:cs typeface="Times New Roman" panose="02020603050405020304" pitchFamily="18" charset="0"/>
              </a:rPr>
              <a:t> 7 Reader/Imager w/ </a:t>
            </a:r>
            <a:r>
              <a:rPr lang="en-US" sz="6400" kern="100" dirty="0" err="1">
                <a:effectLst/>
                <a:latin typeface="Roboto" panose="02000000000000000000" pitchFamily="2" charset="0"/>
                <a:ea typeface="Aptos" panose="020B0004020202020204" pitchFamily="34" charset="0"/>
                <a:cs typeface="Times New Roman" panose="02020603050405020304" pitchFamily="18" charset="0"/>
              </a:rPr>
              <a:t>BioSpa</a:t>
            </a:r>
            <a:r>
              <a:rPr lang="en-US" sz="6400" kern="100" dirty="0">
                <a:effectLst/>
                <a:latin typeface="Roboto" panose="02000000000000000000" pitchFamily="2" charset="0"/>
                <a:ea typeface="Aptos" panose="020B0004020202020204" pitchFamily="34" charset="0"/>
                <a:cs typeface="Times New Roman" panose="02020603050405020304" pitchFamily="18" charset="0"/>
              </a:rPr>
              <a:t> 8 Robotic incubator, plate handler, and washer</a:t>
            </a:r>
            <a:endParaRPr lang="en-US" sz="6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buNone/>
            </a:pPr>
            <a:endParaRPr lang="en-US" sz="2000" b="1" dirty="0"/>
          </a:p>
          <a:p>
            <a:pPr marL="0" indent="0">
              <a:buNone/>
            </a:pPr>
            <a:endParaRPr lang="en-US" dirty="0"/>
          </a:p>
        </p:txBody>
      </p:sp>
      <p:sp>
        <p:nvSpPr>
          <p:cNvPr id="4" name="Content Placeholder 3">
            <a:extLst>
              <a:ext uri="{FF2B5EF4-FFF2-40B4-BE49-F238E27FC236}">
                <a16:creationId xmlns:a16="http://schemas.microsoft.com/office/drawing/2014/main" id="{8AFC3BBA-9E05-D20D-C94F-B4FB13B5301B}"/>
              </a:ext>
            </a:extLst>
          </p:cNvPr>
          <p:cNvSpPr>
            <a:spLocks noGrp="1"/>
          </p:cNvSpPr>
          <p:nvPr>
            <p:ph sz="half" idx="2"/>
          </p:nvPr>
        </p:nvSpPr>
        <p:spPr>
          <a:xfrm>
            <a:off x="6454218" y="2524127"/>
            <a:ext cx="5613400" cy="3074799"/>
          </a:xfrm>
        </p:spPr>
        <p:txBody>
          <a:bodyPr>
            <a:normAutofit fontScale="25000" lnSpcReduction="20000"/>
          </a:bodyPr>
          <a:lstStyle/>
          <a:p>
            <a:pPr marL="0" indent="0" algn="ctr">
              <a:buNone/>
            </a:pPr>
            <a:r>
              <a:rPr lang="en-US" sz="7200" b="1" dirty="0"/>
              <a:t>Core Capabilities:</a:t>
            </a:r>
          </a:p>
          <a:p>
            <a:r>
              <a:rPr lang="en-US" sz="5600" dirty="0">
                <a:effectLst/>
              </a:rPr>
              <a:t>Laser scanning confocal</a:t>
            </a:r>
          </a:p>
          <a:p>
            <a:r>
              <a:rPr lang="en-US" sz="5600" dirty="0">
                <a:effectLst/>
              </a:rPr>
              <a:t>Spinning disk confocal</a:t>
            </a:r>
          </a:p>
          <a:p>
            <a:r>
              <a:rPr lang="en-US" sz="5600" dirty="0">
                <a:effectLst/>
              </a:rPr>
              <a:t>Multi-photon excitation- inverted and upright</a:t>
            </a:r>
          </a:p>
          <a:p>
            <a:r>
              <a:rPr lang="en-US" sz="5600" dirty="0">
                <a:effectLst/>
              </a:rPr>
              <a:t>Lightsheet</a:t>
            </a:r>
          </a:p>
          <a:p>
            <a:r>
              <a:rPr lang="en-US" sz="5600" dirty="0">
                <a:effectLst/>
              </a:rPr>
              <a:t>Widefield and Slide/plate scanner</a:t>
            </a:r>
          </a:p>
          <a:p>
            <a:r>
              <a:rPr lang="en-US" sz="5600" dirty="0">
                <a:effectLst/>
              </a:rPr>
              <a:t>TIRF microscopy</a:t>
            </a:r>
          </a:p>
          <a:p>
            <a:r>
              <a:rPr lang="en-US" sz="5600" dirty="0">
                <a:effectLst/>
              </a:rPr>
              <a:t>Super resolution SIM</a:t>
            </a:r>
          </a:p>
          <a:p>
            <a:r>
              <a:rPr lang="en-US" sz="5600" dirty="0">
                <a:effectLst/>
              </a:rPr>
              <a:t>Super resolution- </a:t>
            </a:r>
            <a:r>
              <a:rPr lang="en-US" sz="5600" dirty="0" err="1">
                <a:effectLst/>
              </a:rPr>
              <a:t>dSTORM</a:t>
            </a:r>
            <a:r>
              <a:rPr lang="en-US" sz="5600" dirty="0">
                <a:effectLst/>
              </a:rPr>
              <a:t> and PALM</a:t>
            </a:r>
          </a:p>
          <a:p>
            <a:r>
              <a:rPr lang="en-US" sz="5600" dirty="0">
                <a:effectLst/>
              </a:rPr>
              <a:t>Swept field Confocal</a:t>
            </a:r>
          </a:p>
          <a:p>
            <a:r>
              <a:rPr lang="en-US" sz="5600" dirty="0" err="1">
                <a:effectLst/>
              </a:rPr>
              <a:t>LaserCapture</a:t>
            </a:r>
            <a:r>
              <a:rPr lang="en-US" sz="5600" dirty="0">
                <a:effectLst/>
              </a:rPr>
              <a:t> Microdissection</a:t>
            </a:r>
          </a:p>
          <a:p>
            <a:pPr marL="0" indent="0" algn="ctr">
              <a:buNone/>
            </a:pPr>
            <a:endParaRPr lang="en-US" sz="5600" dirty="0">
              <a:effectLst/>
              <a:latin typeface="Roboto Slab" panose="02000000000000000000" pitchFamily="2" charset="0"/>
            </a:endParaRPr>
          </a:p>
          <a:p>
            <a:pPr marL="0" indent="0" algn="ctr">
              <a:buNone/>
            </a:pPr>
            <a:endParaRPr lang="en-US" sz="5600" dirty="0">
              <a:effectLst/>
              <a:latin typeface="Roboto Slab" panose="02000000000000000000" pitchFamily="2" charset="0"/>
            </a:endParaRPr>
          </a:p>
          <a:p>
            <a:pPr marL="0" indent="0" algn="ctr">
              <a:buNone/>
            </a:pPr>
            <a:endParaRPr lang="en-US" sz="5600" dirty="0">
              <a:effectLst/>
              <a:latin typeface="Roboto Slab" panose="02000000000000000000" pitchFamily="2" charset="0"/>
            </a:endParaRPr>
          </a:p>
          <a:p>
            <a:pPr marL="0" indent="0" algn="ctr">
              <a:buNone/>
            </a:pPr>
            <a:endParaRPr lang="en-US" sz="5600" dirty="0">
              <a:effectLst/>
              <a:latin typeface="Roboto Slab" panose="02000000000000000000" pitchFamily="2" charset="0"/>
            </a:endParaRPr>
          </a:p>
          <a:p>
            <a:pPr marL="0" indent="0" algn="ctr">
              <a:buNone/>
            </a:pPr>
            <a:endParaRPr lang="en-US" sz="5600" dirty="0">
              <a:effectLst/>
              <a:latin typeface="Roboto Slab" panose="02000000000000000000" pitchFamily="2" charset="0"/>
            </a:endParaRPr>
          </a:p>
          <a:p>
            <a:pPr marL="0" indent="0" algn="ctr">
              <a:buNone/>
            </a:pPr>
            <a:endParaRPr lang="en-US" sz="5600" dirty="0">
              <a:effectLst/>
              <a:latin typeface="Roboto Slab" panose="02000000000000000000" pitchFamily="2" charset="0"/>
            </a:endParaRPr>
          </a:p>
          <a:p>
            <a:pPr marL="0" indent="0" algn="ctr">
              <a:buNone/>
            </a:pPr>
            <a:endParaRPr lang="en-US" sz="5600" dirty="0">
              <a:effectLst/>
              <a:latin typeface="Roboto Slab" panose="02000000000000000000" pitchFamily="2" charset="0"/>
            </a:endParaRPr>
          </a:p>
          <a:p>
            <a:pPr marL="0" indent="0" algn="ctr">
              <a:buNone/>
            </a:pPr>
            <a:endParaRPr lang="en-US" sz="5600" b="1" dirty="0"/>
          </a:p>
          <a:p>
            <a:pPr algn="ctr"/>
            <a:endParaRPr lang="en-US" sz="5600" dirty="0"/>
          </a:p>
          <a:p>
            <a:pPr marL="0" indent="0" algn="ctr">
              <a:buNone/>
            </a:pPr>
            <a:r>
              <a:rPr lang="en-US" sz="1800" b="1" dirty="0"/>
              <a:t> </a:t>
            </a:r>
          </a:p>
          <a:p>
            <a:pPr marL="0" indent="0" algn="ctr">
              <a:buNone/>
            </a:pPr>
            <a:endParaRPr lang="en-US" sz="2000" b="1" dirty="0"/>
          </a:p>
        </p:txBody>
      </p:sp>
      <p:sp>
        <p:nvSpPr>
          <p:cNvPr id="6" name="TextBox 5">
            <a:extLst>
              <a:ext uri="{FF2B5EF4-FFF2-40B4-BE49-F238E27FC236}">
                <a16:creationId xmlns:a16="http://schemas.microsoft.com/office/drawing/2014/main" id="{21DF1A6A-F849-216C-7198-D116EA42B15E}"/>
              </a:ext>
            </a:extLst>
          </p:cNvPr>
          <p:cNvSpPr txBox="1"/>
          <p:nvPr/>
        </p:nvSpPr>
        <p:spPr>
          <a:xfrm>
            <a:off x="673769" y="1164617"/>
            <a:ext cx="11137231" cy="919401"/>
          </a:xfrm>
          <a:prstGeom prst="roundRect">
            <a:avLst/>
          </a:prstGeom>
          <a:solidFill>
            <a:srgbClr val="B1A08D">
              <a:alpha val="36078"/>
            </a:srgbClr>
          </a:solidFill>
        </p:spPr>
        <p:txBody>
          <a:bodyPr wrap="square" rtlCol="0">
            <a:spAutoFit/>
          </a:bodyPr>
          <a:lstStyle/>
          <a:p>
            <a:pPr algn="ctr"/>
            <a:r>
              <a:rPr lang="en-US" sz="1200" b="0" i="0" dirty="0">
                <a:solidFill>
                  <a:srgbClr val="000000"/>
                </a:solidFill>
                <a:effectLst/>
                <a:latin typeface="Roboto" panose="02000000000000000000" pitchFamily="2" charset="0"/>
                <a:ea typeface="Roboto" panose="02000000000000000000" pitchFamily="2" charset="0"/>
              </a:rPr>
              <a:t>The Optical Microscopy Core provides state-of-the-art microscopy tools to Georgia Tech researchers and the surrounding academic and industry community. </a:t>
            </a:r>
          </a:p>
          <a:p>
            <a:pPr algn="ctr"/>
            <a:endParaRPr lang="en-US" sz="1200" b="1" dirty="0">
              <a:solidFill>
                <a:srgbClr val="003057"/>
              </a:solidFill>
              <a:latin typeface="Roboto" panose="02000000000000000000" pitchFamily="2" charset="0"/>
            </a:endParaRPr>
          </a:p>
          <a:p>
            <a:pPr algn="ctr"/>
            <a:r>
              <a:rPr lang="en-US" sz="1200" b="1" dirty="0">
                <a:solidFill>
                  <a:srgbClr val="003057"/>
                </a:solidFill>
                <a:latin typeface="Roboto" panose="02000000000000000000" pitchFamily="2" charset="0"/>
              </a:rPr>
              <a:t>For more information, visit </a:t>
            </a:r>
            <a:r>
              <a:rPr lang="en-US" sz="1200" b="1" dirty="0">
                <a:solidFill>
                  <a:srgbClr val="003057"/>
                </a:solidFill>
                <a:latin typeface="Roboto" panose="02000000000000000000" pitchFamily="2" charset="0"/>
                <a:hlinkClick r:id="rId2"/>
              </a:rPr>
              <a:t>https://research.gatech.edu/bio/research/core-facilities/optical-microscopy-core</a:t>
            </a:r>
            <a:endParaRPr lang="en-US" sz="1200" b="1" dirty="0">
              <a:solidFill>
                <a:srgbClr val="003057"/>
              </a:solidFill>
              <a:latin typeface="Roboto" panose="02000000000000000000" pitchFamily="2" charset="0"/>
            </a:endParaRPr>
          </a:p>
          <a:p>
            <a:pPr algn="ctr"/>
            <a:endParaRPr lang="en-US" sz="1200" dirty="0">
              <a:solidFill>
                <a:srgbClr val="003057"/>
              </a:solidFill>
            </a:endParaRPr>
          </a:p>
        </p:txBody>
      </p:sp>
      <p:sp>
        <p:nvSpPr>
          <p:cNvPr id="5" name="TextBox 4">
            <a:extLst>
              <a:ext uri="{FF2B5EF4-FFF2-40B4-BE49-F238E27FC236}">
                <a16:creationId xmlns:a16="http://schemas.microsoft.com/office/drawing/2014/main" id="{B3221F44-063B-A72D-DDB9-C2641496269D}"/>
              </a:ext>
            </a:extLst>
          </p:cNvPr>
          <p:cNvSpPr txBox="1"/>
          <p:nvPr/>
        </p:nvSpPr>
        <p:spPr>
          <a:xfrm>
            <a:off x="2604216" y="6013706"/>
            <a:ext cx="6813885" cy="646331"/>
          </a:xfrm>
          <a:prstGeom prst="rect">
            <a:avLst/>
          </a:prstGeom>
          <a:noFill/>
        </p:spPr>
        <p:txBody>
          <a:bodyPr wrap="square" rtlCol="0">
            <a:spAutoFit/>
          </a:bodyPr>
          <a:lstStyle/>
          <a:p>
            <a:pPr algn="ctr"/>
            <a:r>
              <a:rPr lang="en-US" sz="1200" b="1" i="0" dirty="0">
                <a:solidFill>
                  <a:srgbClr val="003057"/>
                </a:solidFill>
                <a:effectLst/>
                <a:latin typeface="Roboto" panose="02000000000000000000" pitchFamily="2" charset="0"/>
              </a:rPr>
              <a:t>Contacts</a:t>
            </a:r>
            <a:r>
              <a:rPr lang="en-US" sz="1200" b="0" i="0" dirty="0">
                <a:solidFill>
                  <a:srgbClr val="003057"/>
                </a:solidFill>
                <a:effectLst/>
                <a:latin typeface="Roboto" panose="02000000000000000000" pitchFamily="2" charset="0"/>
              </a:rPr>
              <a:t>: </a:t>
            </a:r>
            <a:r>
              <a:rPr lang="en-US" sz="1200" b="1" i="0" dirty="0">
                <a:solidFill>
                  <a:srgbClr val="003057"/>
                </a:solidFill>
                <a:effectLst/>
                <a:latin typeface="Roboto" panose="02000000000000000000" pitchFamily="2" charset="0"/>
              </a:rPr>
              <a:t>Sandy Hsieh</a:t>
            </a:r>
            <a:r>
              <a:rPr lang="en-US" sz="1200" b="0" i="0" dirty="0">
                <a:solidFill>
                  <a:srgbClr val="003057"/>
                </a:solidFill>
                <a:effectLst/>
                <a:latin typeface="Roboto" panose="02000000000000000000" pitchFamily="2" charset="0"/>
              </a:rPr>
              <a:t>, </a:t>
            </a:r>
            <a:r>
              <a:rPr lang="en-US" sz="1200" b="0" i="0" dirty="0">
                <a:solidFill>
                  <a:srgbClr val="003057"/>
                </a:solidFill>
                <a:effectLst/>
                <a:latin typeface="Roboto" panose="02000000000000000000" pitchFamily="2" charset="0"/>
                <a:hlinkClick r:id="rId3"/>
              </a:rPr>
              <a:t>sandy.hsieh@ibb.gatech.edu</a:t>
            </a:r>
            <a:endParaRPr lang="en-US" sz="1200" dirty="0">
              <a:solidFill>
                <a:srgbClr val="003057"/>
              </a:solidFill>
              <a:latin typeface="Roboto" panose="02000000000000000000" pitchFamily="2" charset="0"/>
            </a:endParaRPr>
          </a:p>
          <a:p>
            <a:pPr algn="ctr"/>
            <a:r>
              <a:rPr lang="en-US" sz="1200" b="1" dirty="0">
                <a:solidFill>
                  <a:srgbClr val="003057"/>
                </a:solidFill>
              </a:rPr>
              <a:t>Danielle </a:t>
            </a:r>
            <a:r>
              <a:rPr lang="en-US" sz="1200" b="1" dirty="0" err="1">
                <a:solidFill>
                  <a:srgbClr val="003057"/>
                </a:solidFill>
              </a:rPr>
              <a:t>Scheff</a:t>
            </a:r>
            <a:r>
              <a:rPr lang="en-US" sz="1200" dirty="0">
                <a:solidFill>
                  <a:srgbClr val="003057"/>
                </a:solidFill>
              </a:rPr>
              <a:t>, </a:t>
            </a:r>
            <a:r>
              <a:rPr lang="en-US" sz="1200" dirty="0">
                <a:solidFill>
                  <a:srgbClr val="003057"/>
                </a:solidFill>
                <a:hlinkClick r:id="rId4"/>
              </a:rPr>
              <a:t>danielle.scheff@ibb.gatech.edu</a:t>
            </a:r>
            <a:endParaRPr lang="en-US" sz="1200" dirty="0">
              <a:solidFill>
                <a:srgbClr val="003057"/>
              </a:solidFill>
            </a:endParaRPr>
          </a:p>
          <a:p>
            <a:pPr algn="ctr"/>
            <a:endParaRPr lang="en-US" sz="1200" dirty="0">
              <a:solidFill>
                <a:srgbClr val="003057"/>
              </a:solidFill>
            </a:endParaRPr>
          </a:p>
        </p:txBody>
      </p:sp>
      <p:sp>
        <p:nvSpPr>
          <p:cNvPr id="7" name="Rectangle: Rounded Corners 6">
            <a:extLst>
              <a:ext uri="{FF2B5EF4-FFF2-40B4-BE49-F238E27FC236}">
                <a16:creationId xmlns:a16="http://schemas.microsoft.com/office/drawing/2014/main" id="{313BE213-DB17-6924-84B1-D4D7997219E8}"/>
              </a:ext>
            </a:extLst>
          </p:cNvPr>
          <p:cNvSpPr/>
          <p:nvPr/>
        </p:nvSpPr>
        <p:spPr>
          <a:xfrm>
            <a:off x="2971800" y="-105877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484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5BF-2F35-120F-6F38-AD8120608158}"/>
              </a:ext>
            </a:extLst>
          </p:cNvPr>
          <p:cNvSpPr>
            <a:spLocks noGrp="1"/>
          </p:cNvSpPr>
          <p:nvPr>
            <p:ph type="title"/>
          </p:nvPr>
        </p:nvSpPr>
        <p:spPr/>
        <p:txBody>
          <a:bodyPr>
            <a:normAutofit/>
          </a:bodyPr>
          <a:lstStyle/>
          <a:p>
            <a:pPr algn="ctr"/>
            <a:r>
              <a:rPr lang="en-US" sz="2800" b="1" dirty="0"/>
              <a:t>System Mass Spectrometry Core (Proteomics and Metabolomics)</a:t>
            </a:r>
            <a:endParaRPr lang="es-ES" sz="2800" b="1" dirty="0"/>
          </a:p>
        </p:txBody>
      </p:sp>
      <p:sp>
        <p:nvSpPr>
          <p:cNvPr id="3" name="Content Placeholder 2">
            <a:extLst>
              <a:ext uri="{FF2B5EF4-FFF2-40B4-BE49-F238E27FC236}">
                <a16:creationId xmlns:a16="http://schemas.microsoft.com/office/drawing/2014/main" id="{7A2F993E-4C1F-C1EA-3175-A28C2E0D3F04}"/>
              </a:ext>
            </a:extLst>
          </p:cNvPr>
          <p:cNvSpPr>
            <a:spLocks noGrp="1"/>
          </p:cNvSpPr>
          <p:nvPr>
            <p:ph sz="half" idx="1"/>
          </p:nvPr>
        </p:nvSpPr>
        <p:spPr>
          <a:xfrm>
            <a:off x="776925" y="2616327"/>
            <a:ext cx="5615353" cy="3595341"/>
          </a:xfrm>
        </p:spPr>
        <p:txBody>
          <a:bodyPr>
            <a:normAutofit fontScale="55000" lnSpcReduction="20000"/>
          </a:bodyPr>
          <a:lstStyle/>
          <a:p>
            <a:pPr marL="0" indent="0" algn="ctr">
              <a:buNone/>
            </a:pPr>
            <a:r>
              <a:rPr lang="en-US" sz="3300" b="1" dirty="0"/>
              <a:t>Equipment:</a:t>
            </a:r>
          </a:p>
          <a:p>
            <a:pPr marL="342900" marR="0" lvl="0" indent="-342900">
              <a:spcBef>
                <a:spcPts val="0"/>
              </a:spcBef>
              <a:spcAft>
                <a:spcPts val="0"/>
              </a:spcAft>
              <a:buFont typeface="Roboto" panose="02000000000000000000" pitchFamily="2" charset="0"/>
              <a:buChar char="•"/>
            </a:pPr>
            <a:r>
              <a:rPr lang="en-US" sz="2500" kern="100" dirty="0">
                <a:effectLst/>
              </a:rPr>
              <a:t>Vanquish Horizon LC / </a:t>
            </a:r>
            <a:r>
              <a:rPr lang="en-US" sz="2500" kern="100" dirty="0" err="1">
                <a:effectLst/>
              </a:rPr>
              <a:t>ThermoFisher</a:t>
            </a:r>
            <a:r>
              <a:rPr lang="en-US" sz="2500" kern="100" dirty="0">
                <a:effectLst/>
              </a:rPr>
              <a:t> Scientific Q </a:t>
            </a:r>
            <a:r>
              <a:rPr lang="en-US" sz="2500" kern="100" dirty="0" err="1">
                <a:effectLst/>
              </a:rPr>
              <a:t>Exactive</a:t>
            </a:r>
            <a:r>
              <a:rPr lang="en-US" sz="2500" kern="100" dirty="0">
                <a:effectLst/>
              </a:rPr>
              <a:t> HF MS  </a:t>
            </a:r>
          </a:p>
          <a:p>
            <a:pPr marL="342900" marR="0" lvl="0" indent="-342900">
              <a:spcBef>
                <a:spcPts val="0"/>
              </a:spcBef>
              <a:spcAft>
                <a:spcPts val="0"/>
              </a:spcAft>
              <a:buFont typeface="Roboto" panose="02000000000000000000" pitchFamily="2" charset="0"/>
              <a:buChar char="•"/>
            </a:pPr>
            <a:r>
              <a:rPr lang="en-US" sz="2500" kern="100" dirty="0">
                <a:effectLst/>
              </a:rPr>
              <a:t>Vanquish Horizon LC / </a:t>
            </a:r>
            <a:r>
              <a:rPr lang="en-US" sz="2500" kern="100" dirty="0" err="1">
                <a:effectLst/>
              </a:rPr>
              <a:t>ThermoFisher</a:t>
            </a:r>
            <a:r>
              <a:rPr lang="en-US" sz="2500" kern="100" dirty="0">
                <a:effectLst/>
              </a:rPr>
              <a:t> Scientific Orbitrap ID-X MS  </a:t>
            </a:r>
          </a:p>
          <a:p>
            <a:pPr marL="342900" marR="0" lvl="0" indent="-342900">
              <a:spcBef>
                <a:spcPts val="0"/>
              </a:spcBef>
              <a:spcAft>
                <a:spcPts val="0"/>
              </a:spcAft>
              <a:buFont typeface="Roboto" panose="02000000000000000000" pitchFamily="2" charset="0"/>
              <a:buChar char="•"/>
            </a:pPr>
            <a:r>
              <a:rPr lang="en-US" sz="2500" kern="100" dirty="0">
                <a:effectLst/>
              </a:rPr>
              <a:t>Vanquish Horizon LC / </a:t>
            </a:r>
            <a:r>
              <a:rPr lang="en-US" sz="2500" kern="100" dirty="0" err="1">
                <a:effectLst/>
              </a:rPr>
              <a:t>ThermoFisher</a:t>
            </a:r>
            <a:r>
              <a:rPr lang="en-US" sz="2500" kern="100" dirty="0">
                <a:effectLst/>
              </a:rPr>
              <a:t> Scientific </a:t>
            </a:r>
            <a:r>
              <a:rPr lang="en-US" sz="2500" kern="100" dirty="0" err="1">
                <a:effectLst/>
              </a:rPr>
              <a:t>Exploris</a:t>
            </a:r>
            <a:r>
              <a:rPr lang="en-US" sz="2500" kern="100" dirty="0">
                <a:effectLst/>
              </a:rPr>
              <a:t> 240 MS (2)</a:t>
            </a:r>
          </a:p>
          <a:p>
            <a:pPr marL="342900" marR="0" lvl="0" indent="-342900">
              <a:spcBef>
                <a:spcPts val="0"/>
              </a:spcBef>
              <a:spcAft>
                <a:spcPts val="0"/>
              </a:spcAft>
              <a:buFont typeface="Roboto" panose="02000000000000000000" pitchFamily="2" charset="0"/>
              <a:buChar char="•"/>
            </a:pPr>
            <a:r>
              <a:rPr lang="en-US" sz="2500" kern="100" dirty="0">
                <a:effectLst/>
              </a:rPr>
              <a:t>Bruker Amazon Speed Ion Trap with ETD</a:t>
            </a:r>
          </a:p>
          <a:p>
            <a:pPr marL="342900" marR="0" lvl="0" indent="-342900">
              <a:spcBef>
                <a:spcPts val="0"/>
              </a:spcBef>
              <a:spcAft>
                <a:spcPts val="0"/>
              </a:spcAft>
              <a:buFont typeface="Roboto" panose="02000000000000000000" pitchFamily="2" charset="0"/>
              <a:buChar char="•"/>
            </a:pPr>
            <a:r>
              <a:rPr lang="en-US" sz="2500" kern="100" dirty="0">
                <a:effectLst/>
              </a:rPr>
              <a:t>Bruker </a:t>
            </a:r>
            <a:r>
              <a:rPr lang="en-US" sz="2500" kern="100" dirty="0" err="1">
                <a:effectLst/>
              </a:rPr>
              <a:t>rapiFlex</a:t>
            </a:r>
            <a:r>
              <a:rPr lang="en-US" sz="2500" kern="100" dirty="0">
                <a:effectLst/>
              </a:rPr>
              <a:t> MALDI TOF</a:t>
            </a:r>
          </a:p>
          <a:p>
            <a:pPr marL="342900" marR="0" lvl="0" indent="-342900">
              <a:spcBef>
                <a:spcPts val="0"/>
              </a:spcBef>
              <a:spcAft>
                <a:spcPts val="0"/>
              </a:spcAft>
              <a:buFont typeface="Roboto" panose="02000000000000000000" pitchFamily="2" charset="0"/>
              <a:buChar char="•"/>
            </a:pPr>
            <a:r>
              <a:rPr lang="en-US" sz="2500" kern="100" dirty="0" err="1">
                <a:effectLst/>
              </a:rPr>
              <a:t>ThermoFisher</a:t>
            </a:r>
            <a:r>
              <a:rPr lang="en-US" sz="2500" kern="100" dirty="0">
                <a:effectLst/>
              </a:rPr>
              <a:t> Scientific GC / ISQ 7610 MS </a:t>
            </a:r>
          </a:p>
          <a:p>
            <a:pPr marL="342900" marR="0" lvl="0" indent="-342900">
              <a:spcBef>
                <a:spcPts val="0"/>
              </a:spcBef>
              <a:spcAft>
                <a:spcPts val="0"/>
              </a:spcAft>
              <a:buFont typeface="Roboto" panose="02000000000000000000" pitchFamily="2" charset="0"/>
              <a:buChar char="•"/>
            </a:pPr>
            <a:r>
              <a:rPr lang="en-US" sz="2500" kern="100" dirty="0" err="1">
                <a:effectLst/>
              </a:rPr>
              <a:t>ThermoFisher</a:t>
            </a:r>
            <a:r>
              <a:rPr lang="en-US" sz="2500" kern="100" dirty="0">
                <a:effectLst/>
              </a:rPr>
              <a:t> Scientific </a:t>
            </a:r>
            <a:r>
              <a:rPr lang="en-US" sz="2500" kern="100" dirty="0" err="1">
                <a:effectLst/>
              </a:rPr>
              <a:t>Dionex</a:t>
            </a:r>
            <a:r>
              <a:rPr lang="en-US" sz="2500" kern="100" dirty="0">
                <a:effectLst/>
              </a:rPr>
              <a:t> Ultimate 3000 RSLC</a:t>
            </a:r>
          </a:p>
          <a:p>
            <a:pPr marL="342900" marR="0" lvl="0" indent="-342900">
              <a:spcBef>
                <a:spcPts val="0"/>
              </a:spcBef>
              <a:spcAft>
                <a:spcPts val="0"/>
              </a:spcAft>
              <a:buFont typeface="Roboto" panose="02000000000000000000" pitchFamily="2" charset="0"/>
              <a:buChar char="•"/>
            </a:pPr>
            <a:r>
              <a:rPr lang="en-US" sz="2500" kern="100" dirty="0" err="1">
                <a:effectLst/>
              </a:rPr>
              <a:t>Dionex</a:t>
            </a:r>
            <a:r>
              <a:rPr lang="en-US" sz="2500" kern="100" dirty="0">
                <a:effectLst/>
              </a:rPr>
              <a:t> </a:t>
            </a:r>
            <a:r>
              <a:rPr lang="en-US" sz="2500" kern="100" dirty="0" err="1">
                <a:effectLst/>
              </a:rPr>
              <a:t>UltiMate</a:t>
            </a:r>
            <a:r>
              <a:rPr lang="en-US" sz="2500" kern="100" dirty="0">
                <a:effectLst/>
              </a:rPr>
              <a:t> 3000 </a:t>
            </a:r>
            <a:r>
              <a:rPr lang="en-US" sz="2500" kern="100" dirty="0" err="1">
                <a:effectLst/>
              </a:rPr>
              <a:t>RSLCnano</a:t>
            </a:r>
            <a:r>
              <a:rPr lang="en-US" sz="2500" kern="100" dirty="0">
                <a:effectLst/>
              </a:rPr>
              <a:t> UHPLC system / </a:t>
            </a:r>
            <a:r>
              <a:rPr lang="en-US" sz="2500" kern="100" dirty="0" err="1">
                <a:effectLst/>
              </a:rPr>
              <a:t>ThermoFisher</a:t>
            </a:r>
            <a:r>
              <a:rPr lang="en-US" sz="2500" kern="100" dirty="0">
                <a:effectLst/>
              </a:rPr>
              <a:t> Scientific QE Plus MS (2)</a:t>
            </a:r>
          </a:p>
          <a:p>
            <a:pPr marL="342900" marR="0" lvl="0" indent="-342900">
              <a:spcBef>
                <a:spcPts val="0"/>
              </a:spcBef>
              <a:spcAft>
                <a:spcPts val="0"/>
              </a:spcAft>
              <a:buFont typeface="Roboto" panose="02000000000000000000" pitchFamily="2" charset="0"/>
              <a:buChar char="•"/>
            </a:pPr>
            <a:r>
              <a:rPr lang="en-US" sz="2500" kern="100" dirty="0">
                <a:effectLst/>
              </a:rPr>
              <a:t>Waters </a:t>
            </a:r>
            <a:r>
              <a:rPr lang="en-US" sz="2500" kern="100" dirty="0" err="1">
                <a:effectLst/>
              </a:rPr>
              <a:t>Acquity</a:t>
            </a:r>
            <a:r>
              <a:rPr lang="en-US" sz="2500" kern="100" dirty="0">
                <a:effectLst/>
              </a:rPr>
              <a:t> I Class LC</a:t>
            </a:r>
          </a:p>
          <a:p>
            <a:pPr marL="342900" marR="0" lvl="0" indent="-342900">
              <a:spcBef>
                <a:spcPts val="0"/>
              </a:spcBef>
              <a:spcAft>
                <a:spcPts val="0"/>
              </a:spcAft>
              <a:buFont typeface="Roboto" panose="02000000000000000000" pitchFamily="2" charset="0"/>
              <a:buChar char="•"/>
            </a:pPr>
            <a:r>
              <a:rPr lang="en-US" sz="2500" kern="100" dirty="0">
                <a:effectLst/>
              </a:rPr>
              <a:t>Beckman PF-2D Chromatography system</a:t>
            </a:r>
          </a:p>
          <a:p>
            <a:pPr marL="342900" marR="0" lvl="0" indent="-342900">
              <a:spcBef>
                <a:spcPts val="0"/>
              </a:spcBef>
              <a:spcAft>
                <a:spcPts val="0"/>
              </a:spcAft>
              <a:buFont typeface="Roboto" panose="02000000000000000000" pitchFamily="2" charset="0"/>
              <a:buChar char="•"/>
            </a:pPr>
            <a:r>
              <a:rPr lang="en-US" sz="2500" kern="100" dirty="0" err="1">
                <a:effectLst/>
              </a:rPr>
              <a:t>VanquishNeo</a:t>
            </a:r>
            <a:r>
              <a:rPr lang="en-US" sz="2500" kern="100" dirty="0">
                <a:effectLst/>
              </a:rPr>
              <a:t> LC/</a:t>
            </a:r>
            <a:r>
              <a:rPr lang="en-US" sz="2500" kern="100" dirty="0" err="1">
                <a:effectLst/>
              </a:rPr>
              <a:t>ThermoFisher</a:t>
            </a:r>
            <a:r>
              <a:rPr lang="en-US" sz="2500" kern="100" dirty="0">
                <a:effectLst/>
              </a:rPr>
              <a:t> Scientific Exploris480</a:t>
            </a:r>
          </a:p>
          <a:p>
            <a:pPr marL="342900" indent="-342900">
              <a:spcBef>
                <a:spcPts val="0"/>
              </a:spcBef>
              <a:buFont typeface="Roboto" panose="02000000000000000000" pitchFamily="2" charset="0"/>
              <a:buChar char="•"/>
            </a:pPr>
            <a:r>
              <a:rPr lang="en-US" sz="2500" kern="100" dirty="0">
                <a:effectLst/>
              </a:rPr>
              <a:t>Bruker </a:t>
            </a:r>
            <a:r>
              <a:rPr lang="en-US" sz="2500" kern="100" dirty="0" err="1">
                <a:effectLst/>
              </a:rPr>
              <a:t>Solarix</a:t>
            </a:r>
            <a:r>
              <a:rPr lang="en-US" sz="2500" kern="100" dirty="0">
                <a:effectLst/>
              </a:rPr>
              <a:t> 12T FTICR</a:t>
            </a:r>
          </a:p>
          <a:p>
            <a:pPr marL="342900" marR="0" lvl="0" indent="-342900">
              <a:spcBef>
                <a:spcPts val="0"/>
              </a:spcBef>
              <a:spcAft>
                <a:spcPts val="0"/>
              </a:spcAft>
              <a:buFont typeface="Roboto" panose="02000000000000000000" pitchFamily="2" charset="0"/>
              <a:buChar char="•"/>
            </a:pPr>
            <a:endParaRPr lang="en-US" sz="1600" kern="100" dirty="0">
              <a:effectLst/>
            </a:endParaRPr>
          </a:p>
          <a:p>
            <a:pPr marL="342900" marR="0" lvl="0" indent="-342900">
              <a:spcBef>
                <a:spcPts val="0"/>
              </a:spcBef>
              <a:spcAft>
                <a:spcPts val="0"/>
              </a:spcAft>
              <a:buFont typeface="Roboto" panose="02000000000000000000" pitchFamily="2" charset="0"/>
              <a:buChar char="•"/>
            </a:pPr>
            <a:endParaRPr lang="en-US" sz="1400" kern="100" dirty="0">
              <a:effectLst/>
            </a:endParaRPr>
          </a:p>
          <a:p>
            <a:pPr marL="0" indent="0">
              <a:buNone/>
            </a:pPr>
            <a:r>
              <a:rPr lang="en-US" sz="2000" b="1" dirty="0"/>
              <a:t> </a:t>
            </a:r>
          </a:p>
          <a:p>
            <a:pPr marL="0" indent="0">
              <a:buNone/>
            </a:pPr>
            <a:endParaRPr lang="en-US" dirty="0"/>
          </a:p>
        </p:txBody>
      </p:sp>
      <p:sp>
        <p:nvSpPr>
          <p:cNvPr id="4" name="Content Placeholder 3">
            <a:extLst>
              <a:ext uri="{FF2B5EF4-FFF2-40B4-BE49-F238E27FC236}">
                <a16:creationId xmlns:a16="http://schemas.microsoft.com/office/drawing/2014/main" id="{8AFC3BBA-9E05-D20D-C94F-B4FB13B5301B}"/>
              </a:ext>
            </a:extLst>
          </p:cNvPr>
          <p:cNvSpPr>
            <a:spLocks noGrp="1"/>
          </p:cNvSpPr>
          <p:nvPr>
            <p:ph sz="half" idx="2"/>
          </p:nvPr>
        </p:nvSpPr>
        <p:spPr>
          <a:xfrm>
            <a:off x="6392278" y="2618584"/>
            <a:ext cx="5613400" cy="3074799"/>
          </a:xfrm>
        </p:spPr>
        <p:txBody>
          <a:bodyPr>
            <a:normAutofit fontScale="55000" lnSpcReduction="20000"/>
          </a:bodyPr>
          <a:lstStyle/>
          <a:p>
            <a:pPr marL="0" indent="0" algn="ctr">
              <a:buNone/>
            </a:pPr>
            <a:r>
              <a:rPr lang="en-US" sz="3300" b="1" dirty="0"/>
              <a:t>Core Capabilities:</a:t>
            </a:r>
          </a:p>
          <a:p>
            <a:r>
              <a:rPr lang="en-US" sz="2200" dirty="0"/>
              <a:t>Discovery and targeted proteomics </a:t>
            </a:r>
          </a:p>
          <a:p>
            <a:r>
              <a:rPr lang="en-US" sz="2200" dirty="0"/>
              <a:t>Protein identification  and quantification</a:t>
            </a:r>
          </a:p>
          <a:p>
            <a:r>
              <a:rPr lang="en-US" sz="2200" dirty="0"/>
              <a:t>Protein-Protein interaction studies</a:t>
            </a:r>
          </a:p>
          <a:p>
            <a:r>
              <a:rPr lang="en-US" sz="2200" dirty="0"/>
              <a:t>Posttranslational modification analysis</a:t>
            </a:r>
          </a:p>
          <a:p>
            <a:r>
              <a:rPr lang="en-US" sz="2200" dirty="0"/>
              <a:t>Intact protein analysis, protein complex characterization</a:t>
            </a:r>
          </a:p>
          <a:p>
            <a:r>
              <a:rPr lang="en-US" sz="2200" dirty="0"/>
              <a:t>Non-targeted polar and/or non-polar metabolomic assays</a:t>
            </a:r>
          </a:p>
          <a:p>
            <a:r>
              <a:rPr lang="en-US" sz="2200" dirty="0"/>
              <a:t>Targeted assays</a:t>
            </a:r>
          </a:p>
          <a:p>
            <a:r>
              <a:rPr lang="en-US" sz="2200" dirty="0"/>
              <a:t>Exact mass measurement </a:t>
            </a:r>
          </a:p>
          <a:p>
            <a:r>
              <a:rPr lang="en-US" sz="2200" dirty="0"/>
              <a:t>Mass spectrometry imaging </a:t>
            </a:r>
          </a:p>
          <a:p>
            <a:r>
              <a:rPr lang="en-US" sz="2200" dirty="0"/>
              <a:t>Sample preparation, data collection, data processing, data analysis, annotation, and interpretation</a:t>
            </a:r>
          </a:p>
        </p:txBody>
      </p:sp>
      <p:sp>
        <p:nvSpPr>
          <p:cNvPr id="6" name="TextBox 5">
            <a:extLst>
              <a:ext uri="{FF2B5EF4-FFF2-40B4-BE49-F238E27FC236}">
                <a16:creationId xmlns:a16="http://schemas.microsoft.com/office/drawing/2014/main" id="{21DF1A6A-F849-216C-7198-D116EA42B15E}"/>
              </a:ext>
            </a:extLst>
          </p:cNvPr>
          <p:cNvSpPr txBox="1"/>
          <p:nvPr/>
        </p:nvSpPr>
        <p:spPr>
          <a:xfrm>
            <a:off x="673769" y="1164617"/>
            <a:ext cx="11137231" cy="1123712"/>
          </a:xfrm>
          <a:prstGeom prst="roundRect">
            <a:avLst/>
          </a:prstGeom>
          <a:solidFill>
            <a:srgbClr val="B1A08D">
              <a:alpha val="36078"/>
            </a:srgbClr>
          </a:solidFill>
        </p:spPr>
        <p:txBody>
          <a:bodyPr wrap="square" rtlCol="0">
            <a:spAutoFit/>
          </a:bodyPr>
          <a:lstStyle/>
          <a:p>
            <a:pPr algn="ctr"/>
            <a:r>
              <a:rPr lang="en-US" sz="1200" b="0" i="0" dirty="0">
                <a:solidFill>
                  <a:srgbClr val="000000"/>
                </a:solidFill>
                <a:effectLst/>
                <a:latin typeface="Roboto" panose="02000000000000000000" pitchFamily="2" charset="0"/>
                <a:ea typeface="Roboto" panose="02000000000000000000" pitchFamily="2" charset="0"/>
              </a:rPr>
              <a:t>The mission of Georgia Tech’s systems mass spectrometry core facility is tot provide researchers with state-of-the-art scientific and technical support in modern proteomics and metabolomics. </a:t>
            </a:r>
            <a:endParaRPr lang="en-US" sz="1200" dirty="0">
              <a:solidFill>
                <a:srgbClr val="003057"/>
              </a:solidFill>
              <a:latin typeface="Roboto" panose="02000000000000000000" pitchFamily="2" charset="0"/>
            </a:endParaRPr>
          </a:p>
          <a:p>
            <a:pPr algn="ctr"/>
            <a:endParaRPr lang="en-US" sz="1200" b="1" dirty="0">
              <a:solidFill>
                <a:srgbClr val="003057"/>
              </a:solidFill>
              <a:latin typeface="Roboto" panose="02000000000000000000" pitchFamily="2" charset="0"/>
            </a:endParaRPr>
          </a:p>
          <a:p>
            <a:pPr algn="ctr"/>
            <a:r>
              <a:rPr lang="en-US" sz="1200" b="1" dirty="0">
                <a:solidFill>
                  <a:srgbClr val="003057"/>
                </a:solidFill>
                <a:latin typeface="Roboto" panose="02000000000000000000" pitchFamily="2" charset="0"/>
              </a:rPr>
              <a:t>For more information, visit </a:t>
            </a:r>
            <a:r>
              <a:rPr lang="en-US" sz="1200" b="1" dirty="0">
                <a:solidFill>
                  <a:srgbClr val="003057"/>
                </a:solidFill>
                <a:latin typeface="Roboto" panose="02000000000000000000" pitchFamily="2" charset="0"/>
                <a:hlinkClick r:id="rId2"/>
              </a:rPr>
              <a:t>https://research.gatech.edu/bio/research/core-facilities/systems-mass-spectrometry-core</a:t>
            </a:r>
            <a:endParaRPr lang="en-US" sz="1200" b="1" dirty="0">
              <a:solidFill>
                <a:srgbClr val="003057"/>
              </a:solidFill>
              <a:latin typeface="Roboto" panose="02000000000000000000" pitchFamily="2" charset="0"/>
            </a:endParaRPr>
          </a:p>
          <a:p>
            <a:pPr algn="ctr"/>
            <a:endParaRPr lang="en-US" sz="1200" dirty="0">
              <a:solidFill>
                <a:srgbClr val="003057"/>
              </a:solidFill>
            </a:endParaRPr>
          </a:p>
        </p:txBody>
      </p:sp>
      <p:sp>
        <p:nvSpPr>
          <p:cNvPr id="5" name="TextBox 4">
            <a:extLst>
              <a:ext uri="{FF2B5EF4-FFF2-40B4-BE49-F238E27FC236}">
                <a16:creationId xmlns:a16="http://schemas.microsoft.com/office/drawing/2014/main" id="{B3221F44-063B-A72D-DDB9-C2641496269D}"/>
              </a:ext>
            </a:extLst>
          </p:cNvPr>
          <p:cNvSpPr txBox="1"/>
          <p:nvPr/>
        </p:nvSpPr>
        <p:spPr>
          <a:xfrm>
            <a:off x="2283705" y="5904076"/>
            <a:ext cx="6813885" cy="461665"/>
          </a:xfrm>
          <a:prstGeom prst="rect">
            <a:avLst/>
          </a:prstGeom>
          <a:noFill/>
        </p:spPr>
        <p:txBody>
          <a:bodyPr wrap="square" rtlCol="0">
            <a:spAutoFit/>
          </a:bodyPr>
          <a:lstStyle/>
          <a:p>
            <a:pPr algn="ctr"/>
            <a:r>
              <a:rPr lang="en-US" sz="1200" b="1" i="0" dirty="0">
                <a:solidFill>
                  <a:srgbClr val="003057"/>
                </a:solidFill>
                <a:effectLst/>
                <a:latin typeface="Roboto" panose="02000000000000000000" pitchFamily="2" charset="0"/>
              </a:rPr>
              <a:t>Contacts</a:t>
            </a:r>
            <a:r>
              <a:rPr lang="en-US" sz="1200" b="0" i="0" dirty="0">
                <a:solidFill>
                  <a:srgbClr val="003057"/>
                </a:solidFill>
                <a:effectLst/>
                <a:latin typeface="Roboto" panose="02000000000000000000" pitchFamily="2" charset="0"/>
              </a:rPr>
              <a:t>: </a:t>
            </a:r>
            <a:r>
              <a:rPr lang="en-US" sz="1200" b="0" i="0" dirty="0">
                <a:solidFill>
                  <a:srgbClr val="003057"/>
                </a:solidFill>
                <a:effectLst/>
                <a:latin typeface="Roboto" panose="02000000000000000000" pitchFamily="2" charset="0"/>
                <a:hlinkClick r:id="rId3"/>
              </a:rPr>
              <a:t>symsc@ibb.ga</a:t>
            </a:r>
            <a:r>
              <a:rPr lang="en-US" sz="1200" dirty="0">
                <a:solidFill>
                  <a:srgbClr val="003057"/>
                </a:solidFill>
                <a:latin typeface="Roboto" panose="02000000000000000000" pitchFamily="2" charset="0"/>
                <a:hlinkClick r:id="rId3"/>
              </a:rPr>
              <a:t>tech.edu</a:t>
            </a:r>
            <a:endParaRPr lang="en-US" sz="1200" dirty="0">
              <a:solidFill>
                <a:srgbClr val="003057"/>
              </a:solidFill>
              <a:latin typeface="Roboto" panose="02000000000000000000" pitchFamily="2" charset="0"/>
            </a:endParaRPr>
          </a:p>
          <a:p>
            <a:pPr algn="ctr"/>
            <a:endParaRPr lang="en-US" sz="1200" dirty="0">
              <a:solidFill>
                <a:srgbClr val="003057"/>
              </a:solidFill>
            </a:endParaRPr>
          </a:p>
        </p:txBody>
      </p:sp>
      <p:sp>
        <p:nvSpPr>
          <p:cNvPr id="7" name="Rectangle: Rounded Corners 6">
            <a:extLst>
              <a:ext uri="{FF2B5EF4-FFF2-40B4-BE49-F238E27FC236}">
                <a16:creationId xmlns:a16="http://schemas.microsoft.com/office/drawing/2014/main" id="{313BE213-DB17-6924-84B1-D4D7997219E8}"/>
              </a:ext>
            </a:extLst>
          </p:cNvPr>
          <p:cNvSpPr/>
          <p:nvPr/>
        </p:nvSpPr>
        <p:spPr>
          <a:xfrm>
            <a:off x="2971800" y="-105877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97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FA37-6F31-5C47-BD54-F26ADB28F14C}"/>
              </a:ext>
            </a:extLst>
          </p:cNvPr>
          <p:cNvSpPr>
            <a:spLocks noGrp="1"/>
          </p:cNvSpPr>
          <p:nvPr>
            <p:ph type="title"/>
          </p:nvPr>
        </p:nvSpPr>
        <p:spPr>
          <a:xfrm>
            <a:off x="381000" y="217714"/>
            <a:ext cx="11430000" cy="1014761"/>
          </a:xfrm>
        </p:spPr>
        <p:txBody>
          <a:bodyPr/>
          <a:lstStyle/>
          <a:p>
            <a:r>
              <a:rPr lang="en-US" b="1" dirty="0">
                <a:latin typeface="Roboto" panose="02000000000000000000" pitchFamily="2" charset="0"/>
                <a:ea typeface="Roboto" panose="02000000000000000000" pitchFamily="2" charset="0"/>
              </a:rPr>
              <a:t>Core Facilities Overview</a:t>
            </a:r>
          </a:p>
        </p:txBody>
      </p:sp>
      <p:sp>
        <p:nvSpPr>
          <p:cNvPr id="7" name="Content Placeholder 4">
            <a:extLst>
              <a:ext uri="{FF2B5EF4-FFF2-40B4-BE49-F238E27FC236}">
                <a16:creationId xmlns:a16="http://schemas.microsoft.com/office/drawing/2014/main" id="{8C998F8A-7525-495B-B4C7-15E33BF43C38}"/>
              </a:ext>
            </a:extLst>
          </p:cNvPr>
          <p:cNvSpPr txBox="1">
            <a:spLocks/>
          </p:cNvSpPr>
          <p:nvPr/>
        </p:nvSpPr>
        <p:spPr>
          <a:xfrm>
            <a:off x="315684" y="1033547"/>
            <a:ext cx="11571516" cy="56067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solidFill>
                  <a:srgbClr val="003057"/>
                </a:solidFill>
                <a:latin typeface="Roboto Medium" panose="02000000000000000000" pitchFamily="2" charset="0"/>
                <a:ea typeface="Roboto Medium" panose="02000000000000000000" pitchFamily="2" charset="0"/>
                <a:cs typeface="Roboto Medium" panose="02000000000000000000" pitchFamily="2" charset="0"/>
              </a:rPr>
              <a:t>IBB has 15 core facilities areas, which serve as a shared resource for the </a:t>
            </a:r>
            <a:r>
              <a:rPr lang="en-US" sz="2400" dirty="0">
                <a:solidFill>
                  <a:srgbClr val="003057"/>
                </a:solidFill>
                <a:effectLst/>
                <a:latin typeface="Roboto Medium" panose="02000000000000000000" pitchFamily="2" charset="0"/>
                <a:ea typeface="Roboto Medium" panose="02000000000000000000" pitchFamily="2" charset="0"/>
                <a:cs typeface="Roboto Medium" panose="02000000000000000000" pitchFamily="2" charset="0"/>
              </a:rPr>
              <a:t>resource for the bioengineering and bioscience community. Consultation, training, and technical support is available for a variety of research projects. Users have access to over 150 pieces of lab equipment totaling over $37 million.</a:t>
            </a:r>
          </a:p>
          <a:p>
            <a:pPr marL="0" indent="0">
              <a:lnSpc>
                <a:spcPct val="100000"/>
              </a:lnSpc>
              <a:buNone/>
            </a:pPr>
            <a:r>
              <a:rPr kumimoji="0" lang="en-US" b="1" i="0" u="none" strike="noStrike" kern="1200" cap="none" spc="0" normalizeH="0" baseline="0" noProof="0" dirty="0">
                <a:ln>
                  <a:noFill/>
                </a:ln>
                <a:solidFill>
                  <a:srgbClr val="A7934B"/>
                </a:solidFill>
                <a:effectLst/>
                <a:uLnTx/>
                <a:uFillTx/>
                <a:latin typeface="Roboto" panose="02000000000000000000" pitchFamily="2" charset="0"/>
                <a:ea typeface="Roboto" panose="02000000000000000000" pitchFamily="2" charset="0"/>
                <a:cs typeface="Roboto" panose="02000000000000000000" pitchFamily="2" charset="0"/>
              </a:rPr>
              <a:t>Core Facilities Areas </a:t>
            </a:r>
          </a:p>
          <a:p>
            <a:pPr marL="0" indent="0">
              <a:lnSpc>
                <a:spcPct val="100000"/>
              </a:lnSpc>
              <a:buNone/>
            </a:pPr>
            <a:endParaRPr lang="en-US" dirty="0">
              <a:solidFill>
                <a:srgbClr val="231F20"/>
              </a:solidFill>
              <a:effectLst/>
              <a:latin typeface="Roboto Medium" panose="02000000000000000000" pitchFamily="2" charset="0"/>
              <a:ea typeface="Roboto Medium" panose="02000000000000000000" pitchFamily="2" charset="0"/>
              <a:cs typeface="Roboto Medium" panose="02000000000000000000" pitchFamily="2" charset="0"/>
            </a:endParaRPr>
          </a:p>
          <a:p>
            <a:pPr marL="0" indent="0">
              <a:lnSpc>
                <a:spcPct val="100000"/>
              </a:lnSpc>
              <a:buNone/>
            </a:pPr>
            <a:endParaRPr lang="en-US" sz="2400" dirty="0">
              <a:solidFill>
                <a:srgbClr val="231F20"/>
              </a:solidFill>
              <a:effectLst/>
              <a:latin typeface="Roboto Medium" panose="02000000000000000000" pitchFamily="2" charset="0"/>
              <a:ea typeface="Roboto Medium" panose="02000000000000000000" pitchFamily="2" charset="0"/>
              <a:cs typeface="Roboto Medium" panose="02000000000000000000" pitchFamily="2" charset="0"/>
            </a:endParaRPr>
          </a:p>
          <a:p>
            <a:pPr marL="0" indent="0">
              <a:buNone/>
            </a:pPr>
            <a:endParaRPr lang="en-US" dirty="0">
              <a:latin typeface="Roboto" panose="020B0604020202020204" charset="0"/>
              <a:ea typeface="Roboto" panose="020B0604020202020204" charset="0"/>
              <a:cs typeface="Roboto" panose="020B0604020202020204" charset="0"/>
            </a:endParaRPr>
          </a:p>
          <a:p>
            <a:pPr marL="457200" lvl="1" indent="0">
              <a:buNone/>
            </a:pPr>
            <a:endParaRPr lang="en-US" dirty="0">
              <a:latin typeface="Roboto" panose="020B0604020202020204" charset="0"/>
              <a:ea typeface="Roboto" panose="020B0604020202020204" charset="0"/>
              <a:cs typeface="Roboto" panose="020B0604020202020204" charset="0"/>
            </a:endParaRPr>
          </a:p>
        </p:txBody>
      </p:sp>
      <p:sp>
        <p:nvSpPr>
          <p:cNvPr id="5" name="TextBox 4">
            <a:extLst>
              <a:ext uri="{FF2B5EF4-FFF2-40B4-BE49-F238E27FC236}">
                <a16:creationId xmlns:a16="http://schemas.microsoft.com/office/drawing/2014/main" id="{475C0FA8-F240-E345-051C-F0AF328A16C9}"/>
              </a:ext>
            </a:extLst>
          </p:cNvPr>
          <p:cNvSpPr txBox="1"/>
          <p:nvPr/>
        </p:nvSpPr>
        <p:spPr>
          <a:xfrm>
            <a:off x="1199136" y="2877312"/>
            <a:ext cx="5194320" cy="3477875"/>
          </a:xfrm>
          <a:prstGeom prst="rect">
            <a:avLst/>
          </a:prstGeom>
          <a:noFill/>
        </p:spPr>
        <p:txBody>
          <a:bodyPr wrap="square">
            <a:spAutoFit/>
          </a:bodyPr>
          <a:lstStyle/>
          <a:p>
            <a:br>
              <a:rPr lang="en-US" sz="2000" dirty="0">
                <a:solidFill>
                  <a:srgbClr val="003057"/>
                </a:solidFill>
                <a:effectLst/>
                <a:latin typeface="Roboto" panose="02000000000000000000" pitchFamily="2" charset="0"/>
                <a:ea typeface="Roboto" panose="02000000000000000000" pitchFamily="2" charset="0"/>
                <a:cs typeface="Roboto" panose="02000000000000000000" pitchFamily="2" charset="0"/>
              </a:rPr>
            </a:br>
            <a:endParaRPr lang="en-US" sz="2000" dirty="0">
              <a:solidFill>
                <a:srgbClr val="003057"/>
              </a:solidFill>
              <a:effectLst/>
              <a:latin typeface="Roboto" panose="02000000000000000000" pitchFamily="2" charset="0"/>
              <a:ea typeface="Roboto" panose="02000000000000000000" pitchFamily="2" charset="0"/>
              <a:cs typeface="Roboto" panose="02000000000000000000" pitchFamily="2" charset="0"/>
            </a:endParaRPr>
          </a:p>
          <a:p>
            <a:pPr>
              <a:buFont typeface="Arial" panose="020B0604020202020204" pitchFamily="34" charset="0"/>
              <a:buChar char="•"/>
            </a:pPr>
            <a:r>
              <a:rPr lang="en-US" sz="2000" dirty="0">
                <a:solidFill>
                  <a:srgbClr val="003057"/>
                </a:solidFill>
                <a:effectLst/>
                <a:latin typeface="Roboto" panose="02000000000000000000" pitchFamily="2" charset="0"/>
                <a:ea typeface="Roboto" panose="02000000000000000000" pitchFamily="2" charset="0"/>
                <a:cs typeface="Roboto" panose="02000000000000000000" pitchFamily="2" charset="0"/>
              </a:rPr>
              <a:t>3D Medical Fabrication</a:t>
            </a:r>
          </a:p>
          <a:p>
            <a:pPr>
              <a:buFont typeface="Arial" panose="020B0604020202020204" pitchFamily="34" charset="0"/>
              <a:buChar char="•"/>
            </a:pPr>
            <a:r>
              <a:rPr lang="en-US" sz="2000" dirty="0">
                <a:solidFill>
                  <a:srgbClr val="003057"/>
                </a:solidFill>
                <a:effectLst/>
                <a:latin typeface="Roboto" panose="02000000000000000000" pitchFamily="2" charset="0"/>
                <a:ea typeface="Roboto" panose="02000000000000000000" pitchFamily="2" charset="0"/>
                <a:cs typeface="Roboto" panose="02000000000000000000" pitchFamily="2" charset="0"/>
              </a:rPr>
              <a:t>Applied Bioinformatics</a:t>
            </a:r>
          </a:p>
          <a:p>
            <a:pPr>
              <a:buFont typeface="Arial" panose="020B0604020202020204" pitchFamily="34" charset="0"/>
              <a:buChar char="•"/>
            </a:pPr>
            <a:r>
              <a:rPr lang="en-US" sz="2000" dirty="0">
                <a:solidFill>
                  <a:srgbClr val="003057"/>
                </a:solidFill>
                <a:effectLst/>
                <a:latin typeface="Roboto" panose="02000000000000000000" pitchFamily="2" charset="0"/>
                <a:ea typeface="Roboto" panose="02000000000000000000" pitchFamily="2" charset="0"/>
                <a:cs typeface="Roboto" panose="02000000000000000000" pitchFamily="2" charset="0"/>
              </a:rPr>
              <a:t> Biomechanics</a:t>
            </a:r>
          </a:p>
          <a:p>
            <a:pPr>
              <a:buFont typeface="Arial" panose="020B0604020202020204" pitchFamily="34" charset="0"/>
              <a:buChar char="•"/>
            </a:pPr>
            <a:r>
              <a:rPr lang="en-US" sz="2000" dirty="0">
                <a:solidFill>
                  <a:srgbClr val="003057"/>
                </a:solidFill>
                <a:effectLst/>
                <a:latin typeface="Roboto" panose="02000000000000000000" pitchFamily="2" charset="0"/>
                <a:ea typeface="Roboto" panose="02000000000000000000" pitchFamily="2" charset="0"/>
                <a:cs typeface="Roboto" panose="02000000000000000000" pitchFamily="2" charset="0"/>
              </a:rPr>
              <a:t>Biomolecular Analysis</a:t>
            </a:r>
          </a:p>
          <a:p>
            <a:pPr>
              <a:buFont typeface="Arial" panose="020B0604020202020204" pitchFamily="34" charset="0"/>
              <a:buChar char="•"/>
            </a:pPr>
            <a:r>
              <a:rPr lang="en-US" sz="2000" dirty="0">
                <a:solidFill>
                  <a:srgbClr val="003057"/>
                </a:solidFill>
                <a:effectLst/>
                <a:latin typeface="Roboto" panose="02000000000000000000" pitchFamily="2" charset="0"/>
                <a:ea typeface="Roboto" panose="02000000000000000000" pitchFamily="2" charset="0"/>
                <a:cs typeface="Roboto" panose="02000000000000000000" pitchFamily="2" charset="0"/>
              </a:rPr>
              <a:t>Biopolymer Characterization</a:t>
            </a:r>
          </a:p>
          <a:p>
            <a:pPr>
              <a:buFont typeface="Arial" panose="020B0604020202020204" pitchFamily="34" charset="0"/>
              <a:buChar char="•"/>
            </a:pPr>
            <a:r>
              <a:rPr lang="en-US" sz="2000" dirty="0">
                <a:solidFill>
                  <a:srgbClr val="003057"/>
                </a:solidFill>
                <a:effectLst/>
                <a:latin typeface="Roboto" panose="02000000000000000000" pitchFamily="2" charset="0"/>
                <a:ea typeface="Roboto" panose="02000000000000000000" pitchFamily="2" charset="0"/>
                <a:cs typeface="Roboto" panose="02000000000000000000" pitchFamily="2" charset="0"/>
              </a:rPr>
              <a:t>Cellular Analysis and Cytometry</a:t>
            </a:r>
          </a:p>
          <a:p>
            <a:pPr>
              <a:buFont typeface="Arial" panose="020B0604020202020204" pitchFamily="34" charset="0"/>
              <a:buChar char="•"/>
            </a:pPr>
            <a:r>
              <a:rPr lang="en-US" sz="2000" dirty="0">
                <a:solidFill>
                  <a:srgbClr val="003057"/>
                </a:solidFill>
                <a:effectLst/>
                <a:latin typeface="Roboto" panose="02000000000000000000" pitchFamily="2" charset="0"/>
                <a:ea typeface="Roboto" panose="02000000000000000000" pitchFamily="2" charset="0"/>
                <a:cs typeface="Roboto" panose="02000000000000000000" pitchFamily="2" charset="0"/>
              </a:rPr>
              <a:t>Genome Analysis</a:t>
            </a:r>
          </a:p>
          <a:p>
            <a:pPr>
              <a:buFont typeface="Arial" panose="020B0604020202020204" pitchFamily="34" charset="0"/>
              <a:buChar char="•"/>
            </a:pPr>
            <a:r>
              <a:rPr lang="en-US" sz="2000" dirty="0">
                <a:solidFill>
                  <a:srgbClr val="003057"/>
                </a:solidFill>
                <a:effectLst/>
                <a:latin typeface="Roboto" panose="02000000000000000000" pitchFamily="2" charset="0"/>
                <a:ea typeface="Roboto" panose="02000000000000000000" pitchFamily="2" charset="0"/>
                <a:cs typeface="Roboto" panose="02000000000000000000" pitchFamily="2" charset="0"/>
              </a:rPr>
              <a:t>High Throughput DNA Sequencing</a:t>
            </a:r>
          </a:p>
          <a:p>
            <a:endParaRPr lang="en-US" sz="2000" dirty="0">
              <a:solidFill>
                <a:srgbClr val="231F20"/>
              </a:solidFill>
              <a:effectLst/>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F579B77E-D751-784B-A3E8-A2813CB6B348}"/>
              </a:ext>
            </a:extLst>
          </p:cNvPr>
          <p:cNvSpPr txBox="1"/>
          <p:nvPr/>
        </p:nvSpPr>
        <p:spPr>
          <a:xfrm>
            <a:off x="6088524" y="3519890"/>
            <a:ext cx="6097836" cy="2554545"/>
          </a:xfrm>
          <a:prstGeom prst="rect">
            <a:avLst/>
          </a:prstGeom>
          <a:noFill/>
        </p:spPr>
        <p:txBody>
          <a:bodyPr wrap="square">
            <a:spAutoFit/>
          </a:bodyPr>
          <a:lstStyle/>
          <a:p>
            <a:pPr>
              <a:buFont typeface="Arial" panose="020B0604020202020204" pitchFamily="34" charset="0"/>
              <a:buChar char="•"/>
            </a:pPr>
            <a:r>
              <a:rPr lang="en-US" sz="2000" dirty="0">
                <a:solidFill>
                  <a:srgbClr val="003057"/>
                </a:solidFill>
                <a:effectLst/>
                <a:latin typeface="Roboto" panose="02000000000000000000" pitchFamily="2" charset="0"/>
                <a:ea typeface="Roboto" panose="02000000000000000000" pitchFamily="2" charset="0"/>
                <a:cs typeface="Roboto" panose="02000000000000000000" pitchFamily="2" charset="0"/>
              </a:rPr>
              <a:t> Histology</a:t>
            </a:r>
          </a:p>
          <a:p>
            <a:pPr>
              <a:buFont typeface="Arial" panose="020B0604020202020204" pitchFamily="34" charset="0"/>
              <a:buChar char="•"/>
            </a:pPr>
            <a:r>
              <a:rPr lang="en-US" sz="2000" dirty="0">
                <a:solidFill>
                  <a:srgbClr val="003057"/>
                </a:solidFill>
                <a:effectLst/>
                <a:latin typeface="Roboto" panose="02000000000000000000" pitchFamily="2" charset="0"/>
                <a:ea typeface="Roboto" panose="02000000000000000000" pitchFamily="2" charset="0"/>
                <a:cs typeface="Roboto" panose="02000000000000000000" pitchFamily="2" charset="0"/>
              </a:rPr>
              <a:t>Magnetic Resonance Imaging</a:t>
            </a:r>
          </a:p>
          <a:p>
            <a:pPr>
              <a:buFont typeface="Arial" panose="020B0604020202020204" pitchFamily="34" charset="0"/>
              <a:buChar char="•"/>
            </a:pPr>
            <a:r>
              <a:rPr lang="en-US" sz="2000" dirty="0">
                <a:solidFill>
                  <a:srgbClr val="003057"/>
                </a:solidFill>
                <a:effectLst/>
                <a:latin typeface="Roboto" panose="02000000000000000000" pitchFamily="2" charset="0"/>
                <a:ea typeface="Roboto" panose="02000000000000000000" pitchFamily="2" charset="0"/>
                <a:cs typeface="Roboto" panose="02000000000000000000" pitchFamily="2" charset="0"/>
              </a:rPr>
              <a:t>Microcomputed Tomography</a:t>
            </a:r>
          </a:p>
          <a:p>
            <a:pPr>
              <a:buFont typeface="Arial" panose="020B0604020202020204" pitchFamily="34" charset="0"/>
              <a:buChar char="•"/>
            </a:pPr>
            <a:r>
              <a:rPr lang="en-US" sz="2000" dirty="0">
                <a:solidFill>
                  <a:srgbClr val="003057"/>
                </a:solidFill>
                <a:effectLst/>
                <a:latin typeface="Roboto" panose="02000000000000000000" pitchFamily="2" charset="0"/>
                <a:ea typeface="Roboto" panose="02000000000000000000" pitchFamily="2" charset="0"/>
                <a:cs typeface="Roboto" panose="02000000000000000000" pitchFamily="2" charset="0"/>
              </a:rPr>
              <a:t>Molecular Evolution</a:t>
            </a:r>
          </a:p>
          <a:p>
            <a:pPr>
              <a:buFont typeface="Arial" panose="020B0604020202020204" pitchFamily="34" charset="0"/>
              <a:buChar char="•"/>
            </a:pPr>
            <a:r>
              <a:rPr lang="en-US" sz="2000" dirty="0">
                <a:solidFill>
                  <a:srgbClr val="003057"/>
                </a:solidFill>
                <a:effectLst/>
                <a:latin typeface="Roboto" panose="02000000000000000000" pitchFamily="2" charset="0"/>
                <a:ea typeface="Roboto" panose="02000000000000000000" pitchFamily="2" charset="0"/>
                <a:cs typeface="Roboto" panose="02000000000000000000" pitchFamily="2" charset="0"/>
              </a:rPr>
              <a:t>Neuro Design Suite</a:t>
            </a:r>
          </a:p>
          <a:p>
            <a:pPr>
              <a:buFont typeface="Arial" panose="020B0604020202020204" pitchFamily="34" charset="0"/>
              <a:buChar char="•"/>
            </a:pPr>
            <a:r>
              <a:rPr lang="en-US" sz="2000" dirty="0">
                <a:solidFill>
                  <a:srgbClr val="003057"/>
                </a:solidFill>
                <a:effectLst/>
                <a:latin typeface="Roboto" panose="02000000000000000000" pitchFamily="2" charset="0"/>
                <a:ea typeface="Roboto" panose="02000000000000000000" pitchFamily="2" charset="0"/>
                <a:cs typeface="Roboto" panose="02000000000000000000" pitchFamily="2" charset="0"/>
              </a:rPr>
              <a:t>Optical Microscopy</a:t>
            </a:r>
          </a:p>
          <a:p>
            <a:pPr>
              <a:buFont typeface="Arial" panose="020B0604020202020204" pitchFamily="34" charset="0"/>
              <a:buChar char="•"/>
            </a:pPr>
            <a:r>
              <a:rPr lang="en-US" sz="2000" dirty="0">
                <a:solidFill>
                  <a:srgbClr val="003057"/>
                </a:solidFill>
                <a:effectLst/>
                <a:latin typeface="Roboto" panose="02000000000000000000" pitchFamily="2" charset="0"/>
                <a:ea typeface="Roboto" panose="02000000000000000000" pitchFamily="2" charset="0"/>
                <a:cs typeface="Roboto" panose="02000000000000000000" pitchFamily="2" charset="0"/>
              </a:rPr>
              <a:t>Systems Mass Spectrometry (Proteomics and Metabolomics)</a:t>
            </a:r>
          </a:p>
        </p:txBody>
      </p:sp>
    </p:spTree>
    <p:extLst>
      <p:ext uri="{BB962C8B-B14F-4D97-AF65-F5344CB8AC3E}">
        <p14:creationId xmlns:p14="http://schemas.microsoft.com/office/powerpoint/2010/main" val="287707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5BF-2F35-120F-6F38-AD8120608158}"/>
              </a:ext>
            </a:extLst>
          </p:cNvPr>
          <p:cNvSpPr>
            <a:spLocks noGrp="1"/>
          </p:cNvSpPr>
          <p:nvPr>
            <p:ph type="title"/>
          </p:nvPr>
        </p:nvSpPr>
        <p:spPr/>
        <p:txBody>
          <a:bodyPr/>
          <a:lstStyle/>
          <a:p>
            <a:pPr algn="ctr"/>
            <a:r>
              <a:rPr lang="en-US" b="1" dirty="0"/>
              <a:t>Applied Bioinformatics Laboratory </a:t>
            </a:r>
            <a:endParaRPr lang="es-ES" b="1" dirty="0"/>
          </a:p>
        </p:txBody>
      </p:sp>
      <p:sp>
        <p:nvSpPr>
          <p:cNvPr id="4" name="Content Placeholder 3">
            <a:extLst>
              <a:ext uri="{FF2B5EF4-FFF2-40B4-BE49-F238E27FC236}">
                <a16:creationId xmlns:a16="http://schemas.microsoft.com/office/drawing/2014/main" id="{8AFC3BBA-9E05-D20D-C94F-B4FB13B5301B}"/>
              </a:ext>
            </a:extLst>
          </p:cNvPr>
          <p:cNvSpPr>
            <a:spLocks noGrp="1"/>
          </p:cNvSpPr>
          <p:nvPr>
            <p:ph sz="half" idx="2"/>
          </p:nvPr>
        </p:nvSpPr>
        <p:spPr>
          <a:xfrm>
            <a:off x="1605515" y="2511393"/>
            <a:ext cx="4890976" cy="3729202"/>
          </a:xfrm>
        </p:spPr>
        <p:txBody>
          <a:bodyPr/>
          <a:lstStyle/>
          <a:p>
            <a:pPr marL="0" indent="0">
              <a:buNone/>
            </a:pPr>
            <a:r>
              <a:rPr lang="en-US" sz="1800" b="1" dirty="0"/>
              <a:t>Core Capabilities: </a:t>
            </a:r>
          </a:p>
          <a:p>
            <a:pPr>
              <a:lnSpc>
                <a:spcPct val="100000"/>
              </a:lnSpc>
            </a:pPr>
            <a:r>
              <a:rPr lang="en-US" sz="1800" dirty="0"/>
              <a:t>Bioinformatics</a:t>
            </a:r>
          </a:p>
          <a:p>
            <a:pPr>
              <a:lnSpc>
                <a:spcPct val="100000"/>
              </a:lnSpc>
            </a:pPr>
            <a:r>
              <a:rPr lang="en-US" sz="1800" dirty="0"/>
              <a:t>Computational genomics</a:t>
            </a:r>
          </a:p>
          <a:p>
            <a:pPr>
              <a:lnSpc>
                <a:spcPct val="100000"/>
              </a:lnSpc>
            </a:pPr>
            <a:r>
              <a:rPr lang="en-US" sz="1800" dirty="0"/>
              <a:t>Transcriptomics analysis</a:t>
            </a:r>
          </a:p>
          <a:p>
            <a:pPr>
              <a:lnSpc>
                <a:spcPct val="100000"/>
              </a:lnSpc>
            </a:pPr>
            <a:r>
              <a:rPr lang="en-US" sz="1800" dirty="0"/>
              <a:t>Molecular typing</a:t>
            </a:r>
          </a:p>
          <a:p>
            <a:pPr>
              <a:lnSpc>
                <a:spcPct val="100000"/>
              </a:lnSpc>
            </a:pPr>
            <a:r>
              <a:rPr lang="en-US" sz="1800" dirty="0"/>
              <a:t>Machine learning</a:t>
            </a:r>
          </a:p>
          <a:p>
            <a:pPr>
              <a:lnSpc>
                <a:spcPct val="100000"/>
              </a:lnSpc>
            </a:pPr>
            <a:r>
              <a:rPr lang="en-US" sz="1800" dirty="0"/>
              <a:t>Biostatistical analysis</a:t>
            </a:r>
          </a:p>
          <a:p>
            <a:pPr marL="0" indent="0">
              <a:buNone/>
            </a:pPr>
            <a:endParaRPr lang="es-ES" dirty="0"/>
          </a:p>
        </p:txBody>
      </p:sp>
      <p:sp>
        <p:nvSpPr>
          <p:cNvPr id="6" name="TextBox 5">
            <a:extLst>
              <a:ext uri="{FF2B5EF4-FFF2-40B4-BE49-F238E27FC236}">
                <a16:creationId xmlns:a16="http://schemas.microsoft.com/office/drawing/2014/main" id="{21DF1A6A-F849-216C-7198-D116EA42B15E}"/>
              </a:ext>
            </a:extLst>
          </p:cNvPr>
          <p:cNvSpPr txBox="1"/>
          <p:nvPr/>
        </p:nvSpPr>
        <p:spPr>
          <a:xfrm>
            <a:off x="673768" y="1223146"/>
            <a:ext cx="11137231" cy="1123712"/>
          </a:xfrm>
          <a:prstGeom prst="roundRect">
            <a:avLst/>
          </a:prstGeom>
          <a:solidFill>
            <a:srgbClr val="B1A08D">
              <a:alpha val="36078"/>
            </a:srgbClr>
          </a:solidFill>
        </p:spPr>
        <p:txBody>
          <a:bodyPr wrap="square" rtlCol="0">
            <a:spAutoFit/>
          </a:bodyPr>
          <a:lstStyle/>
          <a:p>
            <a:pPr algn="ctr"/>
            <a:r>
              <a:rPr lang="en-US" sz="1200" b="0" i="0" dirty="0">
                <a:solidFill>
                  <a:srgbClr val="003057"/>
                </a:solidFill>
                <a:effectLst/>
                <a:latin typeface="Roboto" panose="02000000000000000000" pitchFamily="2" charset="0"/>
              </a:rPr>
              <a:t>The Applied Bioinformatics Laboratory (</a:t>
            </a:r>
            <a:r>
              <a:rPr lang="en-US" sz="1200" b="0" i="0" dirty="0" err="1">
                <a:solidFill>
                  <a:srgbClr val="003057"/>
                </a:solidFill>
                <a:effectLst/>
                <a:latin typeface="Roboto" panose="02000000000000000000" pitchFamily="2" charset="0"/>
              </a:rPr>
              <a:t>ABiL</a:t>
            </a:r>
            <a:r>
              <a:rPr lang="en-US" sz="1200" b="0" i="0" dirty="0">
                <a:solidFill>
                  <a:srgbClr val="003057"/>
                </a:solidFill>
                <a:effectLst/>
                <a:latin typeface="Roboto" panose="02000000000000000000" pitchFamily="2" charset="0"/>
              </a:rPr>
              <a:t>) provides custom solutions for a wide variety of bioinformatics data analysis challenges. </a:t>
            </a:r>
            <a:r>
              <a:rPr lang="en-US" sz="1200" b="0" i="0" dirty="0" err="1">
                <a:solidFill>
                  <a:srgbClr val="003057"/>
                </a:solidFill>
                <a:effectLst/>
                <a:latin typeface="Roboto" panose="02000000000000000000" pitchFamily="2" charset="0"/>
              </a:rPr>
              <a:t>ABiL</a:t>
            </a:r>
            <a:r>
              <a:rPr lang="en-US" sz="1200" b="0" i="0" dirty="0">
                <a:solidFill>
                  <a:srgbClr val="003057"/>
                </a:solidFill>
                <a:effectLst/>
                <a:latin typeface="Roboto" panose="02000000000000000000" pitchFamily="2" charset="0"/>
              </a:rPr>
              <a:t> scientists are adept at all kinds of large-scale ‘omics’ analyses: DNA-seq, RNA-seq, metagenomics, proteomics, etc.</a:t>
            </a:r>
          </a:p>
          <a:p>
            <a:pPr algn="ctr"/>
            <a:endParaRPr lang="en-US" sz="1200" b="1" dirty="0">
              <a:solidFill>
                <a:srgbClr val="003057"/>
              </a:solidFill>
              <a:latin typeface="Roboto" panose="02000000000000000000" pitchFamily="2" charset="0"/>
            </a:endParaRPr>
          </a:p>
          <a:p>
            <a:pPr algn="ctr"/>
            <a:r>
              <a:rPr lang="en-US" sz="1200" b="1" dirty="0">
                <a:solidFill>
                  <a:srgbClr val="003057"/>
                </a:solidFill>
                <a:latin typeface="Roboto" panose="02000000000000000000" pitchFamily="2" charset="0"/>
              </a:rPr>
              <a:t>For more information, visit: </a:t>
            </a:r>
            <a:r>
              <a:rPr lang="en-US" sz="1200" b="1" dirty="0">
                <a:solidFill>
                  <a:srgbClr val="003057"/>
                </a:solidFill>
                <a:latin typeface="Roboto" panose="02000000000000000000" pitchFamily="2" charset="0"/>
                <a:hlinkClick r:id="rId2"/>
              </a:rPr>
              <a:t>https://research.gatech.edu/bio/research/core-facilities/applied-bioinformatics-laboratory</a:t>
            </a:r>
            <a:endParaRPr lang="en-US" sz="1200" b="1" dirty="0">
              <a:solidFill>
                <a:srgbClr val="003057"/>
              </a:solidFill>
              <a:latin typeface="Roboto" panose="02000000000000000000" pitchFamily="2" charset="0"/>
            </a:endParaRPr>
          </a:p>
          <a:p>
            <a:endParaRPr lang="en-US" sz="1200" dirty="0">
              <a:solidFill>
                <a:srgbClr val="003057"/>
              </a:solidFill>
            </a:endParaRPr>
          </a:p>
        </p:txBody>
      </p:sp>
      <p:sp>
        <p:nvSpPr>
          <p:cNvPr id="5" name="TextBox 4">
            <a:extLst>
              <a:ext uri="{FF2B5EF4-FFF2-40B4-BE49-F238E27FC236}">
                <a16:creationId xmlns:a16="http://schemas.microsoft.com/office/drawing/2014/main" id="{B3221F44-063B-A72D-DDB9-C2641496269D}"/>
              </a:ext>
            </a:extLst>
          </p:cNvPr>
          <p:cNvSpPr txBox="1"/>
          <p:nvPr/>
        </p:nvSpPr>
        <p:spPr>
          <a:xfrm>
            <a:off x="2689057" y="6211669"/>
            <a:ext cx="6813885" cy="646331"/>
          </a:xfrm>
          <a:prstGeom prst="rect">
            <a:avLst/>
          </a:prstGeom>
          <a:noFill/>
        </p:spPr>
        <p:txBody>
          <a:bodyPr wrap="square" rtlCol="0">
            <a:spAutoFit/>
          </a:bodyPr>
          <a:lstStyle/>
          <a:p>
            <a:pPr algn="ctr"/>
            <a:r>
              <a:rPr lang="en-US" sz="1200" b="1" i="0" dirty="0">
                <a:solidFill>
                  <a:srgbClr val="003057"/>
                </a:solidFill>
                <a:effectLst/>
                <a:latin typeface="Roboto" panose="02000000000000000000" pitchFamily="2" charset="0"/>
              </a:rPr>
              <a:t>Contacts</a:t>
            </a:r>
            <a:r>
              <a:rPr lang="en-US" sz="1200" b="0" i="0" dirty="0">
                <a:solidFill>
                  <a:srgbClr val="003057"/>
                </a:solidFill>
                <a:effectLst/>
                <a:latin typeface="Roboto" panose="02000000000000000000" pitchFamily="2" charset="0"/>
              </a:rPr>
              <a:t>: </a:t>
            </a:r>
            <a:r>
              <a:rPr lang="en-US" sz="1200" b="1" i="0" dirty="0">
                <a:solidFill>
                  <a:srgbClr val="003057"/>
                </a:solidFill>
                <a:effectLst/>
                <a:latin typeface="Roboto" panose="02000000000000000000" pitchFamily="2" charset="0"/>
              </a:rPr>
              <a:t>King Jordan</a:t>
            </a:r>
            <a:r>
              <a:rPr lang="en-US" sz="1200" b="0" i="0" dirty="0">
                <a:solidFill>
                  <a:srgbClr val="003057"/>
                </a:solidFill>
                <a:effectLst/>
                <a:latin typeface="Roboto" panose="02000000000000000000" pitchFamily="2" charset="0"/>
              </a:rPr>
              <a:t>, </a:t>
            </a:r>
            <a:r>
              <a:rPr lang="en-US" sz="1200" b="0" i="0" dirty="0">
                <a:solidFill>
                  <a:srgbClr val="003057"/>
                </a:solidFill>
                <a:effectLst/>
                <a:latin typeface="Roboto" panose="02000000000000000000" pitchFamily="2" charset="0"/>
                <a:hlinkClick r:id="rId3"/>
              </a:rPr>
              <a:t>king.Jordan@biology.gatech.edu</a:t>
            </a:r>
            <a:endParaRPr lang="en-US" sz="1200" b="0" i="0" dirty="0">
              <a:solidFill>
                <a:srgbClr val="003057"/>
              </a:solidFill>
              <a:effectLst/>
              <a:latin typeface="Roboto" panose="02000000000000000000" pitchFamily="2" charset="0"/>
            </a:endParaRPr>
          </a:p>
          <a:p>
            <a:pPr algn="ctr"/>
            <a:r>
              <a:rPr lang="en-US" sz="1200" b="1" dirty="0">
                <a:solidFill>
                  <a:srgbClr val="003057"/>
                </a:solidFill>
                <a:latin typeface="Roboto" panose="02000000000000000000" pitchFamily="2" charset="0"/>
              </a:rPr>
              <a:t>Andrew Conley</a:t>
            </a:r>
            <a:r>
              <a:rPr lang="en-US" sz="1200" dirty="0">
                <a:solidFill>
                  <a:srgbClr val="003057"/>
                </a:solidFill>
                <a:latin typeface="Roboto" panose="02000000000000000000" pitchFamily="2" charset="0"/>
              </a:rPr>
              <a:t>, </a:t>
            </a:r>
            <a:r>
              <a:rPr lang="en-US" sz="1200" dirty="0">
                <a:solidFill>
                  <a:srgbClr val="003057"/>
                </a:solidFill>
                <a:latin typeface="Roboto" panose="02000000000000000000" pitchFamily="2" charset="0"/>
                <a:hlinkClick r:id="rId4"/>
              </a:rPr>
              <a:t>Andrew.conley@biosci.gatech.edu</a:t>
            </a:r>
            <a:r>
              <a:rPr lang="en-US" sz="1200" dirty="0">
                <a:solidFill>
                  <a:srgbClr val="003057"/>
                </a:solidFill>
                <a:latin typeface="Roboto" panose="02000000000000000000" pitchFamily="2" charset="0"/>
              </a:rPr>
              <a:t> </a:t>
            </a:r>
            <a:endParaRPr lang="en-US" sz="1200" b="1" dirty="0">
              <a:solidFill>
                <a:srgbClr val="003057"/>
              </a:solidFill>
              <a:latin typeface="Roboto" panose="02000000000000000000" pitchFamily="2" charset="0"/>
            </a:endParaRPr>
          </a:p>
          <a:p>
            <a:endParaRPr lang="en-US" sz="1200" dirty="0">
              <a:solidFill>
                <a:srgbClr val="003057"/>
              </a:solidFill>
            </a:endParaRPr>
          </a:p>
        </p:txBody>
      </p:sp>
      <p:sp>
        <p:nvSpPr>
          <p:cNvPr id="7" name="Rectangle: Rounded Corners 6">
            <a:extLst>
              <a:ext uri="{FF2B5EF4-FFF2-40B4-BE49-F238E27FC236}">
                <a16:creationId xmlns:a16="http://schemas.microsoft.com/office/drawing/2014/main" id="{313BE213-DB17-6924-84B1-D4D7997219E8}"/>
              </a:ext>
            </a:extLst>
          </p:cNvPr>
          <p:cNvSpPr/>
          <p:nvPr/>
        </p:nvSpPr>
        <p:spPr>
          <a:xfrm>
            <a:off x="2971800" y="-105877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1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5BF-2F35-120F-6F38-AD8120608158}"/>
              </a:ext>
            </a:extLst>
          </p:cNvPr>
          <p:cNvSpPr>
            <a:spLocks noGrp="1"/>
          </p:cNvSpPr>
          <p:nvPr>
            <p:ph type="title"/>
          </p:nvPr>
        </p:nvSpPr>
        <p:spPr/>
        <p:txBody>
          <a:bodyPr/>
          <a:lstStyle/>
          <a:p>
            <a:pPr algn="ctr"/>
            <a:r>
              <a:rPr lang="en-US" b="1" dirty="0"/>
              <a:t>Biomechanics Core</a:t>
            </a:r>
            <a:endParaRPr lang="es-ES" b="1" dirty="0"/>
          </a:p>
        </p:txBody>
      </p:sp>
      <p:sp>
        <p:nvSpPr>
          <p:cNvPr id="3" name="Content Placeholder 2">
            <a:extLst>
              <a:ext uri="{FF2B5EF4-FFF2-40B4-BE49-F238E27FC236}">
                <a16:creationId xmlns:a16="http://schemas.microsoft.com/office/drawing/2014/main" id="{7A2F993E-4C1F-C1EA-3175-A28C2E0D3F04}"/>
              </a:ext>
            </a:extLst>
          </p:cNvPr>
          <p:cNvSpPr>
            <a:spLocks noGrp="1"/>
          </p:cNvSpPr>
          <p:nvPr>
            <p:ph sz="half" idx="1"/>
          </p:nvPr>
        </p:nvSpPr>
        <p:spPr>
          <a:xfrm>
            <a:off x="673770" y="3136868"/>
            <a:ext cx="5104862" cy="3074799"/>
          </a:xfrm>
        </p:spPr>
        <p:txBody>
          <a:bodyPr>
            <a:normAutofit/>
          </a:bodyPr>
          <a:lstStyle/>
          <a:p>
            <a:pPr marL="0" indent="0" algn="ctr">
              <a:buNone/>
            </a:pPr>
            <a:r>
              <a:rPr lang="en-US" sz="1800" b="1" dirty="0"/>
              <a:t>Equipment: </a:t>
            </a:r>
          </a:p>
          <a:p>
            <a:pPr lvl="1">
              <a:spcBef>
                <a:spcPts val="0"/>
              </a:spcBef>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MTS </a:t>
            </a:r>
            <a:r>
              <a:rPr lang="en-US" sz="1600" kern="100" dirty="0" err="1">
                <a:effectLst/>
                <a:latin typeface="Roboto" panose="02000000000000000000" pitchFamily="2" charset="0"/>
                <a:ea typeface="Aptos" panose="020B0004020202020204" pitchFamily="34" charset="0"/>
                <a:cs typeface="Times New Roman" panose="02020603050405020304" pitchFamily="18" charset="0"/>
              </a:rPr>
              <a:t>MiniBionix</a:t>
            </a:r>
            <a:r>
              <a:rPr lang="en-US" sz="1600" kern="100" dirty="0">
                <a:effectLst/>
                <a:latin typeface="Roboto" panose="02000000000000000000" pitchFamily="2" charset="0"/>
                <a:ea typeface="Aptos" panose="020B0004020202020204" pitchFamily="34" charset="0"/>
                <a:cs typeface="Times New Roman" panose="02020603050405020304" pitchFamily="18" charset="0"/>
              </a:rPr>
              <a:t> 858 uniaxial </a:t>
            </a:r>
            <a:r>
              <a:rPr lang="en-US" sz="1600" kern="100" dirty="0" err="1">
                <a:effectLst/>
                <a:latin typeface="Roboto" panose="02000000000000000000" pitchFamily="2" charset="0"/>
                <a:ea typeface="Aptos" panose="020B0004020202020204" pitchFamily="34" charset="0"/>
                <a:cs typeface="Times New Roman" panose="02020603050405020304" pitchFamily="18" charset="0"/>
              </a:rPr>
              <a:t>servohydraulic</a:t>
            </a:r>
            <a:r>
              <a:rPr lang="en-US" sz="1600" kern="100" dirty="0">
                <a:effectLst/>
                <a:latin typeface="Roboto" panose="02000000000000000000" pitchFamily="2" charset="0"/>
                <a:ea typeface="Aptos" panose="020B0004020202020204" pitchFamily="34" charset="0"/>
                <a:cs typeface="Times New Roman" panose="02020603050405020304" pitchFamily="18" charset="0"/>
              </a:rPr>
              <a:t> material testing system (axial/ torsion)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0"/>
              </a:spcBef>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Bose / TA Instruments </a:t>
            </a:r>
            <a:r>
              <a:rPr lang="en-US" sz="1600" kern="100" dirty="0" err="1">
                <a:effectLst/>
                <a:latin typeface="Roboto" panose="02000000000000000000" pitchFamily="2" charset="0"/>
                <a:ea typeface="Aptos" panose="020B0004020202020204" pitchFamily="34" charset="0"/>
                <a:cs typeface="Times New Roman" panose="02020603050405020304" pitchFamily="18" charset="0"/>
              </a:rPr>
              <a:t>ElectroForce</a:t>
            </a:r>
            <a:r>
              <a:rPr lang="en-US" sz="1600" kern="100" dirty="0">
                <a:effectLst/>
                <a:latin typeface="Roboto" panose="02000000000000000000" pitchFamily="2" charset="0"/>
                <a:ea typeface="Aptos" panose="020B0004020202020204" pitchFamily="34" charset="0"/>
                <a:cs typeface="Times New Roman" panose="02020603050405020304" pitchFamily="18" charset="0"/>
              </a:rPr>
              <a:t> 3200 Axial Extended Stroke (high displacement) configuration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0"/>
              </a:spcBef>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Bose / TA Instruments </a:t>
            </a:r>
            <a:r>
              <a:rPr lang="en-US" sz="1600" kern="100" dirty="0" err="1">
                <a:effectLst/>
                <a:latin typeface="Roboto" panose="02000000000000000000" pitchFamily="2" charset="0"/>
                <a:ea typeface="Aptos" panose="020B0004020202020204" pitchFamily="34" charset="0"/>
                <a:cs typeface="Times New Roman" panose="02020603050405020304" pitchFamily="18" charset="0"/>
              </a:rPr>
              <a:t>ElectroForce</a:t>
            </a:r>
            <a:r>
              <a:rPr lang="en-US" sz="1600" kern="100" dirty="0">
                <a:effectLst/>
                <a:latin typeface="Roboto" panose="02000000000000000000" pitchFamily="2" charset="0"/>
                <a:ea typeface="Aptos" panose="020B0004020202020204" pitchFamily="34" charset="0"/>
                <a:cs typeface="Times New Roman" panose="02020603050405020304" pitchFamily="18" charset="0"/>
              </a:rPr>
              <a:t> 3200 Axial/Torsion configuration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0"/>
              </a:spcBef>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Bose / TA Instruments </a:t>
            </a:r>
            <a:r>
              <a:rPr lang="en-US" sz="1600" kern="100" dirty="0" err="1">
                <a:effectLst/>
                <a:latin typeface="Roboto" panose="02000000000000000000" pitchFamily="2" charset="0"/>
                <a:ea typeface="Aptos" panose="020B0004020202020204" pitchFamily="34" charset="0"/>
                <a:cs typeface="Times New Roman" panose="02020603050405020304" pitchFamily="18" charset="0"/>
              </a:rPr>
              <a:t>ElectroForce</a:t>
            </a:r>
            <a:r>
              <a:rPr lang="en-US" sz="1600" kern="100" dirty="0">
                <a:effectLst/>
                <a:latin typeface="Roboto" panose="02000000000000000000" pitchFamily="2" charset="0"/>
                <a:ea typeface="Aptos" panose="020B0004020202020204" pitchFamily="34" charset="0"/>
                <a:cs typeface="Times New Roman" panose="02020603050405020304" pitchFamily="18" charset="0"/>
              </a:rPr>
              <a:t> 3100 uniaxial material testing system (small displacement/load)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0"/>
              </a:spcBef>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Anton Parr MCR302 Rheometer</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000" b="1" dirty="0"/>
          </a:p>
        </p:txBody>
      </p:sp>
      <p:sp>
        <p:nvSpPr>
          <p:cNvPr id="4" name="Content Placeholder 3">
            <a:extLst>
              <a:ext uri="{FF2B5EF4-FFF2-40B4-BE49-F238E27FC236}">
                <a16:creationId xmlns:a16="http://schemas.microsoft.com/office/drawing/2014/main" id="{8AFC3BBA-9E05-D20D-C94F-B4FB13B5301B}"/>
              </a:ext>
            </a:extLst>
          </p:cNvPr>
          <p:cNvSpPr>
            <a:spLocks noGrp="1"/>
          </p:cNvSpPr>
          <p:nvPr>
            <p:ph sz="half" idx="2"/>
          </p:nvPr>
        </p:nvSpPr>
        <p:spPr>
          <a:xfrm>
            <a:off x="6095999" y="3136869"/>
            <a:ext cx="5613400" cy="3074799"/>
          </a:xfrm>
        </p:spPr>
        <p:txBody>
          <a:bodyPr>
            <a:normAutofit/>
          </a:bodyPr>
          <a:lstStyle/>
          <a:p>
            <a:pPr marL="0" indent="0" algn="ctr">
              <a:buNone/>
            </a:pPr>
            <a:r>
              <a:rPr lang="en-US" sz="1800" b="1" dirty="0"/>
              <a:t>Core Capabilities: </a:t>
            </a:r>
          </a:p>
          <a:p>
            <a:pPr>
              <a:lnSpc>
                <a:spcPct val="100000"/>
              </a:lnSpc>
            </a:pPr>
            <a:r>
              <a:rPr lang="en-US" sz="1800" dirty="0"/>
              <a:t>Compression testing</a:t>
            </a:r>
          </a:p>
          <a:p>
            <a:pPr>
              <a:lnSpc>
                <a:spcPct val="100000"/>
              </a:lnSpc>
            </a:pPr>
            <a:r>
              <a:rPr lang="en-US" sz="1800" dirty="0"/>
              <a:t>Uniaxial tensile testing</a:t>
            </a:r>
          </a:p>
          <a:p>
            <a:pPr>
              <a:lnSpc>
                <a:spcPct val="100000"/>
              </a:lnSpc>
            </a:pPr>
            <a:r>
              <a:rPr lang="en-US" sz="1800" dirty="0"/>
              <a:t>Uniaxial Torsion testing</a:t>
            </a:r>
          </a:p>
          <a:p>
            <a:pPr>
              <a:lnSpc>
                <a:spcPct val="100000"/>
              </a:lnSpc>
            </a:pPr>
            <a:r>
              <a:rPr lang="en-US" sz="1800" dirty="0"/>
              <a:t>Cyclic fatigue testing</a:t>
            </a:r>
          </a:p>
          <a:p>
            <a:pPr>
              <a:lnSpc>
                <a:spcPct val="100000"/>
              </a:lnSpc>
            </a:pPr>
            <a:r>
              <a:rPr lang="en-US" sz="1800" dirty="0"/>
              <a:t>Flexural testing</a:t>
            </a:r>
            <a:endParaRPr lang="es-ES" dirty="0"/>
          </a:p>
        </p:txBody>
      </p:sp>
      <p:sp>
        <p:nvSpPr>
          <p:cNvPr id="6" name="TextBox 5">
            <a:extLst>
              <a:ext uri="{FF2B5EF4-FFF2-40B4-BE49-F238E27FC236}">
                <a16:creationId xmlns:a16="http://schemas.microsoft.com/office/drawing/2014/main" id="{21DF1A6A-F849-216C-7198-D116EA42B15E}"/>
              </a:ext>
            </a:extLst>
          </p:cNvPr>
          <p:cNvSpPr txBox="1"/>
          <p:nvPr/>
        </p:nvSpPr>
        <p:spPr>
          <a:xfrm>
            <a:off x="673769" y="1164617"/>
            <a:ext cx="11137231" cy="1532334"/>
          </a:xfrm>
          <a:prstGeom prst="roundRect">
            <a:avLst/>
          </a:prstGeom>
          <a:solidFill>
            <a:srgbClr val="B1A08D">
              <a:alpha val="36078"/>
            </a:srgbClr>
          </a:solidFill>
        </p:spPr>
        <p:txBody>
          <a:bodyPr wrap="square" rtlCol="0">
            <a:spAutoFit/>
          </a:bodyPr>
          <a:lstStyle/>
          <a:p>
            <a:pPr algn="ctr"/>
            <a:r>
              <a:rPr lang="en-US" sz="1200" dirty="0">
                <a:solidFill>
                  <a:srgbClr val="003057"/>
                </a:solidFill>
                <a:latin typeface="Roboto" panose="02000000000000000000" pitchFamily="2" charset="0"/>
              </a:rPr>
              <a:t>The Biomechanics Core Facility conducts mechanical analysis and testing of biological and engineered materials. Static and dynamic mechanical characterization is performed in this facility through various modes of testing (compressive, tensile, torsional, flexural, fatigue, </a:t>
            </a:r>
            <a:r>
              <a:rPr lang="en-US" sz="1200" dirty="0" err="1">
                <a:solidFill>
                  <a:srgbClr val="003057"/>
                </a:solidFill>
                <a:latin typeface="Roboto" panose="02000000000000000000" pitchFamily="2" charset="0"/>
              </a:rPr>
              <a:t>etc</a:t>
            </a:r>
            <a:r>
              <a:rPr lang="en-US" sz="1200" dirty="0">
                <a:solidFill>
                  <a:srgbClr val="003057"/>
                </a:solidFill>
                <a:latin typeface="Roboto" panose="02000000000000000000" pitchFamily="2" charset="0"/>
              </a:rPr>
              <a:t>). Research applications include trabecular bone microdamage, mechanical integrity of bone repair and fracture calluses, hydrogel material properties, thin-film characterization, and biomedical device testing.</a:t>
            </a:r>
          </a:p>
          <a:p>
            <a:pPr algn="ctr"/>
            <a:endParaRPr lang="en-US" sz="1200" dirty="0">
              <a:solidFill>
                <a:srgbClr val="003057"/>
              </a:solidFill>
              <a:latin typeface="Roboto" panose="02000000000000000000" pitchFamily="2" charset="0"/>
            </a:endParaRPr>
          </a:p>
          <a:p>
            <a:pPr algn="ctr"/>
            <a:r>
              <a:rPr lang="en-US" sz="1200" b="1" dirty="0">
                <a:solidFill>
                  <a:srgbClr val="003057"/>
                </a:solidFill>
                <a:latin typeface="Roboto" panose="02000000000000000000" pitchFamily="2" charset="0"/>
              </a:rPr>
              <a:t>For more information, visit </a:t>
            </a:r>
            <a:r>
              <a:rPr lang="en-US" sz="1200" b="1" dirty="0">
                <a:solidFill>
                  <a:srgbClr val="003057"/>
                </a:solidFill>
                <a:latin typeface="Roboto" panose="02000000000000000000" pitchFamily="2" charset="0"/>
                <a:hlinkClick r:id="rId2"/>
              </a:rPr>
              <a:t>https://research.gatech.edu/bio/research/core-facilities/biomechanics-core</a:t>
            </a:r>
            <a:r>
              <a:rPr lang="en-US" sz="1200" b="1" dirty="0">
                <a:solidFill>
                  <a:srgbClr val="003057"/>
                </a:solidFill>
                <a:latin typeface="Roboto" panose="02000000000000000000" pitchFamily="2" charset="0"/>
              </a:rPr>
              <a:t> </a:t>
            </a:r>
          </a:p>
          <a:p>
            <a:endParaRPr lang="en-US" sz="1200" dirty="0">
              <a:solidFill>
                <a:srgbClr val="003057"/>
              </a:solidFill>
            </a:endParaRPr>
          </a:p>
        </p:txBody>
      </p:sp>
      <p:sp>
        <p:nvSpPr>
          <p:cNvPr id="5" name="TextBox 4">
            <a:extLst>
              <a:ext uri="{FF2B5EF4-FFF2-40B4-BE49-F238E27FC236}">
                <a16:creationId xmlns:a16="http://schemas.microsoft.com/office/drawing/2014/main" id="{B3221F44-063B-A72D-DDB9-C2641496269D}"/>
              </a:ext>
            </a:extLst>
          </p:cNvPr>
          <p:cNvSpPr txBox="1"/>
          <p:nvPr/>
        </p:nvSpPr>
        <p:spPr>
          <a:xfrm>
            <a:off x="2689056" y="6211667"/>
            <a:ext cx="6813885" cy="276999"/>
          </a:xfrm>
          <a:prstGeom prst="rect">
            <a:avLst/>
          </a:prstGeom>
          <a:noFill/>
        </p:spPr>
        <p:txBody>
          <a:bodyPr wrap="square" rtlCol="0">
            <a:spAutoFit/>
          </a:bodyPr>
          <a:lstStyle/>
          <a:p>
            <a:pPr algn="ctr"/>
            <a:r>
              <a:rPr lang="en-US" sz="1200" b="1" i="0" dirty="0">
                <a:solidFill>
                  <a:srgbClr val="003057"/>
                </a:solidFill>
                <a:effectLst/>
                <a:latin typeface="Roboto" panose="02000000000000000000" pitchFamily="2" charset="0"/>
              </a:rPr>
              <a:t>Contact</a:t>
            </a:r>
            <a:r>
              <a:rPr lang="en-US" sz="1200" b="0" i="0" dirty="0">
                <a:solidFill>
                  <a:srgbClr val="003057"/>
                </a:solidFill>
                <a:effectLst/>
                <a:latin typeface="Roboto" panose="02000000000000000000" pitchFamily="2" charset="0"/>
              </a:rPr>
              <a:t>: </a:t>
            </a:r>
            <a:r>
              <a:rPr lang="en-US" sz="1200" b="1" dirty="0">
                <a:solidFill>
                  <a:srgbClr val="003057"/>
                </a:solidFill>
                <a:latin typeface="Roboto" panose="02000000000000000000" pitchFamily="2" charset="0"/>
              </a:rPr>
              <a:t>Laxmi Krishnan</a:t>
            </a:r>
            <a:r>
              <a:rPr lang="en-US" sz="1200" dirty="0">
                <a:solidFill>
                  <a:srgbClr val="003057"/>
                </a:solidFill>
                <a:latin typeface="Roboto" panose="02000000000000000000" pitchFamily="2" charset="0"/>
              </a:rPr>
              <a:t>, </a:t>
            </a:r>
            <a:r>
              <a:rPr lang="en-US" sz="1200" dirty="0">
                <a:solidFill>
                  <a:srgbClr val="003057"/>
                </a:solidFill>
                <a:latin typeface="Roboto" panose="02000000000000000000" pitchFamily="2" charset="0"/>
                <a:hlinkClick r:id="rId3"/>
              </a:rPr>
              <a:t>biomech@gatech.edu</a:t>
            </a:r>
            <a:r>
              <a:rPr lang="en-US" sz="1200" dirty="0">
                <a:solidFill>
                  <a:srgbClr val="003057"/>
                </a:solidFill>
                <a:latin typeface="Roboto" panose="02000000000000000000" pitchFamily="2" charset="0"/>
              </a:rPr>
              <a:t>  </a:t>
            </a:r>
            <a:endParaRPr lang="en-US" sz="1200" dirty="0">
              <a:solidFill>
                <a:srgbClr val="003057"/>
              </a:solidFill>
            </a:endParaRPr>
          </a:p>
        </p:txBody>
      </p:sp>
      <p:sp>
        <p:nvSpPr>
          <p:cNvPr id="7" name="Rectangle: Rounded Corners 6">
            <a:extLst>
              <a:ext uri="{FF2B5EF4-FFF2-40B4-BE49-F238E27FC236}">
                <a16:creationId xmlns:a16="http://schemas.microsoft.com/office/drawing/2014/main" id="{313BE213-DB17-6924-84B1-D4D7997219E8}"/>
              </a:ext>
            </a:extLst>
          </p:cNvPr>
          <p:cNvSpPr/>
          <p:nvPr/>
        </p:nvSpPr>
        <p:spPr>
          <a:xfrm>
            <a:off x="2971800" y="-105877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562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5BF-2F35-120F-6F38-AD8120608158}"/>
              </a:ext>
            </a:extLst>
          </p:cNvPr>
          <p:cNvSpPr>
            <a:spLocks noGrp="1"/>
          </p:cNvSpPr>
          <p:nvPr>
            <p:ph type="title"/>
          </p:nvPr>
        </p:nvSpPr>
        <p:spPr/>
        <p:txBody>
          <a:bodyPr/>
          <a:lstStyle/>
          <a:p>
            <a:pPr algn="ctr"/>
            <a:r>
              <a:rPr lang="en-US" b="1" dirty="0"/>
              <a:t>Biomolecular Analysis Core</a:t>
            </a:r>
            <a:endParaRPr lang="es-ES" b="1" dirty="0"/>
          </a:p>
        </p:txBody>
      </p:sp>
      <p:sp>
        <p:nvSpPr>
          <p:cNvPr id="3" name="Content Placeholder 2">
            <a:extLst>
              <a:ext uri="{FF2B5EF4-FFF2-40B4-BE49-F238E27FC236}">
                <a16:creationId xmlns:a16="http://schemas.microsoft.com/office/drawing/2014/main" id="{7A2F993E-4C1F-C1EA-3175-A28C2E0D3F04}"/>
              </a:ext>
            </a:extLst>
          </p:cNvPr>
          <p:cNvSpPr>
            <a:spLocks noGrp="1"/>
          </p:cNvSpPr>
          <p:nvPr>
            <p:ph sz="half" idx="1"/>
          </p:nvPr>
        </p:nvSpPr>
        <p:spPr>
          <a:xfrm>
            <a:off x="864269" y="2934366"/>
            <a:ext cx="11137231" cy="2106069"/>
          </a:xfrm>
        </p:spPr>
        <p:txBody>
          <a:bodyPr numCol="2">
            <a:normAutofit fontScale="92500" lnSpcReduction="20000"/>
          </a:bodyPr>
          <a:lstStyle/>
          <a:p>
            <a:pPr marL="0" indent="0" algn="ctr">
              <a:buNone/>
            </a:pPr>
            <a:r>
              <a:rPr lang="en-US" sz="1900" b="1" dirty="0"/>
              <a:t>Equipment: </a:t>
            </a:r>
          </a:p>
          <a:p>
            <a:pPr lvl="1">
              <a:spcBef>
                <a:spcPts val="0"/>
              </a:spcBef>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     Beckman Coulter Analytical HPLC</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	</a:t>
            </a:r>
            <a:r>
              <a:rPr lang="en-US" sz="1600" kern="100" dirty="0" err="1">
                <a:effectLst/>
                <a:latin typeface="Roboto" panose="02000000000000000000" pitchFamily="2" charset="0"/>
                <a:ea typeface="Aptos" panose="020B0004020202020204" pitchFamily="34" charset="0"/>
                <a:cs typeface="Times New Roman" panose="02020603050405020304" pitchFamily="18" charset="0"/>
              </a:rPr>
              <a:t>LiCor</a:t>
            </a:r>
            <a:r>
              <a:rPr lang="en-US" sz="1600" kern="100" dirty="0">
                <a:effectLst/>
                <a:latin typeface="Roboto" panose="02000000000000000000" pitchFamily="2" charset="0"/>
                <a:ea typeface="Aptos" panose="020B0004020202020204" pitchFamily="34" charset="0"/>
                <a:cs typeface="Times New Roman" panose="02020603050405020304" pitchFamily="18" charset="0"/>
              </a:rPr>
              <a:t> Biosciences Odyssey CLX infrared imager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	Agilent Bioanalyzer DNA, RNA and Protein Analysis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0"/>
              </a:spcBef>
            </a:pPr>
            <a:r>
              <a:rPr lang="en-US" sz="1600" kern="100" dirty="0">
                <a:ea typeface="Aptos" panose="020B0004020202020204" pitchFamily="34" charset="0"/>
                <a:cs typeface="Times New Roman" panose="02020603050405020304" pitchFamily="18" charset="0"/>
              </a:rPr>
              <a:t>    </a:t>
            </a:r>
            <a:r>
              <a:rPr lang="en-US" sz="1600" kern="100" dirty="0" err="1">
                <a:effectLst/>
                <a:latin typeface="Roboto" panose="02000000000000000000" pitchFamily="2" charset="0"/>
                <a:ea typeface="Aptos" panose="020B0004020202020204" pitchFamily="34" charset="0"/>
                <a:cs typeface="Times New Roman" panose="02020603050405020304" pitchFamily="18" charset="0"/>
              </a:rPr>
              <a:t>Labconco</a:t>
            </a:r>
            <a:r>
              <a:rPr lang="en-US" sz="1600" kern="100" dirty="0">
                <a:effectLst/>
                <a:latin typeface="Roboto" panose="02000000000000000000" pitchFamily="2" charset="0"/>
                <a:ea typeface="Aptos" panose="020B0004020202020204" pitchFamily="34" charset="0"/>
                <a:cs typeface="Times New Roman" panose="02020603050405020304" pitchFamily="18" charset="0"/>
              </a:rPr>
              <a:t> </a:t>
            </a:r>
            <a:r>
              <a:rPr lang="en-US" sz="1600" kern="100" dirty="0" err="1">
                <a:effectLst/>
                <a:latin typeface="Roboto" panose="02000000000000000000" pitchFamily="2" charset="0"/>
                <a:ea typeface="Aptos" panose="020B0004020202020204" pitchFamily="34" charset="0"/>
                <a:cs typeface="Times New Roman" panose="02020603050405020304" pitchFamily="18" charset="0"/>
              </a:rPr>
              <a:t>Centivap</a:t>
            </a:r>
            <a:r>
              <a:rPr lang="en-US" sz="1600" kern="100" dirty="0">
                <a:effectLst/>
                <a:latin typeface="Roboto" panose="02000000000000000000" pitchFamily="2" charset="0"/>
                <a:ea typeface="Aptos" panose="020B0004020202020204" pitchFamily="34" charset="0"/>
                <a:cs typeface="Times New Roman" panose="02020603050405020304" pitchFamily="18" charset="0"/>
              </a:rPr>
              <a:t> Concentrator/Cold Trap speed vac   	system (2)</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	</a:t>
            </a:r>
            <a:r>
              <a:rPr lang="en-US" sz="1600" kern="100" dirty="0" err="1">
                <a:effectLst/>
                <a:latin typeface="Roboto" panose="02000000000000000000" pitchFamily="2" charset="0"/>
                <a:ea typeface="Aptos" panose="020B0004020202020204" pitchFamily="34" charset="0"/>
                <a:cs typeface="Times New Roman" panose="02020603050405020304" pitchFamily="18" charset="0"/>
              </a:rPr>
              <a:t>Labconco</a:t>
            </a:r>
            <a:r>
              <a:rPr lang="en-US" sz="1600" kern="100" dirty="0">
                <a:effectLst/>
                <a:latin typeface="Roboto" panose="02000000000000000000" pitchFamily="2" charset="0"/>
                <a:ea typeface="Aptos" panose="020B0004020202020204" pitchFamily="34" charset="0"/>
                <a:cs typeface="Times New Roman" panose="02020603050405020304" pitchFamily="18" charset="0"/>
              </a:rPr>
              <a:t> </a:t>
            </a:r>
            <a:r>
              <a:rPr lang="en-US" sz="1600" kern="100" dirty="0" err="1">
                <a:effectLst/>
                <a:latin typeface="Roboto" panose="02000000000000000000" pitchFamily="2" charset="0"/>
                <a:ea typeface="Aptos" panose="020B0004020202020204" pitchFamily="34" charset="0"/>
                <a:cs typeface="Times New Roman" panose="02020603050405020304" pitchFamily="18" charset="0"/>
              </a:rPr>
              <a:t>FreeZone</a:t>
            </a:r>
            <a:r>
              <a:rPr lang="en-US" sz="1600" kern="100" dirty="0">
                <a:effectLst/>
                <a:latin typeface="Roboto" panose="02000000000000000000" pitchFamily="2" charset="0"/>
                <a:ea typeface="Aptos" panose="020B0004020202020204" pitchFamily="34" charset="0"/>
                <a:cs typeface="Times New Roman" panose="02020603050405020304" pitchFamily="18" charset="0"/>
              </a:rPr>
              <a:t> 6 Freeze Drying System (2)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	</a:t>
            </a:r>
            <a:r>
              <a:rPr lang="en-US" sz="1600" kern="100" dirty="0" err="1">
                <a:effectLst/>
                <a:latin typeface="Roboto" panose="02000000000000000000" pitchFamily="2" charset="0"/>
                <a:ea typeface="Aptos" panose="020B0004020202020204" pitchFamily="34" charset="0"/>
                <a:cs typeface="Times New Roman" panose="02020603050405020304" pitchFamily="18" charset="0"/>
              </a:rPr>
              <a:t>Revity</a:t>
            </a:r>
            <a:r>
              <a:rPr lang="en-US" sz="1600" kern="100" dirty="0">
                <a:effectLst/>
                <a:latin typeface="Roboto" panose="02000000000000000000" pitchFamily="2" charset="0"/>
                <a:ea typeface="Aptos" panose="020B0004020202020204" pitchFamily="34" charset="0"/>
                <a:cs typeface="Times New Roman" panose="02020603050405020304" pitchFamily="18" charset="0"/>
              </a:rPr>
              <a:t> Tri-Carb LSC 4910TR scintillation counter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	</a:t>
            </a:r>
            <a:r>
              <a:rPr lang="en-US" sz="1600" kern="100" dirty="0" err="1">
                <a:effectLst/>
                <a:latin typeface="Roboto" panose="02000000000000000000" pitchFamily="2" charset="0"/>
                <a:ea typeface="Aptos" panose="020B0004020202020204" pitchFamily="34" charset="0"/>
                <a:cs typeface="Times New Roman" panose="02020603050405020304" pitchFamily="18" charset="0"/>
              </a:rPr>
              <a:t>Amaxa</a:t>
            </a:r>
            <a:r>
              <a:rPr lang="en-US" sz="1600" kern="100" dirty="0">
                <a:effectLst/>
                <a:latin typeface="Roboto" panose="02000000000000000000" pitchFamily="2" charset="0"/>
                <a:ea typeface="Aptos" panose="020B0004020202020204" pitchFamily="34" charset="0"/>
                <a:cs typeface="Times New Roman" panose="02020603050405020304" pitchFamily="18" charset="0"/>
              </a:rPr>
              <a:t> Nucleofector cell electroporator</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	Perkin Elmer IVIS Spectrum CT in vivo imaging system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	Applied Biosystems Step One Plus sequence detector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	Beckman Allegra R15 benchtop centrifuge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	Optima Max XP benchtop ultra centrifuge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	Packard Cobra II auto-gamma counter,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	Beckman Coulter XPN 100 ultracentrifuge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	Avanti J1-30I high speed centrifuge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	Fast Prep Tissue Homogenizer</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	</a:t>
            </a:r>
            <a:r>
              <a:rPr lang="en-US" sz="1600" kern="100" dirty="0" err="1">
                <a:effectLst/>
                <a:latin typeface="Roboto" panose="02000000000000000000" pitchFamily="2" charset="0"/>
                <a:ea typeface="Aptos" panose="020B0004020202020204" pitchFamily="34" charset="0"/>
                <a:cs typeface="Times New Roman" panose="02020603050405020304" pitchFamily="18" charset="0"/>
              </a:rPr>
              <a:t>Biotek</a:t>
            </a:r>
            <a:r>
              <a:rPr lang="en-US" sz="1600" kern="100" dirty="0">
                <a:effectLst/>
                <a:latin typeface="Roboto" panose="02000000000000000000" pitchFamily="2" charset="0"/>
                <a:ea typeface="Aptos" panose="020B0004020202020204" pitchFamily="34" charset="0"/>
                <a:cs typeface="Times New Roman" panose="02020603050405020304" pitchFamily="18" charset="0"/>
              </a:rPr>
              <a:t> Synergy H4 multi-mode plate reader (2)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	GE FLA 9500 Imager</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1600" kern="100" dirty="0">
                <a:effectLst/>
                <a:latin typeface="Roboto" panose="02000000000000000000" pitchFamily="2" charset="0"/>
                <a:ea typeface="Aptos" panose="020B0004020202020204" pitchFamily="34" charset="0"/>
                <a:cs typeface="Times New Roman" panose="02020603050405020304" pitchFamily="18" charset="0"/>
              </a:rPr>
              <a:t>•	GE AI 600 RGB Imager</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8AFC3BBA-9E05-D20D-C94F-B4FB13B5301B}"/>
              </a:ext>
            </a:extLst>
          </p:cNvPr>
          <p:cNvSpPr>
            <a:spLocks noGrp="1"/>
          </p:cNvSpPr>
          <p:nvPr>
            <p:ph sz="half" idx="2"/>
          </p:nvPr>
        </p:nvSpPr>
        <p:spPr>
          <a:xfrm>
            <a:off x="997521" y="5274081"/>
            <a:ext cx="10095354" cy="1138223"/>
          </a:xfrm>
        </p:spPr>
        <p:txBody>
          <a:bodyPr>
            <a:normAutofit fontScale="92500" lnSpcReduction="20000"/>
          </a:bodyPr>
          <a:lstStyle/>
          <a:p>
            <a:pPr marL="0" indent="0" algn="ctr">
              <a:buNone/>
            </a:pPr>
            <a:r>
              <a:rPr lang="en-US" sz="1900" b="1" dirty="0"/>
              <a:t>Core Capabilities: </a:t>
            </a:r>
          </a:p>
          <a:p>
            <a:pPr marL="0" indent="0" algn="ctr">
              <a:buNone/>
            </a:pPr>
            <a:r>
              <a:rPr lang="en-US" sz="1900" dirty="0"/>
              <a:t>Laser capture microdissection, Gel, blot and tissue, Imaging, PCR Analysis, Freeze drying, Fluorescence absorbance and luminescence analysis</a:t>
            </a:r>
          </a:p>
        </p:txBody>
      </p:sp>
      <p:sp>
        <p:nvSpPr>
          <p:cNvPr id="6" name="TextBox 5">
            <a:extLst>
              <a:ext uri="{FF2B5EF4-FFF2-40B4-BE49-F238E27FC236}">
                <a16:creationId xmlns:a16="http://schemas.microsoft.com/office/drawing/2014/main" id="{21DF1A6A-F849-216C-7198-D116EA42B15E}"/>
              </a:ext>
            </a:extLst>
          </p:cNvPr>
          <p:cNvSpPr txBox="1"/>
          <p:nvPr/>
        </p:nvSpPr>
        <p:spPr>
          <a:xfrm>
            <a:off x="673769" y="1164617"/>
            <a:ext cx="11137231" cy="1532334"/>
          </a:xfrm>
          <a:prstGeom prst="roundRect">
            <a:avLst/>
          </a:prstGeom>
          <a:solidFill>
            <a:srgbClr val="B1A08D">
              <a:alpha val="36078"/>
            </a:srgbClr>
          </a:solidFill>
        </p:spPr>
        <p:txBody>
          <a:bodyPr wrap="square" rtlCol="0">
            <a:spAutoFit/>
          </a:bodyPr>
          <a:lstStyle/>
          <a:p>
            <a:pPr algn="ctr"/>
            <a:r>
              <a:rPr lang="en-US" sz="1200" dirty="0">
                <a:solidFill>
                  <a:srgbClr val="003057"/>
                </a:solidFill>
                <a:latin typeface="Roboto" panose="02000000000000000000" pitchFamily="2" charset="0"/>
              </a:rPr>
              <a:t>Biomolecules form the basis of life. Biomolecular Analysis involves the characterization of polymeric biomolecules such as DNA, RNA, protein, carbohydrates, and lipids as well as single biomolecules. Some of the techniques that are available include absorbance spectroscopy, fluorimetry, luminometry, gel electrophoresis, capillary electrophoresis, and analytical high-performance liquid chromatography. Results generated by either 1D or 2D gel electrophoresis can be acquired and analyzed via fluorescence and phosphor storage imagers. Mass spectrometry is covered in detail in a separate section.</a:t>
            </a:r>
          </a:p>
          <a:p>
            <a:pPr algn="ctr"/>
            <a:endParaRPr lang="en-US" sz="1200" b="1" dirty="0">
              <a:solidFill>
                <a:srgbClr val="003057"/>
              </a:solidFill>
              <a:latin typeface="Roboto" panose="02000000000000000000" pitchFamily="2" charset="0"/>
            </a:endParaRPr>
          </a:p>
          <a:p>
            <a:pPr algn="ctr"/>
            <a:r>
              <a:rPr lang="en-US" sz="1200" b="1" dirty="0">
                <a:solidFill>
                  <a:srgbClr val="003057"/>
                </a:solidFill>
                <a:latin typeface="Roboto" panose="02000000000000000000" pitchFamily="2" charset="0"/>
              </a:rPr>
              <a:t>For more information, visit </a:t>
            </a:r>
            <a:r>
              <a:rPr lang="en-US" sz="1200" b="1" dirty="0">
                <a:solidFill>
                  <a:srgbClr val="003057"/>
                </a:solidFill>
                <a:latin typeface="Roboto" panose="02000000000000000000" pitchFamily="2" charset="0"/>
                <a:hlinkClick r:id="rId2"/>
              </a:rPr>
              <a:t>https://research.gatech.edu/bio/research/core-facilities/biomolecular-analysis-core</a:t>
            </a:r>
            <a:r>
              <a:rPr lang="en-US" sz="1200" b="1" dirty="0">
                <a:solidFill>
                  <a:srgbClr val="003057"/>
                </a:solidFill>
                <a:latin typeface="Roboto" panose="02000000000000000000" pitchFamily="2" charset="0"/>
              </a:rPr>
              <a:t> </a:t>
            </a:r>
          </a:p>
          <a:p>
            <a:endParaRPr lang="en-US" sz="1200" dirty="0">
              <a:solidFill>
                <a:srgbClr val="003057"/>
              </a:solidFill>
            </a:endParaRPr>
          </a:p>
        </p:txBody>
      </p:sp>
      <p:sp>
        <p:nvSpPr>
          <p:cNvPr id="5" name="TextBox 4">
            <a:extLst>
              <a:ext uri="{FF2B5EF4-FFF2-40B4-BE49-F238E27FC236}">
                <a16:creationId xmlns:a16="http://schemas.microsoft.com/office/drawing/2014/main" id="{B3221F44-063B-A72D-DDB9-C2641496269D}"/>
              </a:ext>
            </a:extLst>
          </p:cNvPr>
          <p:cNvSpPr txBox="1"/>
          <p:nvPr/>
        </p:nvSpPr>
        <p:spPr>
          <a:xfrm>
            <a:off x="2689057" y="6211669"/>
            <a:ext cx="6813885" cy="276999"/>
          </a:xfrm>
          <a:prstGeom prst="rect">
            <a:avLst/>
          </a:prstGeom>
          <a:noFill/>
        </p:spPr>
        <p:txBody>
          <a:bodyPr wrap="square" rtlCol="0">
            <a:spAutoFit/>
          </a:bodyPr>
          <a:lstStyle/>
          <a:p>
            <a:pPr algn="ctr"/>
            <a:r>
              <a:rPr lang="en-US" sz="1200" b="1" i="0" dirty="0">
                <a:solidFill>
                  <a:srgbClr val="003057"/>
                </a:solidFill>
                <a:effectLst/>
                <a:latin typeface="Roboto" panose="02000000000000000000" pitchFamily="2" charset="0"/>
              </a:rPr>
              <a:t>Contact</a:t>
            </a:r>
            <a:r>
              <a:rPr lang="en-US" sz="1200" b="0" i="0" dirty="0">
                <a:solidFill>
                  <a:srgbClr val="003057"/>
                </a:solidFill>
                <a:effectLst/>
                <a:latin typeface="Roboto" panose="02000000000000000000" pitchFamily="2" charset="0"/>
              </a:rPr>
              <a:t>: </a:t>
            </a:r>
            <a:r>
              <a:rPr lang="en-US" sz="1200" b="1" dirty="0">
                <a:solidFill>
                  <a:srgbClr val="003057"/>
                </a:solidFill>
                <a:latin typeface="Roboto" panose="02000000000000000000" pitchFamily="2" charset="0"/>
              </a:rPr>
              <a:t>Robert Hughley, </a:t>
            </a:r>
            <a:r>
              <a:rPr lang="en-US" sz="1200" dirty="0">
                <a:solidFill>
                  <a:srgbClr val="003057"/>
                </a:solidFill>
                <a:latin typeface="Roboto" panose="02000000000000000000" pitchFamily="2" charset="0"/>
                <a:hlinkClick r:id="rId3"/>
              </a:rPr>
              <a:t>robert.hughley@ibb.gatech.edu</a:t>
            </a:r>
            <a:r>
              <a:rPr lang="en-US" sz="1200" dirty="0">
                <a:solidFill>
                  <a:srgbClr val="003057"/>
                </a:solidFill>
                <a:latin typeface="Roboto" panose="02000000000000000000" pitchFamily="2" charset="0"/>
              </a:rPr>
              <a:t> </a:t>
            </a:r>
            <a:endParaRPr lang="en-US" sz="1200" dirty="0">
              <a:solidFill>
                <a:srgbClr val="003057"/>
              </a:solidFill>
            </a:endParaRPr>
          </a:p>
        </p:txBody>
      </p:sp>
      <p:sp>
        <p:nvSpPr>
          <p:cNvPr id="7" name="Rectangle: Rounded Corners 6">
            <a:extLst>
              <a:ext uri="{FF2B5EF4-FFF2-40B4-BE49-F238E27FC236}">
                <a16:creationId xmlns:a16="http://schemas.microsoft.com/office/drawing/2014/main" id="{313BE213-DB17-6924-84B1-D4D7997219E8}"/>
              </a:ext>
            </a:extLst>
          </p:cNvPr>
          <p:cNvSpPr/>
          <p:nvPr/>
        </p:nvSpPr>
        <p:spPr>
          <a:xfrm>
            <a:off x="2971800" y="-105877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93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5BF-2F35-120F-6F38-AD8120608158}"/>
              </a:ext>
            </a:extLst>
          </p:cNvPr>
          <p:cNvSpPr>
            <a:spLocks noGrp="1"/>
          </p:cNvSpPr>
          <p:nvPr>
            <p:ph type="title"/>
          </p:nvPr>
        </p:nvSpPr>
        <p:spPr/>
        <p:txBody>
          <a:bodyPr/>
          <a:lstStyle/>
          <a:p>
            <a:pPr algn="ctr"/>
            <a:r>
              <a:rPr lang="en-US" b="1" dirty="0"/>
              <a:t>Biopolymer Characterization Core</a:t>
            </a:r>
            <a:endParaRPr lang="es-ES" b="1" dirty="0"/>
          </a:p>
        </p:txBody>
      </p:sp>
      <p:sp>
        <p:nvSpPr>
          <p:cNvPr id="3" name="Content Placeholder 2">
            <a:extLst>
              <a:ext uri="{FF2B5EF4-FFF2-40B4-BE49-F238E27FC236}">
                <a16:creationId xmlns:a16="http://schemas.microsoft.com/office/drawing/2014/main" id="{7A2F993E-4C1F-C1EA-3175-A28C2E0D3F04}"/>
              </a:ext>
            </a:extLst>
          </p:cNvPr>
          <p:cNvSpPr>
            <a:spLocks noGrp="1"/>
          </p:cNvSpPr>
          <p:nvPr>
            <p:ph sz="half" idx="1"/>
          </p:nvPr>
        </p:nvSpPr>
        <p:spPr>
          <a:xfrm>
            <a:off x="787400" y="2686415"/>
            <a:ext cx="10820400" cy="1846307"/>
          </a:xfrm>
        </p:spPr>
        <p:txBody>
          <a:bodyPr numCol="2">
            <a:normAutofit fontScale="25000" lnSpcReduction="20000"/>
          </a:bodyPr>
          <a:lstStyle/>
          <a:p>
            <a:pPr marL="0" indent="0" algn="ctr">
              <a:buNone/>
            </a:pPr>
            <a:r>
              <a:rPr lang="en-US" sz="7200" b="1" dirty="0"/>
              <a:t>Equipment: </a:t>
            </a:r>
          </a:p>
          <a:p>
            <a:pPr marL="457200" lvl="1" indent="0">
              <a:spcBef>
                <a:spcPts val="0"/>
              </a:spcBef>
              <a:buNone/>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AP </a:t>
            </a:r>
            <a:r>
              <a:rPr lang="en-US" sz="6000" kern="100" dirty="0" err="1">
                <a:effectLst/>
                <a:latin typeface="Roboto" panose="02000000000000000000" pitchFamily="2" charset="0"/>
                <a:ea typeface="Aptos" panose="020B0004020202020204" pitchFamily="34" charset="0"/>
                <a:cs typeface="Times New Roman" panose="02020603050405020304" pitchFamily="18" charset="0"/>
              </a:rPr>
              <a:t>Chirascan</a:t>
            </a:r>
            <a:r>
              <a:rPr lang="en-US" sz="6000" kern="100" dirty="0">
                <a:effectLst/>
                <a:latin typeface="Roboto" panose="02000000000000000000" pitchFamily="2" charset="0"/>
                <a:ea typeface="Aptos" panose="020B0004020202020204" pitchFamily="34" charset="0"/>
                <a:cs typeface="Times New Roman" panose="02020603050405020304" pitchFamily="18" charset="0"/>
              </a:rPr>
              <a:t>™-plus CD Spectrometer</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a:t>
            </a:r>
            <a:r>
              <a:rPr lang="en-US" sz="6000" kern="100" dirty="0" err="1">
                <a:effectLst/>
                <a:latin typeface="Roboto" panose="02000000000000000000" pitchFamily="2" charset="0"/>
                <a:ea typeface="Aptos" panose="020B0004020202020204" pitchFamily="34" charset="0"/>
                <a:cs typeface="Times New Roman" panose="02020603050405020304" pitchFamily="18" charset="0"/>
              </a:rPr>
              <a:t>Olis</a:t>
            </a:r>
            <a:r>
              <a:rPr lang="en-US" sz="6000" kern="100" dirty="0">
                <a:effectLst/>
                <a:latin typeface="Roboto" panose="02000000000000000000" pitchFamily="2" charset="0"/>
                <a:ea typeface="Aptos" panose="020B0004020202020204" pitchFamily="34" charset="0"/>
                <a:cs typeface="Times New Roman" panose="02020603050405020304" pitchFamily="18" charset="0"/>
              </a:rPr>
              <a:t> RSM1000 Stopped-Flow Spectrophotometer</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Shimadzu NEXERA with RI, Fluorescence and PDA 	detector </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Wyatt </a:t>
            </a:r>
            <a:r>
              <a:rPr lang="en-US" sz="6000" kern="100" dirty="0" err="1">
                <a:effectLst/>
                <a:latin typeface="Roboto" panose="02000000000000000000" pitchFamily="2" charset="0"/>
                <a:ea typeface="Aptos" panose="020B0004020202020204" pitchFamily="34" charset="0"/>
                <a:cs typeface="Times New Roman" panose="02020603050405020304" pitchFamily="18" charset="0"/>
              </a:rPr>
              <a:t>DynaPro</a:t>
            </a:r>
            <a:r>
              <a:rPr lang="en-US" sz="6000" kern="100" dirty="0">
                <a:effectLst/>
                <a:latin typeface="Roboto" panose="02000000000000000000" pitchFamily="2" charset="0"/>
                <a:ea typeface="Aptos" panose="020B0004020202020204" pitchFamily="34" charset="0"/>
                <a:cs typeface="Times New Roman" panose="02020603050405020304" pitchFamily="18" charset="0"/>
              </a:rPr>
              <a:t> </a:t>
            </a:r>
            <a:r>
              <a:rPr lang="en-US" sz="6000" kern="100" dirty="0" err="1">
                <a:effectLst/>
                <a:latin typeface="Roboto" panose="02000000000000000000" pitchFamily="2" charset="0"/>
                <a:ea typeface="Aptos" panose="020B0004020202020204" pitchFamily="34" charset="0"/>
                <a:cs typeface="Times New Roman" panose="02020603050405020304" pitchFamily="18" charset="0"/>
              </a:rPr>
              <a:t>NanoStar</a:t>
            </a:r>
            <a:r>
              <a:rPr lang="en-US" sz="6000" kern="100" dirty="0">
                <a:effectLst/>
                <a:latin typeface="Roboto" panose="02000000000000000000" pitchFamily="2" charset="0"/>
                <a:ea typeface="Aptos" panose="020B0004020202020204" pitchFamily="34" charset="0"/>
                <a:cs typeface="Times New Roman" panose="02020603050405020304" pitchFamily="18" charset="0"/>
              </a:rPr>
              <a:t> Dynamic Light Scattering</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GE </a:t>
            </a:r>
            <a:r>
              <a:rPr lang="en-US" sz="6000" kern="100" dirty="0" err="1">
                <a:effectLst/>
                <a:latin typeface="Roboto" panose="02000000000000000000" pitchFamily="2" charset="0"/>
                <a:ea typeface="Aptos" panose="020B0004020202020204" pitchFamily="34" charset="0"/>
                <a:cs typeface="Times New Roman" panose="02020603050405020304" pitchFamily="18" charset="0"/>
              </a:rPr>
              <a:t>AKTAPure</a:t>
            </a:r>
            <a:r>
              <a:rPr lang="en-US" sz="6000" kern="100" dirty="0">
                <a:effectLst/>
                <a:latin typeface="Roboto" panose="02000000000000000000" pitchFamily="2" charset="0"/>
                <a:ea typeface="Aptos" panose="020B0004020202020204" pitchFamily="34" charset="0"/>
                <a:cs typeface="Times New Roman" panose="02020603050405020304" pitchFamily="18" charset="0"/>
              </a:rPr>
              <a:t> 25M with refrigerator</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GE </a:t>
            </a:r>
            <a:r>
              <a:rPr lang="en-US" sz="6000" kern="100" dirty="0" err="1">
                <a:effectLst/>
                <a:latin typeface="Roboto" panose="02000000000000000000" pitchFamily="2" charset="0"/>
                <a:ea typeface="Aptos" panose="020B0004020202020204" pitchFamily="34" charset="0"/>
                <a:cs typeface="Times New Roman" panose="02020603050405020304" pitchFamily="18" charset="0"/>
              </a:rPr>
              <a:t>Ultrospec</a:t>
            </a:r>
            <a:r>
              <a:rPr lang="en-US" sz="6000" kern="100" dirty="0">
                <a:effectLst/>
                <a:latin typeface="Roboto" panose="02000000000000000000" pitchFamily="2" charset="0"/>
                <a:ea typeface="Aptos" panose="020B0004020202020204" pitchFamily="34" charset="0"/>
                <a:cs typeface="Times New Roman" panose="02020603050405020304" pitchFamily="18" charset="0"/>
              </a:rPr>
              <a:t> 2100 pro UV-Vis Spectrometer </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a:t>
            </a:r>
            <a:r>
              <a:rPr lang="en-US" sz="6000" kern="100" dirty="0" err="1">
                <a:effectLst/>
                <a:latin typeface="Roboto" panose="02000000000000000000" pitchFamily="2" charset="0"/>
                <a:ea typeface="Aptos" panose="020B0004020202020204" pitchFamily="34" charset="0"/>
                <a:cs typeface="Times New Roman" panose="02020603050405020304" pitchFamily="18" charset="0"/>
              </a:rPr>
              <a:t>OmniSEC</a:t>
            </a:r>
            <a:r>
              <a:rPr lang="en-US" sz="6000" kern="100" dirty="0">
                <a:effectLst/>
                <a:latin typeface="Roboto" panose="02000000000000000000" pitchFamily="2" charset="0"/>
                <a:ea typeface="Aptos" panose="020B0004020202020204" pitchFamily="34" charset="0"/>
                <a:cs typeface="Times New Roman" panose="02020603050405020304" pitchFamily="18" charset="0"/>
              </a:rPr>
              <a:t> REVEAL</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a:t>
            </a:r>
            <a:r>
              <a:rPr lang="en-US" sz="6000" kern="100" dirty="0" err="1">
                <a:effectLst/>
                <a:latin typeface="Roboto" panose="02000000000000000000" pitchFamily="2" charset="0"/>
                <a:ea typeface="Aptos" panose="020B0004020202020204" pitchFamily="34" charset="0"/>
                <a:cs typeface="Times New Roman" panose="02020603050405020304" pitchFamily="18" charset="0"/>
              </a:rPr>
              <a:t>OnmiSEC</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Malvern Zeta-sizer (zeta potential measurement) </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Beckman XPN ultracentrifuge</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Beckman Avanti centrifuge</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Wyatt </a:t>
            </a:r>
            <a:r>
              <a:rPr lang="en-US" sz="6000" kern="100" dirty="0" err="1">
                <a:effectLst/>
                <a:latin typeface="Roboto" panose="02000000000000000000" pitchFamily="2" charset="0"/>
                <a:ea typeface="Aptos" panose="020B0004020202020204" pitchFamily="34" charset="0"/>
                <a:cs typeface="Times New Roman" panose="02020603050405020304" pitchFamily="18" charset="0"/>
              </a:rPr>
              <a:t>Dynapro</a:t>
            </a:r>
            <a:r>
              <a:rPr lang="en-US" sz="6000" kern="100" dirty="0">
                <a:effectLst/>
                <a:latin typeface="Roboto" panose="02000000000000000000" pitchFamily="2" charset="0"/>
                <a:ea typeface="Aptos" panose="020B0004020202020204" pitchFamily="34" charset="0"/>
                <a:cs typeface="Times New Roman" panose="02020603050405020304" pitchFamily="18" charset="0"/>
              </a:rPr>
              <a:t> plate reader (DLS with HTS capacity)</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Prometheus </a:t>
            </a:r>
            <a:r>
              <a:rPr lang="en-US" sz="6000" kern="100" dirty="0" err="1">
                <a:effectLst/>
                <a:latin typeface="Roboto" panose="02000000000000000000" pitchFamily="2" charset="0"/>
                <a:ea typeface="Aptos" panose="020B0004020202020204" pitchFamily="34" charset="0"/>
                <a:cs typeface="Times New Roman" panose="02020603050405020304" pitchFamily="18" charset="0"/>
              </a:rPr>
              <a:t>nanoDSF</a:t>
            </a:r>
            <a:r>
              <a:rPr lang="en-US" sz="6000" kern="100" dirty="0">
                <a:effectLst/>
                <a:latin typeface="Roboto" panose="02000000000000000000" pitchFamily="2" charset="0"/>
                <a:ea typeface="Aptos" panose="020B0004020202020204" pitchFamily="34" charset="0"/>
                <a:cs typeface="Times New Roman" panose="02020603050405020304" pitchFamily="18" charset="0"/>
              </a:rPr>
              <a:t> (native differential scanning 	fluorimeter) </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a:t>
            </a:r>
            <a:r>
              <a:rPr lang="en-US" sz="6000" kern="100" dirty="0" err="1">
                <a:effectLst/>
                <a:latin typeface="Roboto" panose="02000000000000000000" pitchFamily="2" charset="0"/>
                <a:ea typeface="Aptos" panose="020B0004020202020204" pitchFamily="34" charset="0"/>
                <a:cs typeface="Times New Roman" panose="02020603050405020304" pitchFamily="18" charset="0"/>
              </a:rPr>
              <a:t>Nanotemper</a:t>
            </a:r>
            <a:r>
              <a:rPr lang="en-US" sz="6000" kern="100" dirty="0">
                <a:effectLst/>
                <a:latin typeface="Roboto" panose="02000000000000000000" pitchFamily="2" charset="0"/>
                <a:ea typeface="Aptos" panose="020B0004020202020204" pitchFamily="34" charset="0"/>
                <a:cs typeface="Times New Roman" panose="02020603050405020304" pitchFamily="18" charset="0"/>
              </a:rPr>
              <a:t> technologies </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a:t>
            </a:r>
            <a:r>
              <a:rPr lang="en-US" sz="6000" kern="100" dirty="0" err="1">
                <a:effectLst/>
                <a:latin typeface="Roboto" panose="02000000000000000000" pitchFamily="2" charset="0"/>
                <a:ea typeface="Aptos" panose="020B0004020202020204" pitchFamily="34" charset="0"/>
                <a:cs typeface="Times New Roman" panose="02020603050405020304" pitchFamily="18" charset="0"/>
              </a:rPr>
              <a:t>MicroCal</a:t>
            </a:r>
            <a:r>
              <a:rPr lang="en-US" sz="6000" kern="100" dirty="0">
                <a:effectLst/>
                <a:latin typeface="Roboto" panose="02000000000000000000" pitchFamily="2" charset="0"/>
                <a:ea typeface="Aptos" panose="020B0004020202020204" pitchFamily="34" charset="0"/>
                <a:cs typeface="Times New Roman" panose="02020603050405020304" pitchFamily="18" charset="0"/>
              </a:rPr>
              <a:t> VP-DSC 2M (Differential scanning 	calorimeter)</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a:t>
            </a:r>
            <a:r>
              <a:rPr lang="en-US" sz="6000" kern="100" dirty="0" err="1">
                <a:effectLst/>
                <a:latin typeface="Roboto" panose="02000000000000000000" pitchFamily="2" charset="0"/>
                <a:ea typeface="Aptos" panose="020B0004020202020204" pitchFamily="34" charset="0"/>
                <a:cs typeface="Times New Roman" panose="02020603050405020304" pitchFamily="18" charset="0"/>
              </a:rPr>
              <a:t>MicroCal</a:t>
            </a:r>
            <a:r>
              <a:rPr lang="en-US" sz="6000" kern="100" dirty="0">
                <a:effectLst/>
                <a:latin typeface="Roboto" panose="02000000000000000000" pitchFamily="2" charset="0"/>
                <a:ea typeface="Aptos" panose="020B0004020202020204" pitchFamily="34" charset="0"/>
                <a:cs typeface="Times New Roman" panose="02020603050405020304" pitchFamily="18" charset="0"/>
              </a:rPr>
              <a:t> iTC200 (Isothermal calorimetry)</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Bef>
                <a:spcPts val="0"/>
              </a:spcBef>
              <a:buNone/>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Beckman Optima AUC + Schlieren optics (analytical 	ultracentrifugation) </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0"/>
              </a:spcBef>
            </a:pPr>
            <a:r>
              <a:rPr lang="en-US" sz="6000" kern="100" dirty="0">
                <a:effectLst/>
                <a:latin typeface="Roboto" panose="02000000000000000000" pitchFamily="2" charset="0"/>
                <a:ea typeface="Aptos" panose="020B0004020202020204" pitchFamily="34" charset="0"/>
                <a:cs typeface="Times New Roman" panose="02020603050405020304" pitchFamily="18" charset="0"/>
              </a:rPr>
              <a:t>     </a:t>
            </a:r>
            <a:r>
              <a:rPr lang="en-US" sz="6000" kern="100" dirty="0" err="1">
                <a:effectLst/>
                <a:latin typeface="Roboto" panose="02000000000000000000" pitchFamily="2" charset="0"/>
                <a:ea typeface="Aptos" panose="020B0004020202020204" pitchFamily="34" charset="0"/>
                <a:cs typeface="Times New Roman" panose="02020603050405020304" pitchFamily="18" charset="0"/>
              </a:rPr>
              <a:t>BioTek</a:t>
            </a:r>
            <a:r>
              <a:rPr lang="en-US" sz="6000" kern="100" dirty="0">
                <a:effectLst/>
                <a:latin typeface="Roboto" panose="02000000000000000000" pitchFamily="2" charset="0"/>
                <a:ea typeface="Aptos" panose="020B0004020202020204" pitchFamily="34" charset="0"/>
                <a:cs typeface="Times New Roman" panose="02020603050405020304" pitchFamily="18" charset="0"/>
              </a:rPr>
              <a:t> Synergy H4 Microplate Readers </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0"/>
              </a:spcBef>
            </a:pPr>
            <a:endParaRPr lang="en-US" sz="5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8AFC3BBA-9E05-D20D-C94F-B4FB13B5301B}"/>
              </a:ext>
            </a:extLst>
          </p:cNvPr>
          <p:cNvSpPr>
            <a:spLocks noGrp="1"/>
          </p:cNvSpPr>
          <p:nvPr>
            <p:ph sz="half" idx="2"/>
          </p:nvPr>
        </p:nvSpPr>
        <p:spPr>
          <a:xfrm>
            <a:off x="1054100" y="4851704"/>
            <a:ext cx="10350499" cy="991968"/>
          </a:xfrm>
        </p:spPr>
        <p:txBody>
          <a:bodyPr>
            <a:noAutofit/>
          </a:bodyPr>
          <a:lstStyle/>
          <a:p>
            <a:pPr marL="0" indent="0" algn="ctr">
              <a:buNone/>
            </a:pPr>
            <a:r>
              <a:rPr lang="en-US" sz="1800" b="1" dirty="0"/>
              <a:t>Core Capabilities: </a:t>
            </a:r>
          </a:p>
          <a:p>
            <a:pPr marL="0" indent="0" algn="ctr">
              <a:lnSpc>
                <a:spcPct val="120000"/>
              </a:lnSpc>
              <a:buNone/>
            </a:pPr>
            <a:r>
              <a:rPr lang="en-US" sz="1400" dirty="0">
                <a:effectLst/>
                <a:cs typeface="Arial" panose="020B0604020202020204" pitchFamily="34" charset="0"/>
              </a:rPr>
              <a:t>HPLC, FPLC, Circular dichroism/fluorescence, Size exclusion chromatography, Multimode DLS, Ultracentrifugation, multimode DSF, Stopped flow, high throughput absorbance/fluorescence /chemiluminescence, ITC, Stop flow kinetics analysis, Analytical ultracentrifugation, Protein stability analysis, High-performance and ultracentrifugation</a:t>
            </a:r>
            <a:endParaRPr lang="en-US" sz="1400" b="1" dirty="0"/>
          </a:p>
        </p:txBody>
      </p:sp>
      <p:sp>
        <p:nvSpPr>
          <p:cNvPr id="6" name="TextBox 5">
            <a:extLst>
              <a:ext uri="{FF2B5EF4-FFF2-40B4-BE49-F238E27FC236}">
                <a16:creationId xmlns:a16="http://schemas.microsoft.com/office/drawing/2014/main" id="{21DF1A6A-F849-216C-7198-D116EA42B15E}"/>
              </a:ext>
            </a:extLst>
          </p:cNvPr>
          <p:cNvSpPr txBox="1"/>
          <p:nvPr/>
        </p:nvSpPr>
        <p:spPr>
          <a:xfrm>
            <a:off x="673769" y="1164617"/>
            <a:ext cx="11137231" cy="1328023"/>
          </a:xfrm>
          <a:prstGeom prst="roundRect">
            <a:avLst/>
          </a:prstGeom>
          <a:solidFill>
            <a:srgbClr val="B1A08D">
              <a:alpha val="36078"/>
            </a:srgbClr>
          </a:solidFill>
        </p:spPr>
        <p:txBody>
          <a:bodyPr wrap="square" rtlCol="0">
            <a:spAutoFit/>
          </a:bodyPr>
          <a:lstStyle/>
          <a:p>
            <a:pPr algn="ctr"/>
            <a:endParaRPr lang="en-US" sz="1200" dirty="0">
              <a:solidFill>
                <a:srgbClr val="003057"/>
              </a:solidFill>
              <a:latin typeface="Roboto" panose="02000000000000000000" pitchFamily="2" charset="0"/>
            </a:endParaRPr>
          </a:p>
          <a:p>
            <a:pPr algn="ctr"/>
            <a:r>
              <a:rPr lang="en-US" sz="1200" b="0" i="0" dirty="0">
                <a:solidFill>
                  <a:srgbClr val="003057"/>
                </a:solidFill>
                <a:effectLst/>
                <a:latin typeface="Roboto" panose="02000000000000000000" pitchFamily="2" charset="0"/>
              </a:rPr>
              <a:t>The biopolymer characterization core assists users and provides them with the appropriate instrumentation to perform their analytical experiments within the wide range of protein and other biopolymer characterization. We target all disciplines that have an interest or quest to analyze their samples and assist both in equipment training and setup as well as experimental design.</a:t>
            </a:r>
          </a:p>
          <a:p>
            <a:pPr algn="ctr"/>
            <a:endParaRPr lang="en-US" sz="1200" b="1" dirty="0">
              <a:solidFill>
                <a:srgbClr val="003057"/>
              </a:solidFill>
              <a:latin typeface="Roboto" panose="02000000000000000000" pitchFamily="2" charset="0"/>
            </a:endParaRPr>
          </a:p>
          <a:p>
            <a:pPr algn="ctr"/>
            <a:r>
              <a:rPr lang="en-US" sz="1200" b="1" dirty="0">
                <a:solidFill>
                  <a:srgbClr val="003057"/>
                </a:solidFill>
                <a:latin typeface="Roboto" panose="02000000000000000000" pitchFamily="2" charset="0"/>
              </a:rPr>
              <a:t>For more information, visit </a:t>
            </a:r>
            <a:r>
              <a:rPr lang="en-US" sz="1200" b="1" dirty="0">
                <a:solidFill>
                  <a:srgbClr val="003057"/>
                </a:solidFill>
                <a:latin typeface="Roboto" panose="02000000000000000000" pitchFamily="2" charset="0"/>
                <a:hlinkClick r:id="rId2"/>
              </a:rPr>
              <a:t>https://research.gatech.edu/bio/research/core-facilities/biopolymer-core</a:t>
            </a:r>
            <a:r>
              <a:rPr lang="en-US" sz="1200" b="1" dirty="0">
                <a:solidFill>
                  <a:srgbClr val="003057"/>
                </a:solidFill>
                <a:latin typeface="Roboto" panose="02000000000000000000" pitchFamily="2" charset="0"/>
              </a:rPr>
              <a:t>  </a:t>
            </a:r>
            <a:endParaRPr lang="en-US" sz="1200" dirty="0">
              <a:solidFill>
                <a:srgbClr val="003057"/>
              </a:solidFill>
            </a:endParaRPr>
          </a:p>
        </p:txBody>
      </p:sp>
      <p:sp>
        <p:nvSpPr>
          <p:cNvPr id="5" name="TextBox 4">
            <a:extLst>
              <a:ext uri="{FF2B5EF4-FFF2-40B4-BE49-F238E27FC236}">
                <a16:creationId xmlns:a16="http://schemas.microsoft.com/office/drawing/2014/main" id="{B3221F44-063B-A72D-DDB9-C2641496269D}"/>
              </a:ext>
            </a:extLst>
          </p:cNvPr>
          <p:cNvSpPr txBox="1"/>
          <p:nvPr/>
        </p:nvSpPr>
        <p:spPr>
          <a:xfrm>
            <a:off x="2689057" y="6211669"/>
            <a:ext cx="6813885" cy="276999"/>
          </a:xfrm>
          <a:prstGeom prst="rect">
            <a:avLst/>
          </a:prstGeom>
          <a:noFill/>
        </p:spPr>
        <p:txBody>
          <a:bodyPr wrap="square" rtlCol="0">
            <a:spAutoFit/>
          </a:bodyPr>
          <a:lstStyle/>
          <a:p>
            <a:pPr algn="ctr"/>
            <a:r>
              <a:rPr lang="en-US" sz="1200" b="1" i="0" dirty="0">
                <a:solidFill>
                  <a:srgbClr val="003057"/>
                </a:solidFill>
                <a:effectLst/>
                <a:latin typeface="Roboto" panose="02000000000000000000" pitchFamily="2" charset="0"/>
              </a:rPr>
              <a:t>Contact</a:t>
            </a:r>
            <a:r>
              <a:rPr lang="en-US" sz="1200" b="0" i="0" dirty="0">
                <a:solidFill>
                  <a:srgbClr val="003057"/>
                </a:solidFill>
                <a:effectLst/>
                <a:latin typeface="Roboto" panose="02000000000000000000" pitchFamily="2" charset="0"/>
              </a:rPr>
              <a:t>: </a:t>
            </a:r>
            <a:r>
              <a:rPr lang="en-US" sz="1200" b="1" dirty="0">
                <a:solidFill>
                  <a:srgbClr val="003057"/>
                </a:solidFill>
                <a:latin typeface="Roboto" panose="02000000000000000000" pitchFamily="2" charset="0"/>
              </a:rPr>
              <a:t>Robert Hughley, </a:t>
            </a:r>
            <a:r>
              <a:rPr lang="en-US" sz="1200" dirty="0">
                <a:solidFill>
                  <a:srgbClr val="003057"/>
                </a:solidFill>
                <a:latin typeface="Roboto" panose="02000000000000000000" pitchFamily="2" charset="0"/>
                <a:hlinkClick r:id="rId3"/>
              </a:rPr>
              <a:t>robert.hughley@ibb.gatech.edu</a:t>
            </a:r>
            <a:r>
              <a:rPr lang="en-US" sz="1200" dirty="0">
                <a:solidFill>
                  <a:srgbClr val="003057"/>
                </a:solidFill>
                <a:latin typeface="Roboto" panose="02000000000000000000" pitchFamily="2" charset="0"/>
              </a:rPr>
              <a:t> </a:t>
            </a:r>
            <a:endParaRPr lang="en-US" sz="1200" dirty="0">
              <a:solidFill>
                <a:srgbClr val="003057"/>
              </a:solidFill>
            </a:endParaRPr>
          </a:p>
        </p:txBody>
      </p:sp>
      <p:sp>
        <p:nvSpPr>
          <p:cNvPr id="7" name="Rectangle: Rounded Corners 6">
            <a:extLst>
              <a:ext uri="{FF2B5EF4-FFF2-40B4-BE49-F238E27FC236}">
                <a16:creationId xmlns:a16="http://schemas.microsoft.com/office/drawing/2014/main" id="{313BE213-DB17-6924-84B1-D4D7997219E8}"/>
              </a:ext>
            </a:extLst>
          </p:cNvPr>
          <p:cNvSpPr/>
          <p:nvPr/>
        </p:nvSpPr>
        <p:spPr>
          <a:xfrm>
            <a:off x="2971800" y="-105877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26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5BF-2F35-120F-6F38-AD8120608158}"/>
              </a:ext>
            </a:extLst>
          </p:cNvPr>
          <p:cNvSpPr>
            <a:spLocks noGrp="1"/>
          </p:cNvSpPr>
          <p:nvPr>
            <p:ph type="title"/>
          </p:nvPr>
        </p:nvSpPr>
        <p:spPr/>
        <p:txBody>
          <a:bodyPr/>
          <a:lstStyle/>
          <a:p>
            <a:pPr algn="ctr"/>
            <a:r>
              <a:rPr lang="en-US" b="1" dirty="0"/>
              <a:t>Cellular Analysis and Cytometry Core</a:t>
            </a:r>
            <a:endParaRPr lang="es-ES" b="1" dirty="0"/>
          </a:p>
        </p:txBody>
      </p:sp>
      <p:sp>
        <p:nvSpPr>
          <p:cNvPr id="3" name="Content Placeholder 2">
            <a:extLst>
              <a:ext uri="{FF2B5EF4-FFF2-40B4-BE49-F238E27FC236}">
                <a16:creationId xmlns:a16="http://schemas.microsoft.com/office/drawing/2014/main" id="{7A2F993E-4C1F-C1EA-3175-A28C2E0D3F04}"/>
              </a:ext>
            </a:extLst>
          </p:cNvPr>
          <p:cNvSpPr>
            <a:spLocks noGrp="1"/>
          </p:cNvSpPr>
          <p:nvPr>
            <p:ph sz="half" idx="1"/>
          </p:nvPr>
        </p:nvSpPr>
        <p:spPr>
          <a:xfrm>
            <a:off x="848946" y="3104914"/>
            <a:ext cx="11137231" cy="1736647"/>
          </a:xfrm>
        </p:spPr>
        <p:txBody>
          <a:bodyPr>
            <a:noAutofit/>
          </a:bodyPr>
          <a:lstStyle/>
          <a:p>
            <a:pPr marL="0" indent="0" algn="ctr">
              <a:buNone/>
            </a:pPr>
            <a:r>
              <a:rPr lang="en-US" sz="1800" b="1" dirty="0"/>
              <a:t>Equipment: </a:t>
            </a:r>
          </a:p>
          <a:p>
            <a:pPr>
              <a:spcBef>
                <a:spcPts val="0"/>
              </a:spcBef>
            </a:pPr>
            <a:r>
              <a:rPr lang="en-US" sz="1250" kern="100" dirty="0">
                <a:effectLst/>
                <a:latin typeface="Roboto" panose="02000000000000000000" pitchFamily="2" charset="0"/>
                <a:ea typeface="Aptos" panose="020B0004020202020204" pitchFamily="34" charset="0"/>
                <a:cs typeface="Times New Roman" panose="02020603050405020304" pitchFamily="18" charset="0"/>
              </a:rPr>
              <a:t>                 </a:t>
            </a:r>
            <a:r>
              <a:rPr lang="en-US" sz="1250" kern="100" dirty="0" err="1">
                <a:effectLst/>
                <a:latin typeface="Roboto" panose="02000000000000000000" pitchFamily="2" charset="0"/>
                <a:ea typeface="Aptos" panose="020B0004020202020204" pitchFamily="34" charset="0"/>
                <a:cs typeface="Times New Roman" panose="02020603050405020304" pitchFamily="18" charset="0"/>
              </a:rPr>
              <a:t>Amnis</a:t>
            </a:r>
            <a:r>
              <a:rPr lang="en-US" sz="1250" kern="100" dirty="0">
                <a:effectLst/>
                <a:latin typeface="Roboto" panose="02000000000000000000" pitchFamily="2" charset="0"/>
                <a:ea typeface="Aptos" panose="020B0004020202020204" pitchFamily="34" charset="0"/>
                <a:cs typeface="Times New Roman" panose="02020603050405020304" pitchFamily="18" charset="0"/>
              </a:rPr>
              <a:t> </a:t>
            </a:r>
            <a:r>
              <a:rPr lang="en-US" sz="1250" kern="100" dirty="0" err="1">
                <a:effectLst/>
                <a:latin typeface="Roboto" panose="02000000000000000000" pitchFamily="2" charset="0"/>
                <a:ea typeface="Aptos" panose="020B0004020202020204" pitchFamily="34" charset="0"/>
                <a:cs typeface="Times New Roman" panose="02020603050405020304" pitchFamily="18" charset="0"/>
              </a:rPr>
              <a:t>Imagestream</a:t>
            </a:r>
            <a:r>
              <a:rPr lang="en-US" sz="1250" kern="100" dirty="0">
                <a:effectLst/>
                <a:latin typeface="Roboto" panose="02000000000000000000" pitchFamily="2" charset="0"/>
                <a:ea typeface="Aptos" panose="020B0004020202020204" pitchFamily="34" charset="0"/>
                <a:cs typeface="Times New Roman" panose="02020603050405020304" pitchFamily="18" charset="0"/>
              </a:rPr>
              <a:t> X imaging flow cytometer</a:t>
            </a:r>
            <a:endParaRPr lang="en-US" sz="12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250" kern="100" dirty="0">
                <a:effectLst/>
                <a:latin typeface="Roboto" panose="02000000000000000000" pitchFamily="2" charset="0"/>
                <a:ea typeface="Aptos" panose="020B0004020202020204" pitchFamily="34" charset="0"/>
                <a:cs typeface="Times New Roman" panose="02020603050405020304" pitchFamily="18" charset="0"/>
              </a:rPr>
              <a:t>•	</a:t>
            </a:r>
            <a:r>
              <a:rPr lang="en-US" sz="1250" kern="100" dirty="0" err="1">
                <a:effectLst/>
                <a:latin typeface="Roboto" panose="02000000000000000000" pitchFamily="2" charset="0"/>
                <a:ea typeface="Aptos" panose="020B0004020202020204" pitchFamily="34" charset="0"/>
                <a:cs typeface="Times New Roman" panose="02020603050405020304" pitchFamily="18" charset="0"/>
              </a:rPr>
              <a:t>Fluidigm</a:t>
            </a:r>
            <a:r>
              <a:rPr lang="en-US" sz="1250" kern="100" dirty="0">
                <a:effectLst/>
                <a:latin typeface="Roboto" panose="02000000000000000000" pitchFamily="2" charset="0"/>
                <a:ea typeface="Aptos" panose="020B0004020202020204" pitchFamily="34" charset="0"/>
                <a:cs typeface="Times New Roman" panose="02020603050405020304" pitchFamily="18" charset="0"/>
              </a:rPr>
              <a:t> Helios Platform Mass cytometer and Hyperion imaging mass cytometer </a:t>
            </a:r>
            <a:endParaRPr lang="en-US" sz="12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250" kern="100" dirty="0">
                <a:effectLst/>
                <a:latin typeface="Roboto" panose="02000000000000000000" pitchFamily="2" charset="0"/>
                <a:ea typeface="Aptos" panose="020B0004020202020204" pitchFamily="34" charset="0"/>
                <a:cs typeface="Times New Roman" panose="02020603050405020304" pitchFamily="18" charset="0"/>
              </a:rPr>
              <a:t>•	BD S8 cell sorter</a:t>
            </a:r>
            <a:endParaRPr lang="en-US" sz="12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250" kern="100" dirty="0">
                <a:effectLst/>
                <a:latin typeface="Roboto" panose="02000000000000000000" pitchFamily="2" charset="0"/>
                <a:ea typeface="Aptos" panose="020B0004020202020204" pitchFamily="34" charset="0"/>
                <a:cs typeface="Times New Roman" panose="02020603050405020304" pitchFamily="18" charset="0"/>
              </a:rPr>
              <a:t>•	BD Melody Cell sorter w/ VBR lasers</a:t>
            </a:r>
            <a:endParaRPr lang="en-US" sz="12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250" kern="100" dirty="0">
                <a:effectLst/>
                <a:latin typeface="Roboto" panose="02000000000000000000" pitchFamily="2" charset="0"/>
                <a:ea typeface="Aptos" panose="020B0004020202020204" pitchFamily="34" charset="0"/>
                <a:cs typeface="Times New Roman" panose="02020603050405020304" pitchFamily="18" charset="0"/>
              </a:rPr>
              <a:t>•	Beckman Coulter </a:t>
            </a:r>
            <a:r>
              <a:rPr lang="en-US" sz="1250" kern="100" dirty="0" err="1">
                <a:effectLst/>
                <a:latin typeface="Roboto" panose="02000000000000000000" pitchFamily="2" charset="0"/>
                <a:ea typeface="Aptos" panose="020B0004020202020204" pitchFamily="34" charset="0"/>
                <a:cs typeface="Times New Roman" panose="02020603050405020304" pitchFamily="18" charset="0"/>
              </a:rPr>
              <a:t>CytoFLEX</a:t>
            </a:r>
            <a:r>
              <a:rPr lang="en-US" sz="1250" kern="100" dirty="0">
                <a:effectLst/>
                <a:latin typeface="Roboto" panose="02000000000000000000" pitchFamily="2" charset="0"/>
                <a:ea typeface="Aptos" panose="020B0004020202020204" pitchFamily="34" charset="0"/>
                <a:cs typeface="Times New Roman" panose="02020603050405020304" pitchFamily="18" charset="0"/>
              </a:rPr>
              <a:t> S flow cytometer w/ plate loader </a:t>
            </a:r>
            <a:endParaRPr lang="en-US" sz="12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250" kern="100" dirty="0">
                <a:effectLst/>
                <a:latin typeface="Roboto" panose="02000000000000000000" pitchFamily="2" charset="0"/>
                <a:ea typeface="Aptos" panose="020B0004020202020204" pitchFamily="34" charset="0"/>
                <a:cs typeface="Times New Roman" panose="02020603050405020304" pitchFamily="18" charset="0"/>
              </a:rPr>
              <a:t>•	</a:t>
            </a:r>
            <a:r>
              <a:rPr lang="en-US" sz="1250" kern="100" dirty="0" err="1">
                <a:effectLst/>
                <a:latin typeface="Roboto" panose="02000000000000000000" pitchFamily="2" charset="0"/>
                <a:ea typeface="Aptos" panose="020B0004020202020204" pitchFamily="34" charset="0"/>
                <a:cs typeface="Times New Roman" panose="02020603050405020304" pitchFamily="18" charset="0"/>
              </a:rPr>
              <a:t>Cytek</a:t>
            </a:r>
            <a:r>
              <a:rPr lang="en-US" sz="1250" kern="100" dirty="0">
                <a:effectLst/>
                <a:latin typeface="Roboto" panose="02000000000000000000" pitchFamily="2" charset="0"/>
                <a:ea typeface="Aptos" panose="020B0004020202020204" pitchFamily="34" charset="0"/>
                <a:cs typeface="Times New Roman" panose="02020603050405020304" pitchFamily="18" charset="0"/>
              </a:rPr>
              <a:t>  Aurora full spectrum cytometer w/ automated sample loader</a:t>
            </a:r>
            <a:endParaRPr lang="en-US" sz="12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250" kern="100" dirty="0">
                <a:effectLst/>
                <a:latin typeface="Roboto" panose="02000000000000000000" pitchFamily="2" charset="0"/>
                <a:ea typeface="Aptos" panose="020B0004020202020204" pitchFamily="34" charset="0"/>
                <a:cs typeface="Times New Roman" panose="02020603050405020304" pitchFamily="18" charset="0"/>
              </a:rPr>
              <a:t>•	IZON </a:t>
            </a:r>
            <a:r>
              <a:rPr lang="en-US" sz="1250" kern="100" dirty="0" err="1">
                <a:effectLst/>
                <a:latin typeface="Roboto" panose="02000000000000000000" pitchFamily="2" charset="0"/>
                <a:ea typeface="Aptos" panose="020B0004020202020204" pitchFamily="34" charset="0"/>
                <a:cs typeface="Times New Roman" panose="02020603050405020304" pitchFamily="18" charset="0"/>
              </a:rPr>
              <a:t>Exoid</a:t>
            </a:r>
            <a:r>
              <a:rPr lang="en-US" sz="1250" kern="100" dirty="0">
                <a:effectLst/>
                <a:latin typeface="Roboto" panose="02000000000000000000" pitchFamily="2" charset="0"/>
                <a:ea typeface="Aptos" panose="020B0004020202020204" pitchFamily="34" charset="0"/>
                <a:cs typeface="Times New Roman" panose="02020603050405020304" pitchFamily="18" charset="0"/>
              </a:rPr>
              <a:t> Tunable Resistive Pulse Sensing (TRPS) instrument </a:t>
            </a:r>
            <a:endParaRPr lang="en-US" sz="12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250" kern="100" dirty="0">
                <a:effectLst/>
                <a:latin typeface="Roboto" panose="02000000000000000000" pitchFamily="2" charset="0"/>
                <a:ea typeface="Aptos" panose="020B0004020202020204" pitchFamily="34" charset="0"/>
                <a:cs typeface="Times New Roman" panose="02020603050405020304" pitchFamily="18" charset="0"/>
              </a:rPr>
              <a:t>•	Beckman Coulter </a:t>
            </a:r>
            <a:r>
              <a:rPr lang="en-US" sz="1250" kern="100" dirty="0" err="1">
                <a:effectLst/>
                <a:latin typeface="Roboto" panose="02000000000000000000" pitchFamily="2" charset="0"/>
                <a:ea typeface="Aptos" panose="020B0004020202020204" pitchFamily="34" charset="0"/>
                <a:cs typeface="Times New Roman" panose="02020603050405020304" pitchFamily="18" charset="0"/>
              </a:rPr>
              <a:t>Multisizer</a:t>
            </a:r>
            <a:r>
              <a:rPr lang="en-US" sz="1250" kern="100" dirty="0">
                <a:effectLst/>
                <a:latin typeface="Roboto" panose="02000000000000000000" pitchFamily="2" charset="0"/>
                <a:ea typeface="Aptos" panose="020B0004020202020204" pitchFamily="34" charset="0"/>
                <a:cs typeface="Times New Roman" panose="02020603050405020304" pitchFamily="18" charset="0"/>
              </a:rPr>
              <a:t> 4e cell counter</a:t>
            </a:r>
            <a:endParaRPr lang="en-US" sz="12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250" kern="100" dirty="0">
                <a:effectLst/>
                <a:latin typeface="Roboto" panose="02000000000000000000" pitchFamily="2" charset="0"/>
                <a:ea typeface="Aptos" panose="020B0004020202020204" pitchFamily="34" charset="0"/>
                <a:cs typeface="Times New Roman" panose="02020603050405020304" pitchFamily="18" charset="0"/>
              </a:rPr>
              <a:t>•	</a:t>
            </a:r>
            <a:r>
              <a:rPr lang="en-US" sz="1250" kern="100" dirty="0" err="1">
                <a:effectLst/>
                <a:latin typeface="Roboto" panose="02000000000000000000" pitchFamily="2" charset="0"/>
                <a:ea typeface="Aptos" panose="020B0004020202020204" pitchFamily="34" charset="0"/>
                <a:cs typeface="Times New Roman" panose="02020603050405020304" pitchFamily="18" charset="0"/>
              </a:rPr>
              <a:t>NucleCounter</a:t>
            </a:r>
            <a:r>
              <a:rPr lang="en-US" sz="1250" kern="100" dirty="0">
                <a:effectLst/>
                <a:latin typeface="Roboto" panose="02000000000000000000" pitchFamily="2" charset="0"/>
                <a:ea typeface="Aptos" panose="020B0004020202020204" pitchFamily="34" charset="0"/>
                <a:cs typeface="Times New Roman" panose="02020603050405020304" pitchFamily="18" charset="0"/>
              </a:rPr>
              <a:t> NC-202 </a:t>
            </a:r>
            <a:endParaRPr lang="en-US" sz="12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250" kern="100" dirty="0">
                <a:effectLst/>
                <a:latin typeface="Roboto" panose="02000000000000000000" pitchFamily="2" charset="0"/>
                <a:ea typeface="Aptos" panose="020B0004020202020204" pitchFamily="34" charset="0"/>
                <a:cs typeface="Times New Roman" panose="02020603050405020304" pitchFamily="18" charset="0"/>
              </a:rPr>
              <a:t>•	</a:t>
            </a:r>
            <a:r>
              <a:rPr lang="en-US" sz="1250" kern="100" dirty="0" err="1">
                <a:effectLst/>
                <a:latin typeface="Roboto" panose="02000000000000000000" pitchFamily="2" charset="0"/>
                <a:ea typeface="Aptos" panose="020B0004020202020204" pitchFamily="34" charset="0"/>
                <a:cs typeface="Times New Roman" panose="02020603050405020304" pitchFamily="18" charset="0"/>
              </a:rPr>
              <a:t>LiCor</a:t>
            </a:r>
            <a:r>
              <a:rPr lang="en-US" sz="1250" kern="100" dirty="0">
                <a:effectLst/>
                <a:latin typeface="Roboto" panose="02000000000000000000" pitchFamily="2" charset="0"/>
                <a:ea typeface="Aptos" panose="020B0004020202020204" pitchFamily="34" charset="0"/>
                <a:cs typeface="Times New Roman" panose="02020603050405020304" pitchFamily="18" charset="0"/>
              </a:rPr>
              <a:t> </a:t>
            </a:r>
            <a:r>
              <a:rPr lang="en-US" sz="1250" kern="100" dirty="0" err="1">
                <a:effectLst/>
                <a:latin typeface="Roboto" panose="02000000000000000000" pitchFamily="2" charset="0"/>
                <a:ea typeface="Aptos" panose="020B0004020202020204" pitchFamily="34" charset="0"/>
                <a:cs typeface="Times New Roman" panose="02020603050405020304" pitchFamily="18" charset="0"/>
              </a:rPr>
              <a:t>DLx</a:t>
            </a:r>
            <a:r>
              <a:rPr lang="en-US" sz="1250" kern="100" dirty="0">
                <a:effectLst/>
                <a:latin typeface="Roboto" panose="02000000000000000000" pitchFamily="2" charset="0"/>
                <a:ea typeface="Aptos" panose="020B0004020202020204" pitchFamily="34" charset="0"/>
                <a:cs typeface="Times New Roman" panose="02020603050405020304" pitchFamily="18" charset="0"/>
              </a:rPr>
              <a:t> Gel Imager</a:t>
            </a:r>
            <a:endParaRPr lang="en-US" sz="125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8AFC3BBA-9E05-D20D-C94F-B4FB13B5301B}"/>
              </a:ext>
            </a:extLst>
          </p:cNvPr>
          <p:cNvSpPr>
            <a:spLocks noGrp="1"/>
          </p:cNvSpPr>
          <p:nvPr>
            <p:ph sz="half" idx="2"/>
          </p:nvPr>
        </p:nvSpPr>
        <p:spPr>
          <a:xfrm>
            <a:off x="848947" y="5030097"/>
            <a:ext cx="10860452" cy="1153290"/>
          </a:xfrm>
        </p:spPr>
        <p:txBody>
          <a:bodyPr>
            <a:noAutofit/>
          </a:bodyPr>
          <a:lstStyle/>
          <a:p>
            <a:pPr marL="0" indent="0" algn="ctr">
              <a:buNone/>
            </a:pPr>
            <a:r>
              <a:rPr lang="en-US" sz="1800" b="1" dirty="0"/>
              <a:t>Core Capabilities:</a:t>
            </a:r>
          </a:p>
          <a:p>
            <a:pPr marL="0" indent="0" algn="ctr">
              <a:buNone/>
            </a:pPr>
            <a:r>
              <a:rPr lang="en-US" sz="1200" dirty="0">
                <a:effectLst/>
              </a:rPr>
              <a:t>Spectral Flow Cytometry (up to 40 color Fluorescence Detection System), Conventional Flow Cytometry (up to 18 color Fluorescence Detection Systems), Fluorescence Activated Cell Sorting (2-way, 4-way, and Plate with Index Sorting), Imaging Flow Cytometry,  Mass Cytometry and Tissue Imaging Mass Cytometry, Particle Sizing and Counting from 0.2um - 1600um, Nanoparticle Counting and Characterization</a:t>
            </a:r>
          </a:p>
          <a:p>
            <a:pPr marL="0" indent="0" algn="ctr">
              <a:buNone/>
            </a:pPr>
            <a:r>
              <a:rPr lang="en-US" sz="1200" b="1" dirty="0"/>
              <a:t> </a:t>
            </a:r>
          </a:p>
        </p:txBody>
      </p:sp>
      <p:sp>
        <p:nvSpPr>
          <p:cNvPr id="6" name="TextBox 5">
            <a:extLst>
              <a:ext uri="{FF2B5EF4-FFF2-40B4-BE49-F238E27FC236}">
                <a16:creationId xmlns:a16="http://schemas.microsoft.com/office/drawing/2014/main" id="{21DF1A6A-F849-216C-7198-D116EA42B15E}"/>
              </a:ext>
            </a:extLst>
          </p:cNvPr>
          <p:cNvSpPr txBox="1"/>
          <p:nvPr/>
        </p:nvSpPr>
        <p:spPr>
          <a:xfrm>
            <a:off x="673769" y="1164617"/>
            <a:ext cx="11137231" cy="1736646"/>
          </a:xfrm>
          <a:prstGeom prst="roundRect">
            <a:avLst/>
          </a:prstGeom>
          <a:solidFill>
            <a:srgbClr val="B1A08D">
              <a:alpha val="36078"/>
            </a:srgbClr>
          </a:solidFill>
        </p:spPr>
        <p:txBody>
          <a:bodyPr wrap="square" rtlCol="0">
            <a:spAutoFit/>
          </a:bodyPr>
          <a:lstStyle/>
          <a:p>
            <a:pPr algn="ctr"/>
            <a:endParaRPr lang="en-US" sz="1200" dirty="0">
              <a:solidFill>
                <a:srgbClr val="003057"/>
              </a:solidFill>
              <a:latin typeface="Roboto" panose="02000000000000000000" pitchFamily="2" charset="0"/>
            </a:endParaRPr>
          </a:p>
          <a:p>
            <a:pPr algn="ctr"/>
            <a:r>
              <a:rPr lang="en-US" sz="1200" b="0" i="0" dirty="0">
                <a:solidFill>
                  <a:srgbClr val="262626"/>
                </a:solidFill>
                <a:effectLst/>
                <a:latin typeface="Roboto" panose="02000000000000000000" pitchFamily="2" charset="0"/>
              </a:rPr>
              <a:t>The cell is the basic unit of the organism. Cellular Analysis involves the characterization of cell populations using fluid-based transport systems. Flow Cytometry characterizes cell populations based on their light scatter and fluorescence properties. Using this information, cell subpopulations can be physically sorted into tubes, multi-well plates, and on slides. The Cellular Analysis &amp; Cytometry Core (CAC) provides enhanced cell analysis and sorting services. In addition, the Core offers far-infrared imaging of gels &amp; western blots, access to Cell Counters/Multi-Sizers &amp; </a:t>
            </a:r>
            <a:r>
              <a:rPr lang="en-US" sz="1200" b="0" i="0" dirty="0" err="1">
                <a:solidFill>
                  <a:srgbClr val="262626"/>
                </a:solidFill>
                <a:effectLst/>
                <a:latin typeface="Roboto" panose="02000000000000000000" pitchFamily="2" charset="0"/>
              </a:rPr>
              <a:t>FlowJo</a:t>
            </a:r>
            <a:r>
              <a:rPr lang="en-US" sz="1200" b="0" i="0" dirty="0">
                <a:solidFill>
                  <a:srgbClr val="262626"/>
                </a:solidFill>
                <a:effectLst/>
                <a:latin typeface="Roboto" panose="02000000000000000000" pitchFamily="2" charset="0"/>
              </a:rPr>
              <a:t> Analysis Software, as well as Automated Cell Culture Technology.</a:t>
            </a:r>
          </a:p>
          <a:p>
            <a:pPr algn="ctr"/>
            <a:endParaRPr lang="en-US" sz="1200" dirty="0">
              <a:solidFill>
                <a:srgbClr val="262626"/>
              </a:solidFill>
              <a:latin typeface="Roboto" panose="02000000000000000000" pitchFamily="2" charset="0"/>
            </a:endParaRPr>
          </a:p>
          <a:p>
            <a:pPr algn="ctr"/>
            <a:r>
              <a:rPr lang="en-US" sz="1200" b="1" dirty="0">
                <a:solidFill>
                  <a:srgbClr val="003057"/>
                </a:solidFill>
                <a:latin typeface="Roboto" panose="02000000000000000000" pitchFamily="2" charset="0"/>
              </a:rPr>
              <a:t>For more information, visit </a:t>
            </a:r>
            <a:r>
              <a:rPr lang="en-US" sz="1200" b="1" dirty="0">
                <a:solidFill>
                  <a:srgbClr val="003057"/>
                </a:solidFill>
                <a:latin typeface="Roboto" panose="02000000000000000000" pitchFamily="2" charset="0"/>
                <a:hlinkClick r:id="rId2"/>
              </a:rPr>
              <a:t>https://research.gatech.edu/bio/research/core-facilities/cellular-analysis-and-cytometry-core</a:t>
            </a:r>
            <a:r>
              <a:rPr lang="en-US" sz="1200" b="1" dirty="0">
                <a:solidFill>
                  <a:srgbClr val="003057"/>
                </a:solidFill>
                <a:latin typeface="Roboto" panose="02000000000000000000" pitchFamily="2" charset="0"/>
              </a:rPr>
              <a:t> </a:t>
            </a:r>
            <a:endParaRPr lang="en-US" sz="1200" dirty="0">
              <a:solidFill>
                <a:srgbClr val="003057"/>
              </a:solidFill>
            </a:endParaRPr>
          </a:p>
        </p:txBody>
      </p:sp>
      <p:sp>
        <p:nvSpPr>
          <p:cNvPr id="5" name="TextBox 4">
            <a:extLst>
              <a:ext uri="{FF2B5EF4-FFF2-40B4-BE49-F238E27FC236}">
                <a16:creationId xmlns:a16="http://schemas.microsoft.com/office/drawing/2014/main" id="{B3221F44-063B-A72D-DDB9-C2641496269D}"/>
              </a:ext>
            </a:extLst>
          </p:cNvPr>
          <p:cNvSpPr txBox="1"/>
          <p:nvPr/>
        </p:nvSpPr>
        <p:spPr>
          <a:xfrm>
            <a:off x="2689057" y="6211668"/>
            <a:ext cx="6813885" cy="276999"/>
          </a:xfrm>
          <a:prstGeom prst="rect">
            <a:avLst/>
          </a:prstGeom>
          <a:noFill/>
        </p:spPr>
        <p:txBody>
          <a:bodyPr wrap="square" rtlCol="0">
            <a:spAutoFit/>
          </a:bodyPr>
          <a:lstStyle/>
          <a:p>
            <a:pPr algn="ctr"/>
            <a:r>
              <a:rPr lang="en-US" sz="1200" b="1" i="0" dirty="0">
                <a:solidFill>
                  <a:srgbClr val="003057"/>
                </a:solidFill>
                <a:effectLst/>
                <a:latin typeface="Roboto" panose="02000000000000000000" pitchFamily="2" charset="0"/>
              </a:rPr>
              <a:t>Contact: </a:t>
            </a:r>
            <a:r>
              <a:rPr lang="en-US" sz="1200" i="0" dirty="0">
                <a:solidFill>
                  <a:srgbClr val="003057"/>
                </a:solidFill>
                <a:effectLst/>
                <a:latin typeface="Roboto" panose="02000000000000000000" pitchFamily="2" charset="0"/>
                <a:hlinkClick r:id="rId3"/>
              </a:rPr>
              <a:t>ibb-cac@groups.gatech.edu</a:t>
            </a:r>
            <a:r>
              <a:rPr lang="en-US" sz="1200" i="0" dirty="0">
                <a:solidFill>
                  <a:srgbClr val="003057"/>
                </a:solidFill>
                <a:effectLst/>
                <a:latin typeface="Roboto" panose="02000000000000000000" pitchFamily="2" charset="0"/>
              </a:rPr>
              <a:t> </a:t>
            </a:r>
            <a:endParaRPr lang="en-US" sz="1200" dirty="0">
              <a:solidFill>
                <a:srgbClr val="003057"/>
              </a:solidFill>
            </a:endParaRPr>
          </a:p>
        </p:txBody>
      </p:sp>
      <p:sp>
        <p:nvSpPr>
          <p:cNvPr id="7" name="Rectangle: Rounded Corners 6">
            <a:extLst>
              <a:ext uri="{FF2B5EF4-FFF2-40B4-BE49-F238E27FC236}">
                <a16:creationId xmlns:a16="http://schemas.microsoft.com/office/drawing/2014/main" id="{313BE213-DB17-6924-84B1-D4D7997219E8}"/>
              </a:ext>
            </a:extLst>
          </p:cNvPr>
          <p:cNvSpPr/>
          <p:nvPr/>
        </p:nvSpPr>
        <p:spPr>
          <a:xfrm>
            <a:off x="2971800" y="-105877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04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5BF-2F35-120F-6F38-AD8120608158}"/>
              </a:ext>
            </a:extLst>
          </p:cNvPr>
          <p:cNvSpPr>
            <a:spLocks noGrp="1"/>
          </p:cNvSpPr>
          <p:nvPr>
            <p:ph type="title"/>
          </p:nvPr>
        </p:nvSpPr>
        <p:spPr/>
        <p:txBody>
          <a:bodyPr/>
          <a:lstStyle/>
          <a:p>
            <a:pPr algn="ctr"/>
            <a:r>
              <a:rPr lang="en-US" b="1" dirty="0"/>
              <a:t>Genome Analysis Core</a:t>
            </a:r>
            <a:endParaRPr lang="es-ES" b="1" dirty="0"/>
          </a:p>
        </p:txBody>
      </p:sp>
      <p:sp>
        <p:nvSpPr>
          <p:cNvPr id="3" name="Content Placeholder 2">
            <a:extLst>
              <a:ext uri="{FF2B5EF4-FFF2-40B4-BE49-F238E27FC236}">
                <a16:creationId xmlns:a16="http://schemas.microsoft.com/office/drawing/2014/main" id="{7A2F993E-4C1F-C1EA-3175-A28C2E0D3F04}"/>
              </a:ext>
            </a:extLst>
          </p:cNvPr>
          <p:cNvSpPr>
            <a:spLocks noGrp="1"/>
          </p:cNvSpPr>
          <p:nvPr>
            <p:ph sz="half" idx="1"/>
          </p:nvPr>
        </p:nvSpPr>
        <p:spPr>
          <a:xfrm>
            <a:off x="627031" y="2593154"/>
            <a:ext cx="5095039" cy="3074799"/>
          </a:xfrm>
        </p:spPr>
        <p:txBody>
          <a:bodyPr>
            <a:normAutofit/>
          </a:bodyPr>
          <a:lstStyle/>
          <a:p>
            <a:pPr marL="0" indent="0" algn="ctr">
              <a:buNone/>
            </a:pPr>
            <a:r>
              <a:rPr lang="en-US" sz="1800" b="1" dirty="0"/>
              <a:t>Equipment: </a:t>
            </a:r>
          </a:p>
          <a:p>
            <a:pPr algn="ctr"/>
            <a:endParaRPr lang="en-US" sz="1800" b="1" dirty="0"/>
          </a:p>
          <a:p>
            <a:pPr>
              <a:spcBef>
                <a:spcPts val="0"/>
              </a:spcBef>
            </a:pPr>
            <a:r>
              <a:rPr lang="en-US" sz="1800" kern="100" dirty="0">
                <a:effectLst/>
                <a:latin typeface="Roboto" panose="02000000000000000000" pitchFamily="2" charset="0"/>
                <a:ea typeface="Aptos" panose="020B0004020202020204" pitchFamily="34" charset="0"/>
                <a:cs typeface="Times New Roman" panose="02020603050405020304" pitchFamily="18" charset="0"/>
              </a:rPr>
              <a:t>Bio Rad QX200 </a:t>
            </a:r>
            <a:r>
              <a:rPr lang="en-US" sz="1800" kern="100" dirty="0" err="1">
                <a:effectLst/>
                <a:latin typeface="Roboto" panose="02000000000000000000" pitchFamily="2" charset="0"/>
                <a:ea typeface="Aptos" panose="020B0004020202020204" pitchFamily="34" charset="0"/>
                <a:cs typeface="Times New Roman" panose="02020603050405020304" pitchFamily="18" charset="0"/>
              </a:rPr>
              <a:t>ddPCR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0"/>
              </a:spcBef>
            </a:pPr>
            <a:r>
              <a:rPr lang="en-US" sz="1800" kern="100" dirty="0">
                <a:effectLst/>
                <a:latin typeface="Roboto" panose="02000000000000000000" pitchFamily="2" charset="0"/>
                <a:ea typeface="Aptos" panose="020B0004020202020204" pitchFamily="34" charset="0"/>
                <a:cs typeface="Times New Roman" panose="02020603050405020304" pitchFamily="18" charset="0"/>
              </a:rPr>
              <a:t>Qiagen </a:t>
            </a:r>
            <a:r>
              <a:rPr lang="en-US" sz="1800" kern="100" dirty="0" err="1">
                <a:effectLst/>
                <a:latin typeface="Roboto" panose="02000000000000000000" pitchFamily="2" charset="0"/>
                <a:ea typeface="Aptos" panose="020B0004020202020204" pitchFamily="34" charset="0"/>
                <a:cs typeface="Times New Roman" panose="02020603050405020304" pitchFamily="18" charset="0"/>
              </a:rPr>
              <a:t>QIAcuity</a:t>
            </a:r>
            <a:r>
              <a:rPr lang="en-US" sz="1800" kern="100" dirty="0">
                <a:effectLst/>
                <a:latin typeface="Roboto" panose="02000000000000000000" pitchFamily="2" charset="0"/>
                <a:ea typeface="Aptos" panose="020B0004020202020204" pitchFamily="34" charset="0"/>
                <a:cs typeface="Times New Roman" panose="02020603050405020304" pitchFamily="18" charset="0"/>
              </a:rPr>
              <a:t> digital PCR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0"/>
              </a:spcBef>
            </a:pPr>
            <a:r>
              <a:rPr lang="en-US" sz="1800" kern="100" dirty="0">
                <a:effectLst/>
                <a:latin typeface="Roboto" panose="02000000000000000000" pitchFamily="2" charset="0"/>
                <a:ea typeface="Aptos" panose="020B0004020202020204" pitchFamily="34" charset="0"/>
                <a:cs typeface="Times New Roman" panose="02020603050405020304" pitchFamily="18" charset="0"/>
              </a:rPr>
              <a:t>Lonza 4D Nucleofector Core Unit 10X </a:t>
            </a:r>
            <a:endParaRPr lang="en-US" sz="1800" kern="100" dirty="0">
              <a:ea typeface="Aptos" panose="020B0004020202020204" pitchFamily="34" charset="0"/>
              <a:cs typeface="Times New Roman" panose="02020603050405020304" pitchFamily="18" charset="0"/>
            </a:endParaRPr>
          </a:p>
          <a:p>
            <a:pPr>
              <a:spcBef>
                <a:spcPts val="0"/>
              </a:spcBef>
            </a:pPr>
            <a:r>
              <a:rPr lang="en-US" sz="1800" kern="100" dirty="0">
                <a:effectLst/>
                <a:latin typeface="Roboto" panose="02000000000000000000" pitchFamily="2" charset="0"/>
                <a:ea typeface="Aptos" panose="020B0004020202020204" pitchFamily="34" charset="0"/>
                <a:cs typeface="Times New Roman" panose="02020603050405020304" pitchFamily="18" charset="0"/>
              </a:rPr>
              <a:t>Genomics Chromium X System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0"/>
              </a:spcBef>
            </a:pPr>
            <a:r>
              <a:rPr lang="en-US" sz="1800" kern="100" dirty="0" err="1">
                <a:effectLst/>
                <a:latin typeface="Roboto" panose="02000000000000000000" pitchFamily="2" charset="0"/>
                <a:ea typeface="Aptos" panose="020B0004020202020204" pitchFamily="34" charset="0"/>
                <a:cs typeface="Times New Roman" panose="02020603050405020304" pitchFamily="18" charset="0"/>
              </a:rPr>
              <a:t>BioRad</a:t>
            </a:r>
            <a:r>
              <a:rPr lang="en-US" sz="1800" kern="100" dirty="0">
                <a:effectLst/>
                <a:latin typeface="Roboto" panose="02000000000000000000" pitchFamily="2" charset="0"/>
                <a:ea typeface="Aptos" panose="020B0004020202020204" pitchFamily="34" charset="0"/>
                <a:cs typeface="Times New Roman" panose="02020603050405020304" pitchFamily="18" charset="0"/>
              </a:rPr>
              <a:t> </a:t>
            </a:r>
            <a:r>
              <a:rPr lang="en-US" sz="1800" kern="100" dirty="0" err="1">
                <a:effectLst/>
                <a:latin typeface="Roboto" panose="02000000000000000000" pitchFamily="2" charset="0"/>
                <a:ea typeface="Aptos" panose="020B0004020202020204" pitchFamily="34" charset="0"/>
                <a:cs typeface="Times New Roman" panose="02020603050405020304" pitchFamily="18" charset="0"/>
              </a:rPr>
              <a:t>ddSEQ</a:t>
            </a:r>
            <a:r>
              <a:rPr lang="en-US" sz="1800" kern="100" dirty="0">
                <a:effectLst/>
                <a:latin typeface="Roboto" panose="02000000000000000000" pitchFamily="2" charset="0"/>
                <a:ea typeface="Aptos" panose="020B0004020202020204" pitchFamily="34" charset="0"/>
                <a:cs typeface="Times New Roman" panose="02020603050405020304" pitchFamily="18" charset="0"/>
              </a:rPr>
              <a:t> single cell isolator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0"/>
              </a:spcBef>
            </a:pPr>
            <a:r>
              <a:rPr lang="en-US" sz="1800" kern="100" dirty="0" err="1">
                <a:effectLst/>
                <a:latin typeface="Roboto" panose="02000000000000000000" pitchFamily="2" charset="0"/>
                <a:ea typeface="Aptos" panose="020B0004020202020204" pitchFamily="34" charset="0"/>
                <a:cs typeface="Times New Roman" panose="02020603050405020304" pitchFamily="18" charset="0"/>
              </a:rPr>
              <a:t>Bionano</a:t>
            </a:r>
            <a:r>
              <a:rPr lang="en-US" sz="1800" kern="100" dirty="0">
                <a:effectLst/>
                <a:latin typeface="Roboto" panose="02000000000000000000" pitchFamily="2" charset="0"/>
                <a:ea typeface="Aptos" panose="020B0004020202020204" pitchFamily="34" charset="0"/>
                <a:cs typeface="Times New Roman" panose="02020603050405020304" pitchFamily="18" charset="0"/>
              </a:rPr>
              <a:t> Genomics </a:t>
            </a:r>
            <a:r>
              <a:rPr lang="en-US" sz="1800" kern="100" dirty="0" err="1">
                <a:effectLst/>
                <a:latin typeface="Roboto" panose="02000000000000000000" pitchFamily="2" charset="0"/>
                <a:ea typeface="Aptos" panose="020B0004020202020204" pitchFamily="34" charset="0"/>
                <a:cs typeface="Times New Roman" panose="02020603050405020304" pitchFamily="18" charset="0"/>
              </a:rPr>
              <a:t>Saphyr</a:t>
            </a:r>
            <a:r>
              <a:rPr lang="en-US" sz="1800" kern="100" dirty="0">
                <a:effectLst/>
                <a:latin typeface="Roboto" panose="02000000000000000000" pitchFamily="2" charset="0"/>
                <a:ea typeface="Aptos" panose="020B0004020202020204" pitchFamily="34" charset="0"/>
                <a:cs typeface="Times New Roman" panose="02020603050405020304" pitchFamily="18" charset="0"/>
              </a:rPr>
              <a:t> genome imaging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8AFC3BBA-9E05-D20D-C94F-B4FB13B5301B}"/>
              </a:ext>
            </a:extLst>
          </p:cNvPr>
          <p:cNvSpPr>
            <a:spLocks noGrp="1"/>
          </p:cNvSpPr>
          <p:nvPr>
            <p:ph sz="half" idx="2"/>
          </p:nvPr>
        </p:nvSpPr>
        <p:spPr>
          <a:xfrm>
            <a:off x="5951569" y="2567723"/>
            <a:ext cx="5613400" cy="3074799"/>
          </a:xfrm>
        </p:spPr>
        <p:txBody>
          <a:bodyPr>
            <a:normAutofit/>
          </a:bodyPr>
          <a:lstStyle/>
          <a:p>
            <a:pPr marL="0" indent="0" algn="ctr">
              <a:buNone/>
            </a:pPr>
            <a:r>
              <a:rPr lang="en-US" sz="1800" b="1" dirty="0"/>
              <a:t>Core Capabilities:</a:t>
            </a:r>
          </a:p>
          <a:p>
            <a:pPr marL="0" indent="0" algn="ctr">
              <a:buNone/>
            </a:pPr>
            <a:endParaRPr lang="en-US" sz="2000" b="1" dirty="0"/>
          </a:p>
          <a:p>
            <a:r>
              <a:rPr lang="en-US" sz="2200" dirty="0" err="1">
                <a:effectLst/>
                <a:latin typeface="Calibri" panose="020F0502020204030204" pitchFamily="34" charset="0"/>
                <a:ea typeface="Calibri" panose="020F0502020204030204" pitchFamily="34" charset="0"/>
                <a:cs typeface="Arial" panose="020B0604020202020204" pitchFamily="34" charset="0"/>
              </a:rPr>
              <a:t>qRT</a:t>
            </a:r>
            <a:r>
              <a:rPr lang="en-US" sz="2200" dirty="0">
                <a:effectLst/>
                <a:latin typeface="Calibri" panose="020F0502020204030204" pitchFamily="34" charset="0"/>
                <a:ea typeface="Calibri" panose="020F0502020204030204" pitchFamily="34" charset="0"/>
                <a:cs typeface="Arial" panose="020B0604020202020204" pitchFamily="34" charset="0"/>
              </a:rPr>
              <a:t>-PCR &amp; RT-PCR</a:t>
            </a:r>
            <a:endParaRPr lang="en-US" sz="2200" dirty="0">
              <a:latin typeface="Calibri" panose="020F0502020204030204" pitchFamily="34" charset="0"/>
              <a:ea typeface="Calibri" panose="020F0502020204030204" pitchFamily="34" charset="0"/>
              <a:cs typeface="Arial" panose="020B0604020202020204" pitchFamily="34" charset="0"/>
            </a:endParaRPr>
          </a:p>
          <a:p>
            <a:r>
              <a:rPr lang="en-US" sz="2200" dirty="0">
                <a:effectLst/>
                <a:latin typeface="Calibri" panose="020F0502020204030204" pitchFamily="34" charset="0"/>
                <a:ea typeface="Calibri" panose="020F0502020204030204" pitchFamily="34" charset="0"/>
                <a:cs typeface="Arial" panose="020B0604020202020204" pitchFamily="34" charset="0"/>
              </a:rPr>
              <a:t>Nucleofection</a:t>
            </a:r>
          </a:p>
          <a:p>
            <a:r>
              <a:rPr lang="en-US" sz="2200" dirty="0">
                <a:effectLst/>
                <a:latin typeface="Calibri" panose="020F0502020204030204" pitchFamily="34" charset="0"/>
                <a:ea typeface="Calibri" panose="020F0502020204030204" pitchFamily="34" charset="0"/>
                <a:cs typeface="Arial" panose="020B0604020202020204" pitchFamily="34" charset="0"/>
              </a:rPr>
              <a:t>Single cell </a:t>
            </a:r>
            <a:r>
              <a:rPr lang="en-US" sz="2200" dirty="0" err="1">
                <a:effectLst/>
                <a:latin typeface="Calibri" panose="020F0502020204030204" pitchFamily="34" charset="0"/>
                <a:ea typeface="Calibri" panose="020F0502020204030204" pitchFamily="34" charset="0"/>
                <a:cs typeface="Arial" panose="020B0604020202020204" pitchFamily="34" charset="0"/>
              </a:rPr>
              <a:t>isoation</a:t>
            </a:r>
            <a:r>
              <a:rPr lang="en-US" sz="2200" dirty="0">
                <a:effectLst/>
                <a:latin typeface="Calibri" panose="020F0502020204030204" pitchFamily="34" charset="0"/>
                <a:ea typeface="Calibri" panose="020F0502020204030204" pitchFamily="34" charset="0"/>
                <a:cs typeface="Arial" panose="020B0604020202020204" pitchFamily="34" charset="0"/>
              </a:rPr>
              <a:t> (large sample number)</a:t>
            </a:r>
          </a:p>
          <a:p>
            <a:r>
              <a:rPr lang="en-US" sz="2200" dirty="0">
                <a:effectLst/>
                <a:latin typeface="Calibri" panose="020F0502020204030204" pitchFamily="34" charset="0"/>
                <a:ea typeface="Calibri" panose="020F0502020204030204" pitchFamily="34" charset="0"/>
                <a:cs typeface="Arial" panose="020B0604020202020204" pitchFamily="34" charset="0"/>
              </a:rPr>
              <a:t>Single cell isolation (small sample number)</a:t>
            </a:r>
          </a:p>
          <a:p>
            <a:r>
              <a:rPr lang="en-US" sz="2200" dirty="0">
                <a:latin typeface="Calibri" panose="020F0502020204030204" pitchFamily="34" charset="0"/>
                <a:ea typeface="Calibri" panose="020F0502020204030204" pitchFamily="34" charset="0"/>
                <a:cs typeface="Arial" panose="020B0604020202020204" pitchFamily="34" charset="0"/>
              </a:rPr>
              <a:t>D</a:t>
            </a:r>
            <a:r>
              <a:rPr lang="en-US" sz="2200" dirty="0">
                <a:effectLst/>
                <a:latin typeface="Calibri" panose="020F0502020204030204" pitchFamily="34" charset="0"/>
                <a:ea typeface="Calibri" panose="020F0502020204030204" pitchFamily="34" charset="0"/>
                <a:cs typeface="Arial" panose="020B0604020202020204" pitchFamily="34" charset="0"/>
              </a:rPr>
              <a:t>igital drop PCR</a:t>
            </a:r>
            <a:r>
              <a:rPr lang="en-US" sz="2200" b="1" dirty="0"/>
              <a:t> </a:t>
            </a:r>
          </a:p>
        </p:txBody>
      </p:sp>
      <p:sp>
        <p:nvSpPr>
          <p:cNvPr id="6" name="TextBox 5">
            <a:extLst>
              <a:ext uri="{FF2B5EF4-FFF2-40B4-BE49-F238E27FC236}">
                <a16:creationId xmlns:a16="http://schemas.microsoft.com/office/drawing/2014/main" id="{21DF1A6A-F849-216C-7198-D116EA42B15E}"/>
              </a:ext>
            </a:extLst>
          </p:cNvPr>
          <p:cNvSpPr txBox="1"/>
          <p:nvPr/>
        </p:nvSpPr>
        <p:spPr>
          <a:xfrm>
            <a:off x="673769" y="1164617"/>
            <a:ext cx="11137231" cy="1123712"/>
          </a:xfrm>
          <a:prstGeom prst="roundRect">
            <a:avLst/>
          </a:prstGeom>
          <a:solidFill>
            <a:srgbClr val="B1A08D">
              <a:alpha val="36078"/>
            </a:srgbClr>
          </a:solidFill>
        </p:spPr>
        <p:txBody>
          <a:bodyPr wrap="square" rtlCol="0">
            <a:spAutoFit/>
          </a:bodyPr>
          <a:lstStyle/>
          <a:p>
            <a:pPr algn="ctr"/>
            <a:endParaRPr lang="en-US" sz="1200" dirty="0">
              <a:solidFill>
                <a:srgbClr val="003057"/>
              </a:solidFill>
              <a:latin typeface="Roboto" panose="02000000000000000000" pitchFamily="2" charset="0"/>
            </a:endParaRPr>
          </a:p>
          <a:p>
            <a:pPr algn="ctr"/>
            <a:r>
              <a:rPr lang="en-US" sz="1200" i="1" dirty="0">
                <a:solidFill>
                  <a:srgbClr val="003057"/>
                </a:solidFill>
                <a:effectLst/>
                <a:latin typeface="Roboto" panose="02000000000000000000" pitchFamily="2" charset="0"/>
              </a:rPr>
              <a:t>The Genome Analysis Core is a part of the</a:t>
            </a:r>
            <a:r>
              <a:rPr lang="en-US" sz="1200" dirty="0">
                <a:solidFill>
                  <a:srgbClr val="003057"/>
                </a:solidFill>
                <a:effectLst/>
                <a:latin typeface="Roboto" panose="02000000000000000000" pitchFamily="2" charset="0"/>
              </a:rPr>
              <a:t> Molecular Evolution Core. The</a:t>
            </a:r>
            <a:r>
              <a:rPr lang="en-US" sz="1200" i="0" dirty="0">
                <a:solidFill>
                  <a:srgbClr val="003057"/>
                </a:solidFill>
                <a:effectLst/>
                <a:latin typeface="Roboto" panose="02000000000000000000" pitchFamily="2" charset="0"/>
              </a:rPr>
              <a:t> Genome Analysis Core focuses on several RT-PCR platforms plus single-cell encapsulation for RNA Seq 3' gene expression, 5' gene expression, and ATAC library production.</a:t>
            </a:r>
          </a:p>
          <a:p>
            <a:pPr algn="ctr"/>
            <a:endParaRPr lang="en-US" sz="1200" i="0" dirty="0">
              <a:solidFill>
                <a:srgbClr val="003057"/>
              </a:solidFill>
              <a:effectLst/>
              <a:latin typeface="Roboto" panose="02000000000000000000" pitchFamily="2" charset="0"/>
            </a:endParaRPr>
          </a:p>
          <a:p>
            <a:pPr algn="ctr"/>
            <a:r>
              <a:rPr lang="en-US" sz="1200" b="1" dirty="0">
                <a:solidFill>
                  <a:srgbClr val="003057"/>
                </a:solidFill>
                <a:latin typeface="Roboto" panose="02000000000000000000" pitchFamily="2" charset="0"/>
              </a:rPr>
              <a:t>For more information, visit </a:t>
            </a:r>
            <a:r>
              <a:rPr lang="en-US" sz="1200" b="1" dirty="0">
                <a:solidFill>
                  <a:srgbClr val="003057"/>
                </a:solidFill>
                <a:latin typeface="Roboto" panose="02000000000000000000" pitchFamily="2" charset="0"/>
                <a:hlinkClick r:id="rId2"/>
              </a:rPr>
              <a:t>https://research.gatech.edu/bio/research/core-facilities/genome-analysis</a:t>
            </a:r>
            <a:r>
              <a:rPr lang="en-US" sz="1200" b="1" dirty="0">
                <a:solidFill>
                  <a:srgbClr val="003057"/>
                </a:solidFill>
                <a:latin typeface="Roboto" panose="02000000000000000000" pitchFamily="2" charset="0"/>
              </a:rPr>
              <a:t> </a:t>
            </a:r>
            <a:endParaRPr lang="en-US" sz="1200" dirty="0">
              <a:solidFill>
                <a:srgbClr val="003057"/>
              </a:solidFill>
            </a:endParaRPr>
          </a:p>
        </p:txBody>
      </p:sp>
      <p:sp>
        <p:nvSpPr>
          <p:cNvPr id="5" name="TextBox 4">
            <a:extLst>
              <a:ext uri="{FF2B5EF4-FFF2-40B4-BE49-F238E27FC236}">
                <a16:creationId xmlns:a16="http://schemas.microsoft.com/office/drawing/2014/main" id="{B3221F44-063B-A72D-DDB9-C2641496269D}"/>
              </a:ext>
            </a:extLst>
          </p:cNvPr>
          <p:cNvSpPr txBox="1"/>
          <p:nvPr/>
        </p:nvSpPr>
        <p:spPr>
          <a:xfrm>
            <a:off x="2689057" y="6211669"/>
            <a:ext cx="6813885" cy="276999"/>
          </a:xfrm>
          <a:prstGeom prst="rect">
            <a:avLst/>
          </a:prstGeom>
          <a:noFill/>
        </p:spPr>
        <p:txBody>
          <a:bodyPr wrap="square" rtlCol="0">
            <a:spAutoFit/>
          </a:bodyPr>
          <a:lstStyle/>
          <a:p>
            <a:pPr algn="ctr"/>
            <a:r>
              <a:rPr lang="en-US" sz="1200" b="1" i="0" dirty="0">
                <a:solidFill>
                  <a:srgbClr val="003057"/>
                </a:solidFill>
                <a:effectLst/>
                <a:latin typeface="Roboto" panose="02000000000000000000" pitchFamily="2" charset="0"/>
              </a:rPr>
              <a:t>Contact: Naima </a:t>
            </a:r>
            <a:r>
              <a:rPr lang="en-US" sz="1200" b="1" i="0" dirty="0" err="1">
                <a:solidFill>
                  <a:srgbClr val="003057"/>
                </a:solidFill>
                <a:effectLst/>
                <a:latin typeface="Roboto" panose="02000000000000000000" pitchFamily="2" charset="0"/>
              </a:rPr>
              <a:t>Djedder</a:t>
            </a:r>
            <a:r>
              <a:rPr lang="en-US" sz="1200" b="1" i="0" dirty="0">
                <a:solidFill>
                  <a:srgbClr val="003057"/>
                </a:solidFill>
                <a:effectLst/>
                <a:latin typeface="Roboto" panose="02000000000000000000" pitchFamily="2" charset="0"/>
              </a:rPr>
              <a:t>, </a:t>
            </a:r>
            <a:r>
              <a:rPr lang="en-US" sz="1200" b="0" i="0" dirty="0">
                <a:solidFill>
                  <a:srgbClr val="003057"/>
                </a:solidFill>
                <a:effectLst/>
                <a:latin typeface="Roboto" panose="02000000000000000000" pitchFamily="2" charset="0"/>
                <a:hlinkClick r:id="rId3"/>
              </a:rPr>
              <a:t>naima.djeddar@ibb.gatech.edu</a:t>
            </a:r>
            <a:r>
              <a:rPr lang="en-US" sz="1200" b="0" i="0" dirty="0">
                <a:solidFill>
                  <a:srgbClr val="003057"/>
                </a:solidFill>
                <a:effectLst/>
                <a:latin typeface="Roboto" panose="02000000000000000000" pitchFamily="2" charset="0"/>
              </a:rPr>
              <a:t> </a:t>
            </a:r>
            <a:endParaRPr lang="en-US" sz="1200" dirty="0">
              <a:solidFill>
                <a:srgbClr val="003057"/>
              </a:solidFill>
            </a:endParaRPr>
          </a:p>
        </p:txBody>
      </p:sp>
      <p:sp>
        <p:nvSpPr>
          <p:cNvPr id="7" name="Rectangle: Rounded Corners 6">
            <a:extLst>
              <a:ext uri="{FF2B5EF4-FFF2-40B4-BE49-F238E27FC236}">
                <a16:creationId xmlns:a16="http://schemas.microsoft.com/office/drawing/2014/main" id="{313BE213-DB17-6924-84B1-D4D7997219E8}"/>
              </a:ext>
            </a:extLst>
          </p:cNvPr>
          <p:cNvSpPr/>
          <p:nvPr/>
        </p:nvSpPr>
        <p:spPr>
          <a:xfrm>
            <a:off x="2971800" y="-105877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953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5BF-2F35-120F-6F38-AD8120608158}"/>
              </a:ext>
            </a:extLst>
          </p:cNvPr>
          <p:cNvSpPr>
            <a:spLocks noGrp="1"/>
          </p:cNvSpPr>
          <p:nvPr>
            <p:ph type="title"/>
          </p:nvPr>
        </p:nvSpPr>
        <p:spPr/>
        <p:txBody>
          <a:bodyPr/>
          <a:lstStyle/>
          <a:p>
            <a:pPr algn="ctr"/>
            <a:r>
              <a:rPr lang="en-US" b="1" dirty="0"/>
              <a:t>High Throughput DNA Core</a:t>
            </a:r>
            <a:endParaRPr lang="es-ES" b="1" dirty="0"/>
          </a:p>
        </p:txBody>
      </p:sp>
      <p:sp>
        <p:nvSpPr>
          <p:cNvPr id="3" name="Content Placeholder 2">
            <a:extLst>
              <a:ext uri="{FF2B5EF4-FFF2-40B4-BE49-F238E27FC236}">
                <a16:creationId xmlns:a16="http://schemas.microsoft.com/office/drawing/2014/main" id="{7A2F993E-4C1F-C1EA-3175-A28C2E0D3F04}"/>
              </a:ext>
            </a:extLst>
          </p:cNvPr>
          <p:cNvSpPr>
            <a:spLocks noGrp="1"/>
          </p:cNvSpPr>
          <p:nvPr>
            <p:ph sz="half" idx="1"/>
          </p:nvPr>
        </p:nvSpPr>
        <p:spPr>
          <a:xfrm>
            <a:off x="597817" y="3136870"/>
            <a:ext cx="5615353" cy="3074799"/>
          </a:xfrm>
        </p:spPr>
        <p:txBody>
          <a:bodyPr/>
          <a:lstStyle/>
          <a:p>
            <a:pPr marL="0" indent="0" algn="ctr">
              <a:buNone/>
            </a:pPr>
            <a:r>
              <a:rPr lang="en-US" sz="1800" b="1" dirty="0"/>
              <a:t>Equipment: </a:t>
            </a:r>
          </a:p>
          <a:p>
            <a:pPr marL="0" marR="0">
              <a:spcBef>
                <a:spcPts val="0"/>
              </a:spcBef>
              <a:spcAft>
                <a:spcPts val="0"/>
              </a:spcAft>
            </a:pPr>
            <a:r>
              <a:rPr lang="en-US" sz="1800" kern="100" dirty="0">
                <a:effectLst/>
                <a:latin typeface="Roboto" panose="02000000000000000000" pitchFamily="2" charset="0"/>
                <a:ea typeface="Aptos" panose="020B0004020202020204" pitchFamily="34" charset="0"/>
                <a:cs typeface="Times New Roman" panose="02020603050405020304" pitchFamily="18" charset="0"/>
              </a:rPr>
              <a:t>Illumina </a:t>
            </a:r>
            <a:r>
              <a:rPr lang="en-US" sz="1800" kern="100" dirty="0" err="1">
                <a:effectLst/>
                <a:latin typeface="Roboto" panose="02000000000000000000" pitchFamily="2" charset="0"/>
                <a:ea typeface="Aptos" panose="020B0004020202020204" pitchFamily="34" charset="0"/>
                <a:cs typeface="Times New Roman" panose="02020603050405020304" pitchFamily="18" charset="0"/>
              </a:rPr>
              <a:t>NovaSeq</a:t>
            </a:r>
            <a:r>
              <a:rPr lang="en-US" sz="1800" kern="100" dirty="0">
                <a:effectLst/>
                <a:latin typeface="Roboto" panose="02000000000000000000" pitchFamily="2" charset="0"/>
                <a:ea typeface="Aptos" panose="020B0004020202020204" pitchFamily="34" charset="0"/>
                <a:cs typeface="Times New Roman" panose="02020603050405020304" pitchFamily="18" charset="0"/>
              </a:rPr>
              <a:t> 6000 High throughput DNA    sequencing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8AFC3BBA-9E05-D20D-C94F-B4FB13B5301B}"/>
              </a:ext>
            </a:extLst>
          </p:cNvPr>
          <p:cNvSpPr>
            <a:spLocks noGrp="1"/>
          </p:cNvSpPr>
          <p:nvPr>
            <p:ph sz="half" idx="2"/>
          </p:nvPr>
        </p:nvSpPr>
        <p:spPr>
          <a:xfrm>
            <a:off x="6095999" y="3136869"/>
            <a:ext cx="5613400" cy="3074799"/>
          </a:xfrm>
        </p:spPr>
        <p:txBody>
          <a:bodyPr/>
          <a:lstStyle/>
          <a:p>
            <a:pPr marL="0" indent="0" algn="ctr">
              <a:buNone/>
            </a:pPr>
            <a:r>
              <a:rPr lang="en-US" sz="1800" b="1" dirty="0"/>
              <a:t>Core Capabilities: </a:t>
            </a:r>
          </a:p>
          <a:p>
            <a:pPr marL="0" indent="0" algn="ctr">
              <a:buNone/>
            </a:pPr>
            <a:r>
              <a:rPr lang="en-US" sz="1800" dirty="0"/>
              <a:t>R</a:t>
            </a:r>
            <a:r>
              <a:rPr lang="en-US" sz="1800" b="0" i="0" dirty="0">
                <a:effectLst/>
              </a:rPr>
              <a:t>apid runs with and without reagents, High output, </a:t>
            </a:r>
            <a:r>
              <a:rPr lang="en-US" sz="1800" b="0" i="0" dirty="0" err="1">
                <a:effectLst/>
              </a:rPr>
              <a:t>TruSEq</a:t>
            </a:r>
            <a:r>
              <a:rPr lang="en-US" sz="1800" b="0" i="0" dirty="0">
                <a:effectLst/>
              </a:rPr>
              <a:t> DNA, </a:t>
            </a:r>
            <a:r>
              <a:rPr lang="en-US" sz="1800" b="0" i="0" dirty="0" err="1">
                <a:effectLst/>
              </a:rPr>
              <a:t>Nextera</a:t>
            </a:r>
            <a:r>
              <a:rPr lang="en-US" sz="1800" b="0" i="0" dirty="0">
                <a:effectLst/>
              </a:rPr>
              <a:t> DNA, </a:t>
            </a:r>
            <a:r>
              <a:rPr lang="en-US" sz="1800" b="0" i="0" dirty="0" err="1">
                <a:effectLst/>
              </a:rPr>
              <a:t>Nextera</a:t>
            </a:r>
            <a:r>
              <a:rPr lang="en-US" sz="1800" b="0" i="0" dirty="0">
                <a:effectLst/>
              </a:rPr>
              <a:t> XT, </a:t>
            </a:r>
            <a:r>
              <a:rPr lang="en-US" sz="1800" b="0" i="0" dirty="0" err="1">
                <a:effectLst/>
              </a:rPr>
              <a:t>TruSEq</a:t>
            </a:r>
            <a:r>
              <a:rPr lang="en-US" sz="1800" b="0" i="0" dirty="0">
                <a:effectLst/>
              </a:rPr>
              <a:t> RNA sequencing, </a:t>
            </a:r>
            <a:r>
              <a:rPr lang="en-US" sz="1800" b="0" i="0" dirty="0" err="1">
                <a:effectLst/>
              </a:rPr>
              <a:t>Nextera</a:t>
            </a:r>
            <a:r>
              <a:rPr lang="en-US" sz="1800" b="0" i="0" dirty="0">
                <a:effectLst/>
              </a:rPr>
              <a:t> rapid capture, </a:t>
            </a:r>
            <a:r>
              <a:rPr lang="en-US" sz="1800" b="0" i="0" dirty="0" err="1">
                <a:effectLst/>
              </a:rPr>
              <a:t>Nextera</a:t>
            </a:r>
            <a:r>
              <a:rPr lang="en-US" sz="1800" b="0" i="0" dirty="0">
                <a:effectLst/>
              </a:rPr>
              <a:t> library quantification, </a:t>
            </a:r>
            <a:r>
              <a:rPr lang="en-US" sz="1800" b="0" i="0" dirty="0" err="1">
                <a:effectLst/>
              </a:rPr>
              <a:t>Tru</a:t>
            </a:r>
            <a:r>
              <a:rPr lang="en-US" sz="1800" b="0" i="0" dirty="0">
                <a:effectLst/>
              </a:rPr>
              <a:t> Seq quantification, NOVA SEQ, Oligonucleotide synthesis</a:t>
            </a:r>
            <a:endParaRPr lang="en-US" sz="1800" b="1" dirty="0"/>
          </a:p>
        </p:txBody>
      </p:sp>
      <p:sp>
        <p:nvSpPr>
          <p:cNvPr id="6" name="TextBox 5">
            <a:extLst>
              <a:ext uri="{FF2B5EF4-FFF2-40B4-BE49-F238E27FC236}">
                <a16:creationId xmlns:a16="http://schemas.microsoft.com/office/drawing/2014/main" id="{21DF1A6A-F849-216C-7198-D116EA42B15E}"/>
              </a:ext>
            </a:extLst>
          </p:cNvPr>
          <p:cNvSpPr txBox="1"/>
          <p:nvPr/>
        </p:nvSpPr>
        <p:spPr>
          <a:xfrm>
            <a:off x="673769" y="1164617"/>
            <a:ext cx="11137231" cy="1736646"/>
          </a:xfrm>
          <a:prstGeom prst="roundRect">
            <a:avLst/>
          </a:prstGeom>
          <a:solidFill>
            <a:srgbClr val="B1A08D">
              <a:alpha val="36078"/>
            </a:srgbClr>
          </a:solidFill>
        </p:spPr>
        <p:txBody>
          <a:bodyPr wrap="square" rtlCol="0">
            <a:spAutoFit/>
          </a:bodyPr>
          <a:lstStyle/>
          <a:p>
            <a:pPr algn="ctr"/>
            <a:endParaRPr lang="en-US" sz="1200" dirty="0">
              <a:solidFill>
                <a:srgbClr val="003057"/>
              </a:solidFill>
              <a:latin typeface="Roboto" panose="02000000000000000000" pitchFamily="2" charset="0"/>
            </a:endParaRPr>
          </a:p>
          <a:p>
            <a:pPr algn="ctr"/>
            <a:r>
              <a:rPr lang="en-US" sz="1200" b="0" i="0" dirty="0">
                <a:solidFill>
                  <a:srgbClr val="262626"/>
                </a:solidFill>
                <a:effectLst/>
                <a:latin typeface="Roboto" panose="02000000000000000000" pitchFamily="2" charset="0"/>
              </a:rPr>
              <a:t>The High Throughput DNA Sequencing core has now partnered with the Molecular Evolution Core to help cater to the needs of sequencing projects of all sizes. The combined cores now house four Illumina instruments, namely the </a:t>
            </a:r>
            <a:r>
              <a:rPr lang="en-US" sz="1200" b="0" i="0" dirty="0" err="1">
                <a:solidFill>
                  <a:srgbClr val="262626"/>
                </a:solidFill>
                <a:effectLst/>
                <a:latin typeface="Roboto" panose="02000000000000000000" pitchFamily="2" charset="0"/>
              </a:rPr>
              <a:t>MiniSeq</a:t>
            </a:r>
            <a:r>
              <a:rPr lang="en-US" sz="1200" b="0" i="0" dirty="0">
                <a:solidFill>
                  <a:srgbClr val="262626"/>
                </a:solidFill>
                <a:effectLst/>
                <a:latin typeface="Roboto" panose="02000000000000000000" pitchFamily="2" charset="0"/>
              </a:rPr>
              <a:t>, </a:t>
            </a:r>
            <a:r>
              <a:rPr lang="en-US" sz="1200" b="0" i="0" dirty="0" err="1">
                <a:solidFill>
                  <a:srgbClr val="262626"/>
                </a:solidFill>
                <a:effectLst/>
                <a:latin typeface="Roboto" panose="02000000000000000000" pitchFamily="2" charset="0"/>
              </a:rPr>
              <a:t>MiSeq</a:t>
            </a:r>
            <a:r>
              <a:rPr lang="en-US" sz="1200" b="0" i="0" dirty="0">
                <a:solidFill>
                  <a:srgbClr val="262626"/>
                </a:solidFill>
                <a:effectLst/>
                <a:latin typeface="Roboto" panose="02000000000000000000" pitchFamily="2" charset="0"/>
              </a:rPr>
              <a:t>, </a:t>
            </a:r>
            <a:r>
              <a:rPr lang="en-US" sz="1200" b="0" i="0" dirty="0" err="1">
                <a:solidFill>
                  <a:srgbClr val="262626"/>
                </a:solidFill>
                <a:effectLst/>
                <a:latin typeface="Roboto" panose="02000000000000000000" pitchFamily="2" charset="0"/>
              </a:rPr>
              <a:t>NextSeq</a:t>
            </a:r>
            <a:r>
              <a:rPr lang="en-US" sz="1200" b="0" i="0" dirty="0">
                <a:solidFill>
                  <a:srgbClr val="262626"/>
                </a:solidFill>
                <a:effectLst/>
                <a:latin typeface="Roboto" panose="02000000000000000000" pitchFamily="2" charset="0"/>
              </a:rPr>
              <a:t>, and </a:t>
            </a:r>
            <a:r>
              <a:rPr lang="en-US" sz="1200" b="0" i="0" dirty="0" err="1">
                <a:solidFill>
                  <a:srgbClr val="262626"/>
                </a:solidFill>
                <a:effectLst/>
                <a:latin typeface="Roboto" panose="02000000000000000000" pitchFamily="2" charset="0"/>
              </a:rPr>
              <a:t>HiSeq</a:t>
            </a:r>
            <a:r>
              <a:rPr lang="en-US" sz="1200" b="0" i="0" dirty="0">
                <a:solidFill>
                  <a:srgbClr val="262626"/>
                </a:solidFill>
                <a:effectLst/>
                <a:latin typeface="Roboto" panose="02000000000000000000" pitchFamily="2" charset="0"/>
              </a:rPr>
              <a:t> 2500, and one ABI </a:t>
            </a:r>
            <a:r>
              <a:rPr lang="en-US" sz="1200" b="0" i="0" dirty="0" err="1">
                <a:solidFill>
                  <a:srgbClr val="262626"/>
                </a:solidFill>
                <a:effectLst/>
                <a:latin typeface="Roboto" panose="02000000000000000000" pitchFamily="2" charset="0"/>
              </a:rPr>
              <a:t>SeqStudio</a:t>
            </a:r>
            <a:r>
              <a:rPr lang="en-US" sz="1200" b="0" i="0" dirty="0">
                <a:solidFill>
                  <a:srgbClr val="262626"/>
                </a:solidFill>
                <a:effectLst/>
                <a:latin typeface="Roboto" panose="02000000000000000000" pitchFamily="2" charset="0"/>
              </a:rPr>
              <a:t> to provide researchers with Sanger and ultra high throughput sequencing that can be used in various facets of biological sciences. The cores provide their services to all Georgia Tech labs, academic collaborators and research groups from industrial settings. The sequencing services offered are Sanger sequencing and NGS DNA, RNA, exome, single-cell, targeted, and 16S library preparation and sequencing with fast turn-around time and guaranteed high-quality data.</a:t>
            </a:r>
          </a:p>
          <a:p>
            <a:pPr algn="ctr"/>
            <a:endParaRPr lang="en-US" sz="1200" b="0" i="0" dirty="0">
              <a:solidFill>
                <a:srgbClr val="262626"/>
              </a:solidFill>
              <a:effectLst/>
              <a:latin typeface="Roboto" panose="02000000000000000000" pitchFamily="2" charset="0"/>
            </a:endParaRPr>
          </a:p>
          <a:p>
            <a:pPr algn="ctr"/>
            <a:r>
              <a:rPr lang="en-US" sz="1200" b="1" dirty="0">
                <a:solidFill>
                  <a:srgbClr val="003057"/>
                </a:solidFill>
                <a:latin typeface="Roboto" panose="02000000000000000000" pitchFamily="2" charset="0"/>
              </a:rPr>
              <a:t>For more information, visit </a:t>
            </a:r>
            <a:r>
              <a:rPr lang="en-US" sz="1200" b="1" dirty="0">
                <a:solidFill>
                  <a:srgbClr val="003057"/>
                </a:solidFill>
                <a:latin typeface="Roboto" panose="02000000000000000000" pitchFamily="2" charset="0"/>
                <a:hlinkClick r:id="rId2"/>
              </a:rPr>
              <a:t>https://research.gatech.edu/bio/research/core-facilities/high-throughput-dna-sequencing-core</a:t>
            </a:r>
            <a:r>
              <a:rPr lang="en-US" sz="1200" b="1" dirty="0">
                <a:solidFill>
                  <a:srgbClr val="003057"/>
                </a:solidFill>
                <a:latin typeface="Roboto" panose="02000000000000000000" pitchFamily="2" charset="0"/>
              </a:rPr>
              <a:t>  </a:t>
            </a:r>
            <a:endParaRPr lang="en-US" sz="1200" dirty="0">
              <a:solidFill>
                <a:srgbClr val="003057"/>
              </a:solidFill>
            </a:endParaRPr>
          </a:p>
        </p:txBody>
      </p:sp>
      <p:sp>
        <p:nvSpPr>
          <p:cNvPr id="5" name="TextBox 4">
            <a:extLst>
              <a:ext uri="{FF2B5EF4-FFF2-40B4-BE49-F238E27FC236}">
                <a16:creationId xmlns:a16="http://schemas.microsoft.com/office/drawing/2014/main" id="{B3221F44-063B-A72D-DDB9-C2641496269D}"/>
              </a:ext>
            </a:extLst>
          </p:cNvPr>
          <p:cNvSpPr txBox="1"/>
          <p:nvPr/>
        </p:nvSpPr>
        <p:spPr>
          <a:xfrm>
            <a:off x="2689057" y="6211669"/>
            <a:ext cx="6813885" cy="276999"/>
          </a:xfrm>
          <a:prstGeom prst="rect">
            <a:avLst/>
          </a:prstGeom>
          <a:noFill/>
        </p:spPr>
        <p:txBody>
          <a:bodyPr wrap="square" rtlCol="0">
            <a:spAutoFit/>
          </a:bodyPr>
          <a:lstStyle/>
          <a:p>
            <a:pPr algn="ctr"/>
            <a:r>
              <a:rPr lang="en-US" sz="1200" b="1" i="0" dirty="0">
                <a:solidFill>
                  <a:srgbClr val="003057"/>
                </a:solidFill>
                <a:effectLst/>
                <a:latin typeface="Roboto" panose="02000000000000000000" pitchFamily="2" charset="0"/>
              </a:rPr>
              <a:t>Contacts: Shweta </a:t>
            </a:r>
            <a:r>
              <a:rPr lang="en-US" sz="1200" b="1" i="0" dirty="0" err="1">
                <a:solidFill>
                  <a:srgbClr val="003057"/>
                </a:solidFill>
                <a:effectLst/>
                <a:latin typeface="Roboto" panose="02000000000000000000" pitchFamily="2" charset="0"/>
              </a:rPr>
              <a:t>Biliya</a:t>
            </a:r>
            <a:r>
              <a:rPr lang="en-US" sz="1200" dirty="0">
                <a:solidFill>
                  <a:srgbClr val="003057"/>
                </a:solidFill>
                <a:latin typeface="Roboto" panose="02000000000000000000" pitchFamily="2" charset="0"/>
              </a:rPr>
              <a:t>, </a:t>
            </a:r>
            <a:r>
              <a:rPr lang="en-US" sz="1200" dirty="0">
                <a:solidFill>
                  <a:srgbClr val="003057"/>
                </a:solidFill>
                <a:latin typeface="Roboto" panose="02000000000000000000" pitchFamily="2" charset="0"/>
                <a:hlinkClick r:id="rId3"/>
              </a:rPr>
              <a:t>shweta.biliya@biology.gatech.edu</a:t>
            </a:r>
            <a:r>
              <a:rPr lang="en-US" sz="1200" dirty="0">
                <a:solidFill>
                  <a:srgbClr val="003057"/>
                </a:solidFill>
                <a:latin typeface="Roboto" panose="02000000000000000000" pitchFamily="2" charset="0"/>
              </a:rPr>
              <a:t>  </a:t>
            </a:r>
            <a:endParaRPr lang="en-US" sz="1200" dirty="0">
              <a:solidFill>
                <a:srgbClr val="003057"/>
              </a:solidFill>
            </a:endParaRPr>
          </a:p>
        </p:txBody>
      </p:sp>
      <p:sp>
        <p:nvSpPr>
          <p:cNvPr id="7" name="Rectangle: Rounded Corners 6">
            <a:extLst>
              <a:ext uri="{FF2B5EF4-FFF2-40B4-BE49-F238E27FC236}">
                <a16:creationId xmlns:a16="http://schemas.microsoft.com/office/drawing/2014/main" id="{313BE213-DB17-6924-84B1-D4D7997219E8}"/>
              </a:ext>
            </a:extLst>
          </p:cNvPr>
          <p:cNvSpPr/>
          <p:nvPr/>
        </p:nvSpPr>
        <p:spPr>
          <a:xfrm>
            <a:off x="2971800" y="-105877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1568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CDE54F6-6007-2848-B683-2C1822FC5485}" vid="{C0D1DEBA-DE5C-9C46-9118-2685038DF7C3}"/>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CDE54F6-6007-2848-B683-2C1822FC5485}" vid="{FB47B6FD-F52A-2B42-851E-06D2988544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B986A1EC3DEA42BA39C992B8DEB778" ma:contentTypeVersion="12" ma:contentTypeDescription="Create a new document." ma:contentTypeScope="" ma:versionID="a7889cfa57fff969f5d14b3e04ed41a2">
  <xsd:schema xmlns:xsd="http://www.w3.org/2001/XMLSchema" xmlns:xs="http://www.w3.org/2001/XMLSchema" xmlns:p="http://schemas.microsoft.com/office/2006/metadata/properties" xmlns:ns3="fa944ef2-037c-4c44-91d5-0565f309b168" xmlns:ns4="3adb4859-f496-43c0-b05b-e75a81638f5e" targetNamespace="http://schemas.microsoft.com/office/2006/metadata/properties" ma:root="true" ma:fieldsID="46d7a233aa4d5f52320218e9357d611d" ns3:_="" ns4:_="">
    <xsd:import namespace="fa944ef2-037c-4c44-91d5-0565f309b168"/>
    <xsd:import namespace="3adb4859-f496-43c0-b05b-e75a81638f5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944ef2-037c-4c44-91d5-0565f309b1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db4859-f496-43c0-b05b-e75a81638f5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A57D1C-426F-4282-8448-9DD660689279}">
  <ds:schemaRefs>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infopath/2007/PartnerControls"/>
    <ds:schemaRef ds:uri="fa944ef2-037c-4c44-91d5-0565f309b168"/>
    <ds:schemaRef ds:uri="3adb4859-f496-43c0-b05b-e75a81638f5e"/>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60C504CB-B73A-4434-A678-C162047F5618}">
  <ds:schemaRefs>
    <ds:schemaRef ds:uri="http://schemas.microsoft.com/sharepoint/v3/contenttype/forms"/>
  </ds:schemaRefs>
</ds:datastoreItem>
</file>

<file path=customXml/itemProps3.xml><?xml version="1.0" encoding="utf-8"?>
<ds:datastoreItem xmlns:ds="http://schemas.openxmlformats.org/officeDocument/2006/customXml" ds:itemID="{98761B6B-E829-42B4-8C62-6857177DBB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944ef2-037c-4c44-91d5-0565f309b168"/>
    <ds:schemaRef ds:uri="3adb4859-f496-43c0-b05b-e75a81638f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GATech_PPTtemplate_2021_wide</Template>
  <TotalTime>18783</TotalTime>
  <Words>3468</Words>
  <Application>Microsoft Macintosh PowerPoint</Application>
  <PresentationFormat>Widescreen</PresentationFormat>
  <Paragraphs>355</Paragraphs>
  <Slides>17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Roboto Medium</vt:lpstr>
      <vt:lpstr>Calibri</vt:lpstr>
      <vt:lpstr>Roboto</vt:lpstr>
      <vt:lpstr>Aptos</vt:lpstr>
      <vt:lpstr>Roboto Slab</vt:lpstr>
      <vt:lpstr>Arial</vt:lpstr>
      <vt:lpstr>Custom Design</vt:lpstr>
      <vt:lpstr>1_Custom Design</vt:lpstr>
      <vt:lpstr> </vt:lpstr>
      <vt:lpstr>Core Facilities Overview</vt:lpstr>
      <vt:lpstr>Applied Bioinformatics Laboratory </vt:lpstr>
      <vt:lpstr>Biomechanics Core</vt:lpstr>
      <vt:lpstr>Biomolecular Analysis Core</vt:lpstr>
      <vt:lpstr>Biopolymer Characterization Core</vt:lpstr>
      <vt:lpstr>Cellular Analysis and Cytometry Core</vt:lpstr>
      <vt:lpstr>Genome Analysis Core</vt:lpstr>
      <vt:lpstr>High Throughput DNA Core</vt:lpstr>
      <vt:lpstr>Histology Core</vt:lpstr>
      <vt:lpstr>Magnetic Resonance Imaging Core</vt:lpstr>
      <vt:lpstr>Microcomputed Tomography Core</vt:lpstr>
      <vt:lpstr>Molecular Evolution Core (Research)</vt:lpstr>
      <vt:lpstr>Molecular Evolution Core (CLIA Lab)</vt:lpstr>
      <vt:lpstr>Neuro Design Suite</vt:lpstr>
      <vt:lpstr>Optical Microscopy Core</vt:lpstr>
      <vt:lpstr>System Mass Spectrometry Core (Proteomics and Metabolomics)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Manufacturing Pilot Facility (AMPF)</dc:title>
  <dc:creator>Be, Andrea S. C.</dc:creator>
  <cp:lastModifiedBy>Williamson, Savannah</cp:lastModifiedBy>
  <cp:revision>155</cp:revision>
  <dcterms:created xsi:type="dcterms:W3CDTF">2021-09-30T19:31:28Z</dcterms:created>
  <dcterms:modified xsi:type="dcterms:W3CDTF">2024-07-31T18:27:12Z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0x01010071B986A1EC3DEA42BA39C992B8DEB778</vt:lpwstr>
  </property>
</Properties>
</file>