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269" r:id="rId3"/>
    <p:sldId id="268" r:id="rId4"/>
    <p:sldId id="318" r:id="rId5"/>
    <p:sldId id="325" r:id="rId6"/>
    <p:sldId id="296" r:id="rId7"/>
    <p:sldId id="327" r:id="rId8"/>
    <p:sldId id="335" r:id="rId9"/>
    <p:sldId id="331" r:id="rId10"/>
    <p:sldId id="332" r:id="rId11"/>
    <p:sldId id="333" r:id="rId12"/>
    <p:sldId id="334" r:id="rId13"/>
    <p:sldId id="329" r:id="rId14"/>
    <p:sldId id="313" r:id="rId15"/>
    <p:sldId id="286" r:id="rId16"/>
    <p:sldId id="297" r:id="rId17"/>
    <p:sldId id="312" r:id="rId18"/>
    <p:sldId id="301" r:id="rId19"/>
    <p:sldId id="314" r:id="rId20"/>
    <p:sldId id="303" r:id="rId21"/>
    <p:sldId id="307" r:id="rId22"/>
    <p:sldId id="315" r:id="rId23"/>
    <p:sldId id="305" r:id="rId24"/>
    <p:sldId id="316" r:id="rId25"/>
    <p:sldId id="309" r:id="rId26"/>
    <p:sldId id="317"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63EE3D-D717-48D5-8C3E-CA23B1F49FB8}">
          <p14:sldIdLst>
            <p14:sldId id="260"/>
            <p14:sldId id="269"/>
            <p14:sldId id="268"/>
            <p14:sldId id="318"/>
            <p14:sldId id="325"/>
            <p14:sldId id="296"/>
            <p14:sldId id="327"/>
            <p14:sldId id="335"/>
            <p14:sldId id="331"/>
            <p14:sldId id="332"/>
            <p14:sldId id="333"/>
            <p14:sldId id="334"/>
            <p14:sldId id="329"/>
            <p14:sldId id="313"/>
            <p14:sldId id="286"/>
            <p14:sldId id="297"/>
            <p14:sldId id="312"/>
            <p14:sldId id="301"/>
            <p14:sldId id="314"/>
            <p14:sldId id="303"/>
            <p14:sldId id="307"/>
            <p14:sldId id="315"/>
            <p14:sldId id="305"/>
            <p14:sldId id="316"/>
            <p14:sldId id="309"/>
            <p14:sldId id="317"/>
            <p14:sldId id="311"/>
          </p14:sldIdLst>
        </p14:section>
      </p14:sectionLst>
    </p:ex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5B9BD5"/>
    <a:srgbClr val="FFC000"/>
    <a:srgbClr val="70AD47"/>
    <a:srgbClr val="595959"/>
    <a:srgbClr val="E2F0D9"/>
    <a:srgbClr val="CBB2A3"/>
    <a:srgbClr val="828997"/>
    <a:srgbClr val="C7C7C7"/>
    <a:srgbClr val="7B7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3" autoAdjust="0"/>
    <p:restoredTop sz="94797" autoAdjust="0"/>
  </p:normalViewPr>
  <p:slideViewPr>
    <p:cSldViewPr snapToGrid="0">
      <p:cViewPr varScale="1">
        <p:scale>
          <a:sx n="120" d="100"/>
          <a:sy n="120" d="100"/>
        </p:scale>
        <p:origin x="1128" y="90"/>
      </p:cViewPr>
      <p:guideLst>
        <p:guide orient="horz" pos="2136"/>
        <p:guide pos="2880"/>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623B5-5AE6-4B64-BD8B-AB536FEF84F1}" type="datetimeFigureOut">
              <a:rPr lang="en-US" smtClean="0"/>
              <a:t>12/13/2022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53EFB-C08E-4167-8939-F2DEEE2A39FC}" type="slidenum">
              <a:rPr lang="en-US" smtClean="0"/>
              <a:t>‹#›</a:t>
            </a:fld>
            <a:endParaRPr lang="en-US"/>
          </a:p>
        </p:txBody>
      </p:sp>
    </p:spTree>
    <p:extLst>
      <p:ext uri="{BB962C8B-B14F-4D97-AF65-F5344CB8AC3E}">
        <p14:creationId xmlns:p14="http://schemas.microsoft.com/office/powerpoint/2010/main" val="167282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a:t>
            </a:r>
          </a:p>
        </p:txBody>
      </p:sp>
      <p:sp>
        <p:nvSpPr>
          <p:cNvPr id="4" name="Slide Number Placeholder 3"/>
          <p:cNvSpPr>
            <a:spLocks noGrp="1"/>
          </p:cNvSpPr>
          <p:nvPr>
            <p:ph type="sldNum" sz="quarter" idx="10"/>
          </p:nvPr>
        </p:nvSpPr>
        <p:spPr/>
        <p:txBody>
          <a:bodyPr/>
          <a:lstStyle/>
          <a:p>
            <a:fld id="{1C453EFB-C08E-4167-8939-F2DEEE2A39FC}" type="slidenum">
              <a:rPr lang="en-US" smtClean="0"/>
              <a:t>3</a:t>
            </a:fld>
            <a:endParaRPr lang="en-US"/>
          </a:p>
        </p:txBody>
      </p:sp>
    </p:spTree>
    <p:extLst>
      <p:ext uri="{BB962C8B-B14F-4D97-AF65-F5344CB8AC3E}">
        <p14:creationId xmlns:p14="http://schemas.microsoft.com/office/powerpoint/2010/main" val="398140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Scalability and Functionality</a:t>
            </a:r>
          </a:p>
        </p:txBody>
      </p:sp>
      <p:sp>
        <p:nvSpPr>
          <p:cNvPr id="4" name="Slide Number Placeholder 3"/>
          <p:cNvSpPr>
            <a:spLocks noGrp="1"/>
          </p:cNvSpPr>
          <p:nvPr>
            <p:ph type="sldNum" sz="quarter" idx="5"/>
          </p:nvPr>
        </p:nvSpPr>
        <p:spPr/>
        <p:txBody>
          <a:bodyPr/>
          <a:lstStyle/>
          <a:p>
            <a:fld id="{1C453EFB-C08E-4167-8939-F2DEEE2A39FC}" type="slidenum">
              <a:rPr lang="en-US" smtClean="0"/>
              <a:t>6</a:t>
            </a:fld>
            <a:endParaRPr lang="en-US"/>
          </a:p>
        </p:txBody>
      </p:sp>
    </p:spTree>
    <p:extLst>
      <p:ext uri="{BB962C8B-B14F-4D97-AF65-F5344CB8AC3E}">
        <p14:creationId xmlns:p14="http://schemas.microsoft.com/office/powerpoint/2010/main" val="13327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453EFB-C08E-4167-8939-F2DEEE2A39FC}" type="slidenum">
              <a:rPr lang="en-US" smtClean="0"/>
              <a:t>18</a:t>
            </a:fld>
            <a:endParaRPr lang="en-US"/>
          </a:p>
        </p:txBody>
      </p:sp>
    </p:spTree>
    <p:extLst>
      <p:ext uri="{BB962C8B-B14F-4D97-AF65-F5344CB8AC3E}">
        <p14:creationId xmlns:p14="http://schemas.microsoft.com/office/powerpoint/2010/main" val="89476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a:t>
            </a:r>
          </a:p>
        </p:txBody>
      </p:sp>
      <p:sp>
        <p:nvSpPr>
          <p:cNvPr id="4" name="Slide Number Placeholder 3"/>
          <p:cNvSpPr>
            <a:spLocks noGrp="1"/>
          </p:cNvSpPr>
          <p:nvPr>
            <p:ph type="sldNum" sz="quarter" idx="5"/>
          </p:nvPr>
        </p:nvSpPr>
        <p:spPr/>
        <p:txBody>
          <a:bodyPr/>
          <a:lstStyle/>
          <a:p>
            <a:fld id="{1C453EFB-C08E-4167-8939-F2DEEE2A39FC}" type="slidenum">
              <a:rPr lang="en-US" smtClean="0"/>
              <a:t>27</a:t>
            </a:fld>
            <a:endParaRPr lang="en-US"/>
          </a:p>
        </p:txBody>
      </p:sp>
    </p:spTree>
    <p:extLst>
      <p:ext uri="{BB962C8B-B14F-4D97-AF65-F5344CB8AC3E}">
        <p14:creationId xmlns:p14="http://schemas.microsoft.com/office/powerpoint/2010/main" val="598399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49" y="3090213"/>
            <a:ext cx="7772400" cy="535531"/>
          </a:xfrm>
          <a:noFill/>
        </p:spPr>
        <p:txBody>
          <a:bodyPr wrap="square" rtlCol="0">
            <a:spAutoFit/>
          </a:bodyPr>
          <a:lstStyle>
            <a:lvl1pPr>
              <a:defRPr lang="en-US" sz="3200" b="1" i="1" dirty="0">
                <a:solidFill>
                  <a:schemeClr val="bg2">
                    <a:lumMod val="25000"/>
                  </a:schemeClr>
                </a:solidFill>
                <a:latin typeface="+mn-lt"/>
                <a:ea typeface="+mn-ea"/>
                <a:cs typeface="+mn-cs"/>
              </a:defRPr>
            </a:lvl1pPr>
          </a:lstStyle>
          <a:p>
            <a:pPr marL="0" lvl="0"/>
            <a:r>
              <a:rPr lang="en-US" dirty="0"/>
              <a:t>Click to edit Master title style</a:t>
            </a:r>
          </a:p>
        </p:txBody>
      </p:sp>
      <p:sp>
        <p:nvSpPr>
          <p:cNvPr id="3" name="Subtitle 2"/>
          <p:cNvSpPr>
            <a:spLocks noGrp="1"/>
          </p:cNvSpPr>
          <p:nvPr>
            <p:ph type="subTitle" idx="1"/>
          </p:nvPr>
        </p:nvSpPr>
        <p:spPr>
          <a:xfrm>
            <a:off x="5602891" y="3841880"/>
            <a:ext cx="3312509" cy="341632"/>
          </a:xfrm>
          <a:noFill/>
        </p:spPr>
        <p:txBody>
          <a:bodyPr wrap="none" rtlCol="0">
            <a:spAutoFit/>
          </a:bodyPr>
          <a:lstStyle>
            <a:lvl1pPr marL="0" indent="0">
              <a:buNone/>
              <a:defRPr lang="en-US" sz="1800" b="1" i="1" dirty="0"/>
            </a:lvl1pPr>
          </a:lstStyle>
          <a:p>
            <a:pPr marL="0" lvl="0" algn="r"/>
            <a:r>
              <a:rPr lang="en-US" dirty="0"/>
              <a:t>Click to edit Master subtitle style</a:t>
            </a:r>
          </a:p>
        </p:txBody>
      </p:sp>
      <p:sp>
        <p:nvSpPr>
          <p:cNvPr id="4" name="Date Placeholder 3"/>
          <p:cNvSpPr>
            <a:spLocks noGrp="1"/>
          </p:cNvSpPr>
          <p:nvPr>
            <p:ph type="dt" sz="half" idx="10"/>
          </p:nvPr>
        </p:nvSpPr>
        <p:spPr>
          <a:xfrm>
            <a:off x="6857063" y="4325183"/>
            <a:ext cx="2057400" cy="365125"/>
          </a:xfrm>
        </p:spPr>
        <p:txBody>
          <a:bodyPr/>
          <a:lstStyle>
            <a:lvl1pPr algn="r">
              <a:defRPr lang="en-US" sz="1800" kern="1200" smtClean="0">
                <a:solidFill>
                  <a:schemeClr val="tx1"/>
                </a:solidFill>
                <a:latin typeface="+mn-lt"/>
                <a:ea typeface="+mn-ea"/>
                <a:cs typeface="+mn-cs"/>
              </a:defRPr>
            </a:lvl1pPr>
          </a:lstStyle>
          <a:p>
            <a:fld id="{7C0ABB0C-441B-4F38-AA28-6C8A116A130E}"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D94C-09C1-43EB-B213-E4E844AF1CE2}" type="slidenum">
              <a:rPr lang="en-US" smtClean="0"/>
              <a:t>‹#›</a:t>
            </a:fld>
            <a:endParaRPr lang="en-US"/>
          </a:p>
        </p:txBody>
      </p:sp>
      <p:grpSp>
        <p:nvGrpSpPr>
          <p:cNvPr id="7" name="Group 6"/>
          <p:cNvGrpSpPr/>
          <p:nvPr userDrawn="1"/>
        </p:nvGrpSpPr>
        <p:grpSpPr>
          <a:xfrm>
            <a:off x="77996" y="86124"/>
            <a:ext cx="8987338" cy="551450"/>
            <a:chOff x="54592" y="54592"/>
            <a:chExt cx="8987338" cy="55145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92" y="54592"/>
              <a:ext cx="8679977" cy="551450"/>
            </a:xfrm>
            <a:prstGeom prst="rect">
              <a:avLst/>
            </a:prstGeom>
            <a:solidFill>
              <a:schemeClr val="tx1"/>
            </a:solidFill>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34569" y="54592"/>
              <a:ext cx="307361" cy="551450"/>
            </a:xfrm>
            <a:prstGeom prst="rect">
              <a:avLst/>
            </a:prstGeom>
            <a:solidFill>
              <a:schemeClr val="tx1"/>
            </a:solidFill>
          </p:spPr>
        </p:pic>
      </p:grpSp>
      <p:pic>
        <p:nvPicPr>
          <p:cNvPr id="11"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000" y="3684576"/>
            <a:ext cx="8964000" cy="34142"/>
          </a:xfrm>
          <a:prstGeom prst="rect">
            <a:avLst/>
          </a:prstGeom>
        </p:spPr>
      </p:pic>
      <p:pic>
        <p:nvPicPr>
          <p:cNvPr id="13" name="Picture 2"/>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201822" y="82447"/>
            <a:ext cx="2863512" cy="555128"/>
          </a:xfrm>
          <a:prstGeom prst="rect">
            <a:avLst/>
          </a:prstGeom>
        </p:spPr>
      </p:pic>
      <p:sp>
        <p:nvSpPr>
          <p:cNvPr id="14" name="Rectangle 9"/>
          <p:cNvSpPr/>
          <p:nvPr userDrawn="1"/>
        </p:nvSpPr>
        <p:spPr>
          <a:xfrm>
            <a:off x="3350002" y="86124"/>
            <a:ext cx="2851820" cy="551450"/>
          </a:xfrm>
          <a:prstGeom prst="rect">
            <a:avLst/>
          </a:prstGeom>
          <a:gradFill flip="none" rotWithShape="1">
            <a:gsLst>
              <a:gs pos="0">
                <a:srgbClr val="385170"/>
              </a:gs>
              <a:gs pos="0">
                <a:srgbClr val="252525"/>
              </a:gs>
              <a:gs pos="100000">
                <a:srgbClr val="3851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5010" y="582710"/>
            <a:ext cx="7800198" cy="746358"/>
          </a:xfrm>
          <a:prstGeom prst="rect">
            <a:avLst/>
          </a:prstGeom>
        </p:spPr>
        <p:txBody>
          <a:bodyPr wrap="square">
            <a:spAutoFit/>
          </a:bodyPr>
          <a:lstStyle/>
          <a:p>
            <a:pPr algn="r"/>
            <a:r>
              <a:rPr lang="en-US" sz="1200" b="1" dirty="0">
                <a:latin typeface="HelveticaNeue" charset="0"/>
              </a:rPr>
              <a:t>GTMI: Engage, Leverage, Accelerate</a:t>
            </a:r>
          </a:p>
          <a:p>
            <a:pPr algn="r"/>
            <a:r>
              <a:rPr lang="en-US" sz="1000" dirty="0">
                <a:latin typeface="HelveticaNeue" charset="0"/>
              </a:rPr>
              <a:t>The Georgia Tech Manufacturing Institute brings together industry leaders, government partners and top researchers to collaborate and find solutions for the greatest challenges facing U.S. industry today: creating quality jobs, ensuring global competitiveness, and advancing economic and environmental sustainability</a:t>
            </a:r>
            <a:r>
              <a:rPr lang="en-US" sz="1050" dirty="0">
                <a:latin typeface="HelveticaNeue" charset="0"/>
              </a:rPr>
              <a:t>.</a:t>
            </a:r>
            <a:endParaRPr lang="en-US" sz="1050" dirty="0"/>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20928" y="661323"/>
            <a:ext cx="1144406" cy="686643"/>
          </a:xfrm>
          <a:prstGeom prst="rect">
            <a:avLst/>
          </a:prstGeom>
        </p:spPr>
      </p:pic>
      <p:grpSp>
        <p:nvGrpSpPr>
          <p:cNvPr id="17" name="Group 18"/>
          <p:cNvGrpSpPr/>
          <p:nvPr userDrawn="1"/>
        </p:nvGrpSpPr>
        <p:grpSpPr>
          <a:xfrm>
            <a:off x="90000" y="2450914"/>
            <a:ext cx="576000" cy="576000"/>
            <a:chOff x="92985" y="1387366"/>
            <a:chExt cx="1080000" cy="1080000"/>
          </a:xfrm>
        </p:grpSpPr>
        <p:cxnSp>
          <p:nvCxnSpPr>
            <p:cNvPr id="18" name="Straight Connector 19"/>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20"/>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0" name="Group 22"/>
          <p:cNvGrpSpPr/>
          <p:nvPr userDrawn="1"/>
        </p:nvGrpSpPr>
        <p:grpSpPr>
          <a:xfrm flipH="1" flipV="1">
            <a:off x="8434642" y="4983996"/>
            <a:ext cx="576000" cy="576000"/>
            <a:chOff x="92985" y="1387366"/>
            <a:chExt cx="1080000" cy="1080000"/>
          </a:xfrm>
        </p:grpSpPr>
        <p:cxnSp>
          <p:nvCxnSpPr>
            <p:cNvPr id="21" name="Straight Connector 23"/>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3" name="Group 25"/>
          <p:cNvGrpSpPr/>
          <p:nvPr userDrawn="1"/>
        </p:nvGrpSpPr>
        <p:grpSpPr>
          <a:xfrm>
            <a:off x="75010" y="664674"/>
            <a:ext cx="360000" cy="360000"/>
            <a:chOff x="92985" y="1387366"/>
            <a:chExt cx="1080000" cy="1080000"/>
          </a:xfrm>
        </p:grpSpPr>
        <p:cxnSp>
          <p:nvCxnSpPr>
            <p:cNvPr id="24" name="Straight Connector 26"/>
            <p:cNvCxnSpPr/>
            <p:nvPr/>
          </p:nvCxnSpPr>
          <p:spPr>
            <a:xfrm>
              <a:off x="92985" y="1387366"/>
              <a:ext cx="0" cy="108000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92985" y="1387366"/>
              <a:ext cx="1080000" cy="0"/>
            </a:xfrm>
            <a:prstGeom prst="line">
              <a:avLst/>
            </a:prstGeom>
            <a:ln>
              <a:solidFill>
                <a:srgbClr val="252525"/>
              </a:solidFill>
            </a:ln>
          </p:spPr>
          <p:style>
            <a:lnRef idx="1">
              <a:schemeClr val="accent1"/>
            </a:lnRef>
            <a:fillRef idx="0">
              <a:schemeClr val="accent1"/>
            </a:fillRef>
            <a:effectRef idx="0">
              <a:schemeClr val="accent1"/>
            </a:effectRef>
            <a:fontRef idx="minor">
              <a:schemeClr val="tx1"/>
            </a:fontRef>
          </p:style>
        </p:cxnSp>
      </p:grpSp>
      <p:grpSp>
        <p:nvGrpSpPr>
          <p:cNvPr id="26" name="Group 28"/>
          <p:cNvGrpSpPr/>
          <p:nvPr userDrawn="1"/>
        </p:nvGrpSpPr>
        <p:grpSpPr>
          <a:xfrm flipH="1" flipV="1">
            <a:off x="7515208" y="953524"/>
            <a:ext cx="360000" cy="360000"/>
            <a:chOff x="92985" y="1387366"/>
            <a:chExt cx="1080000" cy="1080000"/>
          </a:xfrm>
        </p:grpSpPr>
        <p:cxnSp>
          <p:nvCxnSpPr>
            <p:cNvPr id="27" name="Straight Connector 29"/>
            <p:cNvCxnSpPr/>
            <p:nvPr/>
          </p:nvCxnSpPr>
          <p:spPr>
            <a:xfrm>
              <a:off x="92985" y="1387366"/>
              <a:ext cx="0" cy="1080000"/>
            </a:xfrm>
            <a:prstGeom prst="line">
              <a:avLst/>
            </a:prstGeom>
            <a:ln>
              <a:solidFill>
                <a:srgbClr val="385170"/>
              </a:solidFill>
            </a:ln>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a:off x="92985" y="1387366"/>
              <a:ext cx="1080000" cy="0"/>
            </a:xfrm>
            <a:prstGeom prst="line">
              <a:avLst/>
            </a:prstGeom>
            <a:ln>
              <a:solidFill>
                <a:srgbClr val="3851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124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0ABB0C-441B-4F38-AA28-6C8A116A130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D94C-09C1-43EB-B213-E4E844AF1CE2}" type="slidenum">
              <a:rPr lang="en-US" smtClean="0"/>
              <a:t>‹#›</a:t>
            </a:fld>
            <a:endParaRPr lang="en-US"/>
          </a:p>
        </p:txBody>
      </p:sp>
      <p:sp>
        <p:nvSpPr>
          <p:cNvPr id="7" name="Date Placeholder 2"/>
          <p:cNvSpPr txBox="1">
            <a:spLocks/>
          </p:cNvSpPr>
          <p:nvPr userDrawn="1"/>
        </p:nvSpPr>
        <p:spPr>
          <a:xfrm>
            <a:off x="61366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ABB0C-441B-4F38-AA28-6C8A116A130E}" type="datetimeFigureOut">
              <a:rPr lang="en-US" smtClean="0"/>
              <a:pPr/>
              <a:t>12/13/2022</a:t>
            </a:fld>
            <a:endParaRPr lang="en-US"/>
          </a:p>
        </p:txBody>
      </p:sp>
      <p:sp>
        <p:nvSpPr>
          <p:cNvPr id="8" name="Slide Number Placeholder 4"/>
          <p:cNvSpPr txBox="1">
            <a:spLocks/>
          </p:cNvSpPr>
          <p:nvPr userDrawn="1"/>
        </p:nvSpPr>
        <p:spPr>
          <a:xfrm>
            <a:off x="644296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8D94C-09C1-43EB-B213-E4E844AF1CE2}" type="slidenum">
              <a:rPr lang="en-US" smtClean="0"/>
              <a:pPr/>
              <a:t>‹#›</a:t>
            </a:fld>
            <a:endParaRPr lang="en-US"/>
          </a:p>
        </p:txBody>
      </p:sp>
      <p:sp>
        <p:nvSpPr>
          <p:cNvPr id="9" name="TextBox 8"/>
          <p:cNvSpPr txBox="1"/>
          <p:nvPr userDrawn="1"/>
        </p:nvSpPr>
        <p:spPr>
          <a:xfrm>
            <a:off x="1553250" y="161794"/>
            <a:ext cx="3869264" cy="400110"/>
          </a:xfrm>
          <a:prstGeom prst="rect">
            <a:avLst/>
          </a:prstGeom>
          <a:noFill/>
        </p:spPr>
        <p:txBody>
          <a:bodyPr wrap="none" rtlCol="0">
            <a:spAutoFit/>
          </a:bodyPr>
          <a:lstStyle/>
          <a:p>
            <a:r>
              <a:rPr lang="en-US" sz="2000" b="1" dirty="0">
                <a:solidFill>
                  <a:schemeClr val="bg1"/>
                </a:solidFill>
              </a:rPr>
              <a:t>Individual Meeting - Research Plan</a:t>
            </a:r>
          </a:p>
        </p:txBody>
      </p:sp>
      <p:sp>
        <p:nvSpPr>
          <p:cNvPr id="10" name="TextBox 9"/>
          <p:cNvSpPr txBox="1"/>
          <p:nvPr userDrawn="1"/>
        </p:nvSpPr>
        <p:spPr>
          <a:xfrm>
            <a:off x="155325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grpSp>
        <p:nvGrpSpPr>
          <p:cNvPr id="11" name="Group 6"/>
          <p:cNvGrpSpPr/>
          <p:nvPr userDrawn="1"/>
        </p:nvGrpSpPr>
        <p:grpSpPr>
          <a:xfrm>
            <a:off x="77995" y="1069622"/>
            <a:ext cx="1080000" cy="1080000"/>
            <a:chOff x="92985" y="1387366"/>
            <a:chExt cx="1080000" cy="1080000"/>
          </a:xfrm>
        </p:grpSpPr>
        <p:cxnSp>
          <p:nvCxnSpPr>
            <p:cNvPr id="12" name="Straight Connector 7"/>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8"/>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userDrawn="1"/>
        </p:nvSpPr>
        <p:spPr>
          <a:xfrm>
            <a:off x="155325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grpSp>
        <p:nvGrpSpPr>
          <p:cNvPr id="15" name="Group 15"/>
          <p:cNvGrpSpPr/>
          <p:nvPr userDrawn="1"/>
        </p:nvGrpSpPr>
        <p:grpSpPr>
          <a:xfrm>
            <a:off x="77996" y="86124"/>
            <a:ext cx="8987338" cy="551450"/>
            <a:chOff x="54592" y="54592"/>
            <a:chExt cx="8987338" cy="551450"/>
          </a:xfrm>
        </p:grpSpPr>
        <p:pic>
          <p:nvPicPr>
            <p:cNvPr id="16"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92" y="54592"/>
              <a:ext cx="8679977" cy="551450"/>
            </a:xfrm>
            <a:prstGeom prst="rect">
              <a:avLst/>
            </a:prstGeom>
            <a:solidFill>
              <a:schemeClr val="tx1"/>
            </a:solidFill>
          </p:spPr>
        </p:pic>
        <p:pic>
          <p:nvPicPr>
            <p:cNvPr id="17"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34569" y="54592"/>
              <a:ext cx="307361" cy="551450"/>
            </a:xfrm>
            <a:prstGeom prst="rect">
              <a:avLst/>
            </a:prstGeom>
            <a:solidFill>
              <a:schemeClr val="tx1"/>
            </a:solidFill>
          </p:spPr>
        </p:pic>
      </p:grpSp>
      <p:grpSp>
        <p:nvGrpSpPr>
          <p:cNvPr id="18" name="Group 26"/>
          <p:cNvGrpSpPr/>
          <p:nvPr userDrawn="1"/>
        </p:nvGrpSpPr>
        <p:grpSpPr>
          <a:xfrm flipH="1" flipV="1">
            <a:off x="7985334" y="5305936"/>
            <a:ext cx="1080000" cy="1080000"/>
            <a:chOff x="92985" y="1387366"/>
            <a:chExt cx="1080000" cy="1080000"/>
          </a:xfrm>
        </p:grpSpPr>
        <p:cxnSp>
          <p:nvCxnSpPr>
            <p:cNvPr id="19" name="Straight Connector 27"/>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77993" y="6484882"/>
            <a:ext cx="8999713" cy="309652"/>
            <a:chOff x="92983" y="6484882"/>
            <a:chExt cx="8999713" cy="309652"/>
          </a:xfrm>
        </p:grpSpPr>
        <p:pic>
          <p:nvPicPr>
            <p:cNvPr id="22"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44441" y="6484882"/>
              <a:ext cx="5048255" cy="309652"/>
            </a:xfrm>
            <a:prstGeom prst="rect">
              <a:avLst/>
            </a:prstGeom>
            <a:solidFill>
              <a:schemeClr val="tx1"/>
            </a:solidFill>
          </p:spPr>
        </p:pic>
        <p:pic>
          <p:nvPicPr>
            <p:cNvPr id="23"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983" y="6484882"/>
              <a:ext cx="5048255" cy="309651"/>
            </a:xfrm>
            <a:prstGeom prst="rect">
              <a:avLst/>
            </a:prstGeom>
            <a:solidFill>
              <a:schemeClr val="tx1"/>
            </a:solidFill>
          </p:spPr>
        </p:pic>
      </p:grpSp>
      <p:sp>
        <p:nvSpPr>
          <p:cNvPr id="24" name="Text Placeholder 22"/>
          <p:cNvSpPr>
            <a:spLocks noGrp="1"/>
          </p:cNvSpPr>
          <p:nvPr>
            <p:ph type="body" sz="quarter" idx="13"/>
          </p:nvPr>
        </p:nvSpPr>
        <p:spPr>
          <a:xfrm>
            <a:off x="1766820" y="159643"/>
            <a:ext cx="7169150" cy="424732"/>
          </a:xfrm>
        </p:spPr>
        <p:txBody>
          <a:bodyPr wrap="square">
            <a:spAutoFit/>
          </a:bodyPr>
          <a:lstStyle>
            <a:lvl1pPr marL="0" indent="0">
              <a:buNone/>
              <a:defRPr lang="en-US" sz="2400" b="1" i="1" smtClean="0">
                <a:solidFill>
                  <a:schemeClr val="bg1"/>
                </a:solidFill>
              </a:defRPr>
            </a:lvl1pPr>
            <a:lvl2pPr>
              <a:defRPr lang="en-US" sz="1800" smtClean="0"/>
            </a:lvl2pPr>
            <a:lvl3pPr>
              <a:defRPr lang="en-US" sz="1800" smtClean="0"/>
            </a:lvl3pPr>
            <a:lvl4pPr>
              <a:defRPr lang="en-US" smtClean="0"/>
            </a:lvl4pPr>
            <a:lvl5pPr>
              <a:defRPr lang="en-US"/>
            </a:lvl5pPr>
          </a:lstStyle>
          <a:p>
            <a:pPr marL="0" lvl="0" algn="just"/>
            <a:r>
              <a:rPr lang="en-US" dirty="0"/>
              <a:t>Click to edit Master text styles</a:t>
            </a:r>
          </a:p>
        </p:txBody>
      </p:sp>
      <p:pic>
        <p:nvPicPr>
          <p:cNvPr id="25" name="Picture 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7992" y="6484881"/>
            <a:ext cx="1597275" cy="309652"/>
          </a:xfrm>
          <a:prstGeom prst="rect">
            <a:avLst/>
          </a:prstGeom>
        </p:spPr>
      </p:pic>
    </p:spTree>
    <p:extLst>
      <p:ext uri="{BB962C8B-B14F-4D97-AF65-F5344CB8AC3E}">
        <p14:creationId xmlns:p14="http://schemas.microsoft.com/office/powerpoint/2010/main" val="386869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13660" y="6356351"/>
            <a:ext cx="2057400" cy="365125"/>
          </a:xfrm>
        </p:spPr>
        <p:txBody>
          <a:bodyPr/>
          <a:lstStyle/>
          <a:p>
            <a:fld id="{7C0ABB0C-441B-4F38-AA28-6C8A116A130E}" type="datetimeFigureOut">
              <a:rPr lang="en-US" smtClean="0"/>
              <a:t>12/13/2022</a:t>
            </a:fld>
            <a:endParaRPr lang="en-US"/>
          </a:p>
        </p:txBody>
      </p:sp>
      <p:sp>
        <p:nvSpPr>
          <p:cNvPr id="4" name="Footer Placeholder 3"/>
          <p:cNvSpPr>
            <a:spLocks noGrp="1"/>
          </p:cNvSpPr>
          <p:nvPr>
            <p:ph type="ftr" sz="quarter" idx="11"/>
          </p:nvPr>
        </p:nvSpPr>
        <p:spPr>
          <a:xfrm>
            <a:off x="3013960" y="6356351"/>
            <a:ext cx="3086100" cy="365125"/>
          </a:xfrm>
        </p:spPr>
        <p:txBody>
          <a:bodyPr/>
          <a:lstStyle/>
          <a:p>
            <a:endParaRPr lang="en-US"/>
          </a:p>
        </p:txBody>
      </p:sp>
      <p:sp>
        <p:nvSpPr>
          <p:cNvPr id="5" name="Slide Number Placeholder 4"/>
          <p:cNvSpPr>
            <a:spLocks noGrp="1"/>
          </p:cNvSpPr>
          <p:nvPr>
            <p:ph type="sldNum" sz="quarter" idx="12"/>
          </p:nvPr>
        </p:nvSpPr>
        <p:spPr>
          <a:xfrm>
            <a:off x="6442960" y="6356351"/>
            <a:ext cx="2057400" cy="365125"/>
          </a:xfrm>
        </p:spPr>
        <p:txBody>
          <a:bodyPr/>
          <a:lstStyle/>
          <a:p>
            <a:fld id="{3CB8D94C-09C1-43EB-B213-E4E844AF1CE2}" type="slidenum">
              <a:rPr lang="en-US" smtClean="0"/>
              <a:t>‹#›</a:t>
            </a:fld>
            <a:endParaRPr lang="en-US"/>
          </a:p>
        </p:txBody>
      </p:sp>
      <p:sp>
        <p:nvSpPr>
          <p:cNvPr id="6" name="TextBox 5"/>
          <p:cNvSpPr txBox="1"/>
          <p:nvPr userDrawn="1"/>
        </p:nvSpPr>
        <p:spPr>
          <a:xfrm>
            <a:off x="1553250" y="161794"/>
            <a:ext cx="3869264" cy="400110"/>
          </a:xfrm>
          <a:prstGeom prst="rect">
            <a:avLst/>
          </a:prstGeom>
          <a:noFill/>
        </p:spPr>
        <p:txBody>
          <a:bodyPr wrap="none" rtlCol="0">
            <a:spAutoFit/>
          </a:bodyPr>
          <a:lstStyle/>
          <a:p>
            <a:r>
              <a:rPr lang="en-US" sz="2000" b="1" dirty="0">
                <a:solidFill>
                  <a:schemeClr val="bg1"/>
                </a:solidFill>
              </a:rPr>
              <a:t>Individual Meeting - Research Plan</a:t>
            </a:r>
          </a:p>
        </p:txBody>
      </p:sp>
      <p:sp>
        <p:nvSpPr>
          <p:cNvPr id="7" name="TextBox 6"/>
          <p:cNvSpPr txBox="1"/>
          <p:nvPr userDrawn="1"/>
        </p:nvSpPr>
        <p:spPr>
          <a:xfrm>
            <a:off x="155325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grpSp>
        <p:nvGrpSpPr>
          <p:cNvPr id="8" name="Group 6"/>
          <p:cNvGrpSpPr/>
          <p:nvPr userDrawn="1"/>
        </p:nvGrpSpPr>
        <p:grpSpPr>
          <a:xfrm>
            <a:off x="77995" y="1069622"/>
            <a:ext cx="1080000" cy="1080000"/>
            <a:chOff x="92985" y="1387366"/>
            <a:chExt cx="1080000" cy="1080000"/>
          </a:xfrm>
        </p:grpSpPr>
        <p:cxnSp>
          <p:nvCxnSpPr>
            <p:cNvPr id="9" name="Straight Connector 7"/>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userDrawn="1"/>
        </p:nvSpPr>
        <p:spPr>
          <a:xfrm>
            <a:off x="155325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grpSp>
        <p:nvGrpSpPr>
          <p:cNvPr id="12" name="Group 15"/>
          <p:cNvGrpSpPr/>
          <p:nvPr userDrawn="1"/>
        </p:nvGrpSpPr>
        <p:grpSpPr>
          <a:xfrm>
            <a:off x="77996" y="86124"/>
            <a:ext cx="8987338" cy="551450"/>
            <a:chOff x="54592" y="54592"/>
            <a:chExt cx="8987338" cy="551450"/>
          </a:xfrm>
        </p:grpSpPr>
        <p:pic>
          <p:nvPicPr>
            <p:cNvPr id="13"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92" y="54592"/>
              <a:ext cx="8679977" cy="551450"/>
            </a:xfrm>
            <a:prstGeom prst="rect">
              <a:avLst/>
            </a:prstGeom>
            <a:solidFill>
              <a:schemeClr val="tx1"/>
            </a:solidFill>
          </p:spPr>
        </p:pic>
        <p:pic>
          <p:nvPicPr>
            <p:cNvPr id="14"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34569" y="54592"/>
              <a:ext cx="307361" cy="551450"/>
            </a:xfrm>
            <a:prstGeom prst="rect">
              <a:avLst/>
            </a:prstGeom>
            <a:solidFill>
              <a:schemeClr val="tx1"/>
            </a:solidFill>
          </p:spPr>
        </p:pic>
      </p:grpSp>
      <p:grpSp>
        <p:nvGrpSpPr>
          <p:cNvPr id="15" name="Group 26"/>
          <p:cNvGrpSpPr/>
          <p:nvPr userDrawn="1"/>
        </p:nvGrpSpPr>
        <p:grpSpPr>
          <a:xfrm flipH="1" flipV="1">
            <a:off x="7985334" y="5305936"/>
            <a:ext cx="1080000" cy="1080000"/>
            <a:chOff x="92985" y="1387366"/>
            <a:chExt cx="1080000" cy="1080000"/>
          </a:xfrm>
        </p:grpSpPr>
        <p:cxnSp>
          <p:nvCxnSpPr>
            <p:cNvPr id="16" name="Straight Connector 27"/>
            <p:cNvCxnSpPr/>
            <p:nvPr/>
          </p:nvCxnSpPr>
          <p:spPr>
            <a:xfrm>
              <a:off x="92985" y="1387366"/>
              <a:ext cx="0" cy="108000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28"/>
            <p:cNvCxnSpPr/>
            <p:nvPr/>
          </p:nvCxnSpPr>
          <p:spPr>
            <a:xfrm>
              <a:off x="92985" y="1387366"/>
              <a:ext cx="1080000" cy="0"/>
            </a:xfrm>
            <a:prstGeom prst="line">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77993" y="6484882"/>
            <a:ext cx="8999713" cy="309652"/>
            <a:chOff x="92983" y="6484882"/>
            <a:chExt cx="8999713" cy="309652"/>
          </a:xfrm>
        </p:grpSpPr>
        <p:pic>
          <p:nvPicPr>
            <p:cNvPr id="19"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44441" y="6484882"/>
              <a:ext cx="5048255" cy="309652"/>
            </a:xfrm>
            <a:prstGeom prst="rect">
              <a:avLst/>
            </a:prstGeom>
            <a:solidFill>
              <a:schemeClr val="tx1"/>
            </a:solidFill>
          </p:spPr>
        </p:pic>
        <p:pic>
          <p:nvPicPr>
            <p:cNvPr id="20"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983" y="6484882"/>
              <a:ext cx="5048255" cy="309651"/>
            </a:xfrm>
            <a:prstGeom prst="rect">
              <a:avLst/>
            </a:prstGeom>
            <a:solidFill>
              <a:schemeClr val="tx1"/>
            </a:solidFill>
          </p:spPr>
        </p:pic>
      </p:grpSp>
      <p:sp>
        <p:nvSpPr>
          <p:cNvPr id="23" name="Text Placeholder 22"/>
          <p:cNvSpPr>
            <a:spLocks noGrp="1"/>
          </p:cNvSpPr>
          <p:nvPr>
            <p:ph type="body" sz="quarter" idx="13"/>
          </p:nvPr>
        </p:nvSpPr>
        <p:spPr>
          <a:xfrm>
            <a:off x="1766820" y="159643"/>
            <a:ext cx="7169150" cy="424732"/>
          </a:xfrm>
        </p:spPr>
        <p:txBody>
          <a:bodyPr wrap="square">
            <a:spAutoFit/>
          </a:bodyPr>
          <a:lstStyle>
            <a:lvl1pPr marL="0" indent="0">
              <a:buNone/>
              <a:defRPr lang="en-US" sz="2400" b="1" i="1" smtClean="0">
                <a:solidFill>
                  <a:schemeClr val="bg1"/>
                </a:solidFill>
              </a:defRPr>
            </a:lvl1pPr>
            <a:lvl2pPr>
              <a:defRPr lang="en-US" sz="1800" smtClean="0"/>
            </a:lvl2pPr>
            <a:lvl3pPr>
              <a:defRPr lang="en-US" sz="1800" smtClean="0"/>
            </a:lvl3pPr>
            <a:lvl4pPr>
              <a:defRPr lang="en-US" smtClean="0"/>
            </a:lvl4pPr>
            <a:lvl5pPr>
              <a:defRPr lang="en-US"/>
            </a:lvl5pPr>
          </a:lstStyle>
          <a:p>
            <a:pPr marL="0" lvl="0" algn="just"/>
            <a:r>
              <a:rPr lang="en-US" dirty="0"/>
              <a:t>Click to edit Master text styles</a:t>
            </a:r>
          </a:p>
        </p:txBody>
      </p:sp>
      <p:pic>
        <p:nvPicPr>
          <p:cNvPr id="21" name="Picture 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77992" y="6484881"/>
            <a:ext cx="1597275" cy="309652"/>
          </a:xfrm>
          <a:prstGeom prst="rect">
            <a:avLst/>
          </a:prstGeom>
        </p:spPr>
      </p:pic>
    </p:spTree>
    <p:extLst>
      <p:ext uri="{BB962C8B-B14F-4D97-AF65-F5344CB8AC3E}">
        <p14:creationId xmlns:p14="http://schemas.microsoft.com/office/powerpoint/2010/main" val="5869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77C61-07C7-4455-AF68-246A09758E36}"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C548-EEA6-4838-AE79-6571A53BA1EE}" type="slidenum">
              <a:rPr lang="en-US" smtClean="0"/>
              <a:t>‹#›</a:t>
            </a:fld>
            <a:endParaRPr lang="en-US"/>
          </a:p>
        </p:txBody>
      </p:sp>
    </p:spTree>
    <p:extLst>
      <p:ext uri="{BB962C8B-B14F-4D97-AF65-F5344CB8AC3E}">
        <p14:creationId xmlns:p14="http://schemas.microsoft.com/office/powerpoint/2010/main" val="1214292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ABB0C-441B-4F38-AA28-6C8A116A130E}" type="datetimeFigureOut">
              <a:rPr lang="en-US" smtClean="0"/>
              <a:t>12/13/2022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8D94C-09C1-43EB-B213-E4E844AF1CE2}" type="slidenum">
              <a:rPr lang="en-US" smtClean="0"/>
              <a:t>‹#›</a:t>
            </a:fld>
            <a:endParaRPr lang="en-US"/>
          </a:p>
        </p:txBody>
      </p:sp>
    </p:spTree>
    <p:extLst>
      <p:ext uri="{BB962C8B-B14F-4D97-AF65-F5344CB8AC3E}">
        <p14:creationId xmlns:p14="http://schemas.microsoft.com/office/powerpoint/2010/main" val="50069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www.manufacturing.gatech.edu/additive-manufacturing-bio-engineering-research-amber"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220" y="3009012"/>
            <a:ext cx="8836161" cy="584775"/>
          </a:xfrm>
          <a:prstGeom prst="rect">
            <a:avLst/>
          </a:prstGeom>
          <a:noFill/>
        </p:spPr>
        <p:txBody>
          <a:bodyPr wrap="square" rtlCol="0">
            <a:spAutoFit/>
          </a:bodyPr>
          <a:lstStyle/>
          <a:p>
            <a:r>
              <a:rPr lang="en-US" altLang="zh-CN" sz="3200" b="1" i="1" dirty="0">
                <a:solidFill>
                  <a:schemeClr val="bg2">
                    <a:lumMod val="25000"/>
                  </a:schemeClr>
                </a:solidFill>
              </a:rPr>
              <a:t>GTMI-AMBER Lab Research Roadmap </a:t>
            </a:r>
            <a:r>
              <a:rPr lang="zh-CN" altLang="en-US" sz="3200" b="1" i="1" dirty="0">
                <a:solidFill>
                  <a:schemeClr val="bg2">
                    <a:lumMod val="25000"/>
                  </a:schemeClr>
                </a:solidFill>
              </a:rPr>
              <a:t>（</a:t>
            </a:r>
            <a:r>
              <a:rPr lang="en-US" altLang="zh-CN" sz="3200" b="1" i="1" dirty="0" err="1">
                <a:solidFill>
                  <a:schemeClr val="bg2">
                    <a:lumMod val="25000"/>
                  </a:schemeClr>
                </a:solidFill>
              </a:rPr>
              <a:t>v2022</a:t>
            </a:r>
            <a:r>
              <a:rPr lang="zh-CN" altLang="en-US" sz="3200" b="1" i="1" dirty="0">
                <a:solidFill>
                  <a:schemeClr val="bg2">
                    <a:lumMod val="25000"/>
                  </a:schemeClr>
                </a:solidFill>
              </a:rPr>
              <a:t>）</a:t>
            </a:r>
            <a:endParaRPr lang="en-US" altLang="zh-CN" sz="3200" b="1" i="1" dirty="0">
              <a:solidFill>
                <a:schemeClr val="bg2">
                  <a:lumMod val="25000"/>
                </a:schemeClr>
              </a:solidFill>
            </a:endParaRPr>
          </a:p>
        </p:txBody>
      </p:sp>
      <p:pic>
        <p:nvPicPr>
          <p:cNvPr id="8"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00" y="3684576"/>
            <a:ext cx="8964000" cy="34142"/>
          </a:xfrm>
          <a:prstGeom prst="rect">
            <a:avLst/>
          </a:prstGeom>
        </p:spPr>
      </p:pic>
      <p:sp>
        <p:nvSpPr>
          <p:cNvPr id="9" name="TextBox 8"/>
          <p:cNvSpPr txBox="1"/>
          <p:nvPr/>
        </p:nvSpPr>
        <p:spPr>
          <a:xfrm>
            <a:off x="5401175" y="3816894"/>
            <a:ext cx="3679149" cy="1477328"/>
          </a:xfrm>
          <a:prstGeom prst="rect">
            <a:avLst/>
          </a:prstGeom>
          <a:noFill/>
        </p:spPr>
        <p:txBody>
          <a:bodyPr wrap="none" rtlCol="0">
            <a:spAutoFit/>
          </a:bodyPr>
          <a:lstStyle/>
          <a:p>
            <a:pPr algn="r"/>
            <a:r>
              <a:rPr lang="en-US" altLang="zh-CN" b="1" i="1" dirty="0"/>
              <a:t>Kan Wang</a:t>
            </a:r>
            <a:r>
              <a:rPr lang="en-US" b="1" i="1" dirty="0"/>
              <a:t>, Ph.D.</a:t>
            </a:r>
          </a:p>
          <a:p>
            <a:pPr algn="r"/>
            <a:endParaRPr lang="en-US" dirty="0"/>
          </a:p>
          <a:p>
            <a:pPr algn="r"/>
            <a:r>
              <a:rPr lang="en-US" i="1" dirty="0"/>
              <a:t>Georgia Tech Manufacturing Institute</a:t>
            </a:r>
          </a:p>
          <a:p>
            <a:pPr algn="r"/>
            <a:r>
              <a:rPr lang="en-US" i="1" dirty="0"/>
              <a:t>Georgia Institute of Technology</a:t>
            </a:r>
          </a:p>
          <a:p>
            <a:pPr algn="r"/>
            <a:endParaRPr lang="en-US" dirty="0"/>
          </a:p>
        </p:txBody>
      </p:sp>
      <p:pic>
        <p:nvPicPr>
          <p:cNvPr id="28" name="Picture 2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4888" y="4172149"/>
            <a:ext cx="2208336" cy="855411"/>
          </a:xfrm>
          <a:prstGeom prst="rect">
            <a:avLst/>
          </a:prstGeom>
        </p:spPr>
      </p:pic>
    </p:spTree>
    <p:extLst>
      <p:ext uri="{BB962C8B-B14F-4D97-AF65-F5344CB8AC3E}">
        <p14:creationId xmlns:p14="http://schemas.microsoft.com/office/powerpoint/2010/main" val="155761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AA3D5-2355-16D0-8CE5-A3EE845A59C6}"/>
              </a:ext>
            </a:extLst>
          </p:cNvPr>
          <p:cNvSpPr>
            <a:spLocks noGrp="1"/>
          </p:cNvSpPr>
          <p:nvPr>
            <p:ph type="body" sz="quarter" idx="13"/>
          </p:nvPr>
        </p:nvSpPr>
        <p:spPr>
          <a:xfrm>
            <a:off x="1766820" y="159643"/>
            <a:ext cx="7169150" cy="424732"/>
          </a:xfrm>
        </p:spPr>
        <p:txBody>
          <a:bodyPr/>
          <a:lstStyle/>
          <a:p>
            <a:r>
              <a:rPr lang="en-US" dirty="0"/>
              <a:t>Academic Output (Cont’d)</a:t>
            </a:r>
          </a:p>
        </p:txBody>
      </p:sp>
      <p:sp>
        <p:nvSpPr>
          <p:cNvPr id="4" name="TextBox 3">
            <a:extLst>
              <a:ext uri="{FF2B5EF4-FFF2-40B4-BE49-F238E27FC236}">
                <a16:creationId xmlns:a16="http://schemas.microsoft.com/office/drawing/2014/main" id="{9E6345F5-D1A9-0611-F477-F071A5C208D5}"/>
              </a:ext>
            </a:extLst>
          </p:cNvPr>
          <p:cNvSpPr txBox="1"/>
          <p:nvPr/>
        </p:nvSpPr>
        <p:spPr>
          <a:xfrm>
            <a:off x="194808" y="1097795"/>
            <a:ext cx="8535725" cy="4708981"/>
          </a:xfrm>
          <a:prstGeom prst="rect">
            <a:avLst/>
          </a:prstGeom>
          <a:noFill/>
        </p:spPr>
        <p:txBody>
          <a:bodyPr wrap="square">
            <a:spAutoFit/>
          </a:bodyPr>
          <a:lstStyle/>
          <a:p>
            <a:pPr marL="285750" indent="-285750">
              <a:buFont typeface="+mj-lt"/>
              <a:buAutoNum type="arabicPeriod" startAt="13"/>
            </a:pPr>
            <a:r>
              <a:rPr lang="en-US" sz="1200" dirty="0"/>
              <a:t>Li, Shuai, Kan Wang, </a:t>
            </a:r>
            <a:r>
              <a:rPr lang="en-US" sz="1200" dirty="0" err="1"/>
              <a:t>Qingxi</a:t>
            </a:r>
            <a:r>
              <a:rPr lang="en-US" sz="1200" dirty="0"/>
              <a:t> Hu, Chuck Zhang, and Ben Wang. "Direct-write and sacrifice-based techniques for vasculatures." Materials Science and Engineering: C (2019): 109936.</a:t>
            </a:r>
          </a:p>
          <a:p>
            <a:pPr marL="285750" indent="-285750">
              <a:buFont typeface="+mj-lt"/>
              <a:buAutoNum type="arabicPeriod" startAt="13"/>
            </a:pPr>
            <a:r>
              <a:rPr lang="en-US" sz="1200" dirty="0"/>
              <a:t>Yen-Hong Lin, </a:t>
            </a:r>
            <a:r>
              <a:rPr lang="en-US" sz="1200" dirty="0" err="1"/>
              <a:t>Tsan</a:t>
            </a:r>
            <a:r>
              <a:rPr lang="en-US" sz="1200" dirty="0"/>
              <a:t>-Yu Chuang, Wei-Hung Chiang, I-Wen Peter Chen, Kan Wang, Ming-You </a:t>
            </a:r>
            <a:r>
              <a:rPr lang="en-US" sz="1200" dirty="0" err="1"/>
              <a:t>Shie</a:t>
            </a:r>
            <a:r>
              <a:rPr lang="en-US" sz="1200" dirty="0"/>
              <a:t>, and Yi-Wen Chen. "The synergistic effects of graphene-contained 3D-printed calcium silicate/poly-</a:t>
            </a:r>
            <a:r>
              <a:rPr lang="el-GR" sz="1200" dirty="0"/>
              <a:t>ε-</a:t>
            </a:r>
            <a:r>
              <a:rPr lang="en-US" sz="1200" dirty="0"/>
              <a:t>caprolactone scaffolds promote </a:t>
            </a:r>
            <a:r>
              <a:rPr lang="en-US" sz="1200" dirty="0" err="1"/>
              <a:t>FGFR</a:t>
            </a:r>
            <a:r>
              <a:rPr lang="en-US" sz="1200" dirty="0"/>
              <a:t>-induced osteogenic/angiogenic differentiation of mesenchymal stem cells." Materials Science and Engineering: C (2019): 109887.</a:t>
            </a:r>
          </a:p>
          <a:p>
            <a:pPr marL="285750" indent="-285750">
              <a:buFont typeface="+mj-lt"/>
              <a:buAutoNum type="arabicPeriod" startAt="13"/>
            </a:pPr>
            <a:r>
              <a:rPr lang="en-US" sz="1200" dirty="0" err="1"/>
              <a:t>Jialei</a:t>
            </a:r>
            <a:r>
              <a:rPr lang="en-US" sz="1200" dirty="0"/>
              <a:t> Chen, </a:t>
            </a:r>
            <a:r>
              <a:rPr lang="en-US" sz="1200" dirty="0" err="1"/>
              <a:t>Yujia</a:t>
            </a:r>
            <a:r>
              <a:rPr lang="en-US" sz="1200" dirty="0"/>
              <a:t> </a:t>
            </a:r>
            <a:r>
              <a:rPr lang="en-US" sz="1200" dirty="0" err="1"/>
              <a:t>Xie</a:t>
            </a:r>
            <a:r>
              <a:rPr lang="en-US" sz="1200" dirty="0"/>
              <a:t>, Kan Wang, Chuck Zhang, Mani A. </a:t>
            </a:r>
            <a:r>
              <a:rPr lang="en-US" sz="1200" dirty="0" err="1"/>
              <a:t>Vannan</a:t>
            </a:r>
            <a:r>
              <a:rPr lang="en-US" sz="1200" dirty="0"/>
              <a:t>, Ben Wang, and Zhen Qian. "</a:t>
            </a:r>
            <a:r>
              <a:rPr lang="en-US" sz="1200" dirty="0" err="1"/>
              <a:t>AVP</a:t>
            </a:r>
            <a:r>
              <a:rPr lang="en-US" sz="1200" dirty="0"/>
              <a:t>: Physics-informed Data Generation for Small-data Learning." </a:t>
            </a:r>
            <a:r>
              <a:rPr lang="en-US" sz="1200" dirty="0" err="1"/>
              <a:t>arXiv</a:t>
            </a:r>
            <a:r>
              <a:rPr lang="en-US" sz="1200" dirty="0"/>
              <a:t> preprint </a:t>
            </a:r>
            <a:r>
              <a:rPr lang="en-US" sz="1200" dirty="0" err="1"/>
              <a:t>arXiv:1902.01522</a:t>
            </a:r>
            <a:r>
              <a:rPr lang="en-US" sz="1200" dirty="0"/>
              <a:t> (2019).</a:t>
            </a:r>
          </a:p>
          <a:p>
            <a:pPr marL="285750" indent="-285750">
              <a:buFont typeface="+mj-lt"/>
              <a:buAutoNum type="arabicPeriod" startAt="13"/>
            </a:pPr>
            <a:r>
              <a:rPr lang="en-US" sz="1200" dirty="0" err="1"/>
              <a:t>Cuidi</a:t>
            </a:r>
            <a:r>
              <a:rPr lang="en-US" sz="1200" dirty="0"/>
              <a:t> Li, Kan Wang, </a:t>
            </a:r>
            <a:r>
              <a:rPr lang="en-US" sz="1200" dirty="0" err="1"/>
              <a:t>Xiaojun</a:t>
            </a:r>
            <a:r>
              <a:rPr lang="en-US" sz="1200" dirty="0"/>
              <a:t> Zhou, Tao Li, Yan Xu, Lei </a:t>
            </a:r>
            <a:r>
              <a:rPr lang="en-US" sz="1200" dirty="0" err="1"/>
              <a:t>Qiang</a:t>
            </a:r>
            <a:r>
              <a:rPr lang="en-US" sz="1200" dirty="0"/>
              <a:t>, </a:t>
            </a:r>
            <a:r>
              <a:rPr lang="en-US" sz="1200" dirty="0" err="1"/>
              <a:t>Mingzheng</a:t>
            </a:r>
            <a:r>
              <a:rPr lang="en-US" sz="1200" dirty="0"/>
              <a:t> Peng et al. "Controllable fabrication of </a:t>
            </a:r>
            <a:r>
              <a:rPr lang="en-US" sz="1200" dirty="0" err="1"/>
              <a:t>hydroxybutyl</a:t>
            </a:r>
            <a:r>
              <a:rPr lang="en-US" sz="1200" dirty="0"/>
              <a:t> chitosan/oxidized chondroitin sulfate hydrogels by 3D bioprinting technique for cartilage tissue engineering." Biomedical Materials (2018).</a:t>
            </a:r>
          </a:p>
          <a:p>
            <a:pPr marL="285750" indent="-285750">
              <a:buFont typeface="+mj-lt"/>
              <a:buAutoNum type="arabicPeriod" startAt="13"/>
            </a:pPr>
            <a:r>
              <a:rPr lang="en-US" sz="1200" dirty="0" err="1"/>
              <a:t>Jialei</a:t>
            </a:r>
            <a:r>
              <a:rPr lang="en-US" sz="1200" dirty="0"/>
              <a:t> Chen, Kan Wang, Chuck Zhang, and Ben Wang. "An efficient statistical approach to design 3D-printed metamaterials for mimicking mechanical properties of soft biological tissues." Additive Manufacturing 24 (2018): 341-352.</a:t>
            </a:r>
          </a:p>
          <a:p>
            <a:pPr marL="285750" indent="-285750">
              <a:buFont typeface="+mj-lt"/>
              <a:buAutoNum type="arabicPeriod" startAt="13"/>
            </a:pPr>
            <a:r>
              <a:rPr lang="en-US" sz="1200" dirty="0"/>
              <a:t>Yi-Wen Chen, Yu-Fang Shen, Chia-Che Ho, Joyce Yu, Yuan-Haw Andrew Wu, Kan Wang, Cheng-Ting Shih, and Ming-You </a:t>
            </a:r>
            <a:r>
              <a:rPr lang="en-US" sz="1200" dirty="0" err="1"/>
              <a:t>Shie</a:t>
            </a:r>
            <a:r>
              <a:rPr lang="en-US" sz="1200" dirty="0"/>
              <a:t>. "Osteogenic and angiogenic potentials of the cell-laden hydrogel/mussel-inspired calcium silicate complex hierarchical porous scaffold fabricated by 3D bioprinting." Materials Science and Engineering: C (2018).</a:t>
            </a:r>
          </a:p>
          <a:p>
            <a:pPr marL="285750" indent="-285750">
              <a:buFont typeface="+mj-lt"/>
              <a:buAutoNum type="arabicPeriod" startAt="13"/>
            </a:pPr>
            <a:r>
              <a:rPr lang="en-US" sz="1200" dirty="0"/>
              <a:t>Kan Wang, Chia-Che Ho, Chuck Zhang, and Ben Wang. “A Review on 3D Printing of Functional Structures for Medical Phantoms and Regenerated Tissues/Organs Applications”, Engineering, 3 no. 5 (2017): 653-662.</a:t>
            </a:r>
          </a:p>
          <a:p>
            <a:pPr marL="285750" indent="-285750">
              <a:buFont typeface="+mj-lt"/>
              <a:buAutoNum type="arabicPeriod" startAt="13"/>
            </a:pPr>
            <a:r>
              <a:rPr lang="en-US" sz="1200" dirty="0"/>
              <a:t>Zhen Qian, Kan Wang, </a:t>
            </a:r>
            <a:r>
              <a:rPr lang="en-US" sz="1200" dirty="0" err="1"/>
              <a:t>Shizhen</a:t>
            </a:r>
            <a:r>
              <a:rPr lang="en-US" sz="1200" dirty="0"/>
              <a:t> Liu, Xiao Zhou, Vivek Rajagopal, Christopher, </a:t>
            </a:r>
            <a:r>
              <a:rPr lang="en-US" sz="1200" dirty="0" err="1"/>
              <a:t>Meduri</a:t>
            </a:r>
            <a:r>
              <a:rPr lang="en-US" sz="1200" dirty="0"/>
              <a:t>, James R. </a:t>
            </a:r>
            <a:r>
              <a:rPr lang="en-US" sz="1200" dirty="0" err="1"/>
              <a:t>Kauten</a:t>
            </a:r>
            <a:r>
              <a:rPr lang="en-US" sz="1200" dirty="0"/>
              <a:t>, Yung-Hang Chang, Changsheng Wu, Chuck Zhang, Ben Wang, and Mani A. </a:t>
            </a:r>
            <a:r>
              <a:rPr lang="en-US" sz="1200" dirty="0" err="1"/>
              <a:t>Vannan</a:t>
            </a:r>
            <a:r>
              <a:rPr lang="en-US" sz="1200" dirty="0"/>
              <a:t>, “Quantitative Prediction of Paravalvular Leak in Transcatheter Aortic Valve Replacement Based on Tissue-Mimicking 3D Printing”, Journal of the American College of Cardiology: Cardiovascular Imaging, 10.7 (2017): 719-731. </a:t>
            </a:r>
          </a:p>
          <a:p>
            <a:pPr marL="285750" indent="-285750">
              <a:buFont typeface="+mj-lt"/>
              <a:buAutoNum type="arabicPeriod" startAt="13"/>
            </a:pPr>
            <a:r>
              <a:rPr lang="en-US" sz="1200" dirty="0"/>
              <a:t>Zhen Qian, Kan Wang, Yung-Hang Chang, Chuck Zhang, Ben Wang, Vivek Rajagopal, Christopher </a:t>
            </a:r>
            <a:r>
              <a:rPr lang="en-US" sz="1200" dirty="0" err="1"/>
              <a:t>Meduri</a:t>
            </a:r>
            <a:r>
              <a:rPr lang="en-US" sz="1200" dirty="0"/>
              <a:t> et al. "3-D printing of biological tissue-mimicking aortic root using a novel meta-material technique: Potential clinical applications." Journal of the American College of Cardiology 67, no. 13 (2016): 7.</a:t>
            </a:r>
          </a:p>
          <a:p>
            <a:r>
              <a:rPr lang="en-US" sz="1200" b="1" i="1" dirty="0"/>
              <a:t>(Continued on the next page)</a:t>
            </a:r>
          </a:p>
        </p:txBody>
      </p:sp>
    </p:spTree>
    <p:extLst>
      <p:ext uri="{BB962C8B-B14F-4D97-AF65-F5344CB8AC3E}">
        <p14:creationId xmlns:p14="http://schemas.microsoft.com/office/powerpoint/2010/main" val="134159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D5A7E6-4038-27FE-9EF9-71BF853701B9}"/>
              </a:ext>
            </a:extLst>
          </p:cNvPr>
          <p:cNvSpPr txBox="1"/>
          <p:nvPr/>
        </p:nvSpPr>
        <p:spPr>
          <a:xfrm>
            <a:off x="194808" y="1097795"/>
            <a:ext cx="8535725" cy="4708981"/>
          </a:xfrm>
          <a:prstGeom prst="rect">
            <a:avLst/>
          </a:prstGeom>
          <a:noFill/>
        </p:spPr>
        <p:txBody>
          <a:bodyPr wrap="square">
            <a:spAutoFit/>
          </a:bodyPr>
          <a:lstStyle/>
          <a:p>
            <a:pPr marL="285750" indent="-285750">
              <a:buFont typeface="+mj-lt"/>
              <a:buAutoNum type="arabicPeriod" startAt="23"/>
            </a:pPr>
            <a:r>
              <a:rPr lang="en-US" sz="1200" dirty="0"/>
              <a:t>Kan Wang, Changsheng Wu, Zhen Qian, Chuck Zhang, Ben Wang, and Mani A. </a:t>
            </a:r>
            <a:r>
              <a:rPr lang="en-US" sz="1200" dirty="0" err="1"/>
              <a:t>Vannan</a:t>
            </a:r>
            <a:r>
              <a:rPr lang="en-US" sz="1200" dirty="0"/>
              <a:t>. “Dual-material 3D printed metamaterials with tunable mechanical properties for patient-specific tissue-mimicking phantoms.” Additive Manufacturing (2016), vol. 12 Part A: 31–37</a:t>
            </a:r>
          </a:p>
          <a:p>
            <a:pPr marL="285750" indent="-285750">
              <a:buFont typeface="+mj-lt"/>
              <a:buAutoNum type="arabicPeriod" startAt="23"/>
            </a:pPr>
            <a:r>
              <a:rPr lang="en-US" sz="1200" dirty="0"/>
              <a:t>Yu-Fang Shen, Chia-Che Ho, Ming-You </a:t>
            </a:r>
            <a:r>
              <a:rPr lang="en-US" sz="1200" dirty="0" err="1"/>
              <a:t>Shie</a:t>
            </a:r>
            <a:r>
              <a:rPr lang="en-US" sz="1200" dirty="0"/>
              <a:t>, Kan Wang, and </a:t>
            </a:r>
            <a:r>
              <a:rPr lang="en-US" sz="1200" dirty="0" err="1"/>
              <a:t>Hsin</a:t>
            </a:r>
            <a:r>
              <a:rPr lang="en-US" sz="1200" dirty="0"/>
              <a:t>-Yuan Fang. "</a:t>
            </a:r>
            <a:r>
              <a:rPr lang="en-US" sz="1200" dirty="0" err="1"/>
              <a:t>Hinokitiol</a:t>
            </a:r>
            <a:r>
              <a:rPr lang="en-US" sz="1200" dirty="0"/>
              <a:t>-Loaded Mesoporous Calcium Silicate Nanoparticles Induce Apoptotic Cell Death through Regulation of the Function of </a:t>
            </a:r>
            <a:r>
              <a:rPr lang="en-US" sz="1200" dirty="0" err="1"/>
              <a:t>MDR1</a:t>
            </a:r>
            <a:r>
              <a:rPr lang="en-US" sz="1200" dirty="0"/>
              <a:t> in Lung Adenocarcinoma Cells." Materials 9, no. 5 (2016): 306.</a:t>
            </a:r>
          </a:p>
          <a:p>
            <a:pPr marL="285750" indent="-285750">
              <a:buFont typeface="+mj-lt"/>
              <a:buAutoNum type="arabicPeriod" startAt="23"/>
            </a:pPr>
            <a:r>
              <a:rPr lang="en-US" sz="1200" dirty="0"/>
              <a:t>Kan Wang, </a:t>
            </a:r>
            <a:r>
              <a:rPr lang="en-US" sz="1200" dirty="0" err="1"/>
              <a:t>Yuanshuo</a:t>
            </a:r>
            <a:r>
              <a:rPr lang="en-US" sz="1200" dirty="0"/>
              <a:t> Zhao, Yung-Hang Chang, Zhen Qian, Chuck Zhang, Ben Wang, Mani A. </a:t>
            </a:r>
            <a:r>
              <a:rPr lang="en-US" sz="1200" dirty="0" err="1"/>
              <a:t>Vannan</a:t>
            </a:r>
            <a:r>
              <a:rPr lang="en-US" sz="1200" dirty="0"/>
              <a:t>, and Mao-</a:t>
            </a:r>
            <a:r>
              <a:rPr lang="en-US" sz="1200" dirty="0" err="1"/>
              <a:t>Jiun</a:t>
            </a:r>
            <a:r>
              <a:rPr lang="en-US" sz="1200" dirty="0"/>
              <a:t> Wang. “Controlling the mechanical behavior of dual-material 3D printed meta-materials for patient-specific tissue-mimicking phantoms.” Materials &amp; Design 90 (2016): 704-712.</a:t>
            </a:r>
          </a:p>
          <a:p>
            <a:pPr marL="285750" indent="-285750">
              <a:buFont typeface="+mj-lt"/>
              <a:buAutoNum type="arabicPeriod" startAt="23"/>
            </a:pPr>
            <a:r>
              <a:rPr lang="en-US" sz="1200" dirty="0"/>
              <a:t>Yi-Wen Chen, Tuan-</a:t>
            </a:r>
            <a:r>
              <a:rPr lang="en-US" sz="1200" dirty="0" err="1"/>
              <a:t>Ti</a:t>
            </a:r>
            <a:r>
              <a:rPr lang="en-US" sz="1200" dirty="0"/>
              <a:t> Hsu, Kan Wang, and Ming-You </a:t>
            </a:r>
            <a:r>
              <a:rPr lang="en-US" sz="1200" dirty="0" err="1"/>
              <a:t>Shie</a:t>
            </a:r>
            <a:r>
              <a:rPr lang="en-US" sz="1200" dirty="0"/>
              <a:t>. “Preparation of the fast setting and degrading Ca–Si–Mg cement with both odontogenesis and angiogenesis differentiation of human periodontal ligament cells.” Materials Science and Engineering: C 60 (2016): 374-383.</a:t>
            </a:r>
          </a:p>
          <a:p>
            <a:r>
              <a:rPr lang="en-US" sz="1200" b="1" dirty="0"/>
              <a:t>Book Chapters</a:t>
            </a:r>
            <a:r>
              <a:rPr lang="en-US" sz="1200" dirty="0"/>
              <a:t>: </a:t>
            </a:r>
          </a:p>
          <a:p>
            <a:pPr marL="228600" indent="-228600">
              <a:buFont typeface="+mj-lt"/>
              <a:buAutoNum type="arabicPeriod"/>
            </a:pPr>
            <a:r>
              <a:rPr lang="en-US" sz="1200" dirty="0"/>
              <a:t>Chen, </a:t>
            </a:r>
            <a:r>
              <a:rPr lang="en-US" sz="1200" dirty="0" err="1"/>
              <a:t>Jialei</a:t>
            </a:r>
            <a:r>
              <a:rPr lang="en-US" sz="1200" dirty="0"/>
              <a:t>, </a:t>
            </a:r>
            <a:r>
              <a:rPr lang="en-US" sz="1200" dirty="0" err="1"/>
              <a:t>Yujia</a:t>
            </a:r>
            <a:r>
              <a:rPr lang="en-US" sz="1200" dirty="0"/>
              <a:t> </a:t>
            </a:r>
            <a:r>
              <a:rPr lang="en-US" sz="1200" dirty="0" err="1"/>
              <a:t>Xie</a:t>
            </a:r>
            <a:r>
              <a:rPr lang="en-US" sz="1200" dirty="0"/>
              <a:t>, Kan Wang, </a:t>
            </a:r>
            <a:r>
              <a:rPr lang="en-US" sz="1200" dirty="0" err="1"/>
              <a:t>Zih</a:t>
            </a:r>
            <a:r>
              <a:rPr lang="en-US" sz="1200" dirty="0"/>
              <a:t> </a:t>
            </a:r>
            <a:r>
              <a:rPr lang="en-US" sz="1200" dirty="0" err="1"/>
              <a:t>Huei</a:t>
            </a:r>
            <a:r>
              <a:rPr lang="en-US" sz="1200" dirty="0"/>
              <a:t> Wang, </a:t>
            </a:r>
            <a:r>
              <a:rPr lang="en-US" sz="1200" dirty="0" err="1"/>
              <a:t>Geet</a:t>
            </a:r>
            <a:r>
              <a:rPr lang="en-US" sz="1200" dirty="0"/>
              <a:t> Lahoti, Chuck Zhang, Mani A. </a:t>
            </a:r>
            <a:r>
              <a:rPr lang="en-US" sz="1200" dirty="0" err="1"/>
              <a:t>Vannan</a:t>
            </a:r>
            <a:r>
              <a:rPr lang="en-US" sz="1200" dirty="0"/>
              <a:t>, Ben Wang, and Zhen Qian. "Generative invertible networks (GIN): pathophysiology-interpretable feature mapping and virtual patient generation." In International Conference on Medical Image Computing and Computer-Assisted Intervention, pp. 537-545. Springer, Cham, 2018.</a:t>
            </a:r>
          </a:p>
          <a:p>
            <a:pPr marL="228600" indent="-228600">
              <a:buFont typeface="+mj-lt"/>
              <a:buAutoNum type="arabicPeriod"/>
            </a:pPr>
            <a:r>
              <a:rPr lang="en-US" sz="1200" dirty="0"/>
              <a:t>Kan Wang, Chuck Zhang, Ben Wang, Mani A. </a:t>
            </a:r>
            <a:r>
              <a:rPr lang="en-US" sz="1200" dirty="0" err="1"/>
              <a:t>Vannan</a:t>
            </a:r>
            <a:r>
              <a:rPr lang="en-US" sz="1200" dirty="0"/>
              <a:t>, and Zhen Qian. "13 Sensor-Enabled 3D Printed Tissue-Mimicking Phantoms: Application in Pre-Procedural Planning for Transcatheter Aortic Valve Replacement." Cardiovascular Imaging and Image Analysis (2018): 283. Published by CRC Press, Taylor &amp; Francis Group, LLC. Boca Raton, FL.</a:t>
            </a:r>
          </a:p>
          <a:p>
            <a:r>
              <a:rPr lang="en-US" sz="1200" b="1" dirty="0"/>
              <a:t>Awards:</a:t>
            </a:r>
          </a:p>
          <a:p>
            <a:pPr marL="228600" indent="-228600">
              <a:buFont typeface="+mj-lt"/>
              <a:buAutoNum type="arabicPeriod"/>
            </a:pPr>
            <a:r>
              <a:rPr lang="en-US" sz="1200" dirty="0"/>
              <a:t>TechConnect Innovation Award (2018)</a:t>
            </a:r>
          </a:p>
          <a:p>
            <a:pPr marL="228600" indent="-228600">
              <a:buFont typeface="+mj-lt"/>
              <a:buAutoNum type="arabicPeriod"/>
            </a:pPr>
            <a:r>
              <a:rPr lang="en-US" sz="1200" dirty="0"/>
              <a:t>R&amp;D 100 Award (2018)</a:t>
            </a:r>
          </a:p>
          <a:p>
            <a:pPr marL="228600" indent="-228600">
              <a:buFont typeface="+mj-lt"/>
              <a:buAutoNum type="arabicPeriod"/>
            </a:pPr>
            <a:r>
              <a:rPr lang="en-US" sz="1200" dirty="0"/>
              <a:t>IEEE Transactions on Automation Science and Engineering Best Paper Award (2018)</a:t>
            </a:r>
          </a:p>
          <a:p>
            <a:pPr marL="228600" indent="-228600">
              <a:buFont typeface="+mj-lt"/>
              <a:buAutoNum type="arabicPeriod"/>
            </a:pPr>
            <a:r>
              <a:rPr lang="en-US" sz="1200" dirty="0"/>
              <a:t>Featured paper in Elsevier’s Biomedical Engineering Collection (2019)</a:t>
            </a:r>
          </a:p>
          <a:p>
            <a:endParaRPr lang="en-US" sz="1200" dirty="0"/>
          </a:p>
        </p:txBody>
      </p:sp>
      <p:sp>
        <p:nvSpPr>
          <p:cNvPr id="4" name="Text Placeholder 1">
            <a:extLst>
              <a:ext uri="{FF2B5EF4-FFF2-40B4-BE49-F238E27FC236}">
                <a16:creationId xmlns:a16="http://schemas.microsoft.com/office/drawing/2014/main" id="{B18502EE-D366-A69F-3712-1CF49B58A3F6}"/>
              </a:ext>
            </a:extLst>
          </p:cNvPr>
          <p:cNvSpPr txBox="1">
            <a:spLocks/>
          </p:cNvSpPr>
          <p:nvPr/>
        </p:nvSpPr>
        <p:spPr>
          <a:xfrm>
            <a:off x="1744291" y="184822"/>
            <a:ext cx="7169150" cy="4247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i="1"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Academic Output (Cont’d)</a:t>
            </a:r>
          </a:p>
        </p:txBody>
      </p:sp>
    </p:spTree>
    <p:extLst>
      <p:ext uri="{BB962C8B-B14F-4D97-AF65-F5344CB8AC3E}">
        <p14:creationId xmlns:p14="http://schemas.microsoft.com/office/powerpoint/2010/main" val="409393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23E903-C7AE-A779-4A92-453B96611EC5}"/>
              </a:ext>
            </a:extLst>
          </p:cNvPr>
          <p:cNvSpPr>
            <a:spLocks noGrp="1"/>
          </p:cNvSpPr>
          <p:nvPr>
            <p:ph type="body" sz="quarter" idx="13"/>
          </p:nvPr>
        </p:nvSpPr>
        <p:spPr/>
        <p:txBody>
          <a:bodyPr/>
          <a:lstStyle/>
          <a:p>
            <a:r>
              <a:rPr lang="en-US" dirty="0"/>
              <a:t>Supported Projects (External Funded)</a:t>
            </a:r>
          </a:p>
        </p:txBody>
      </p:sp>
      <p:sp>
        <p:nvSpPr>
          <p:cNvPr id="3" name="Rectangle 2">
            <a:extLst>
              <a:ext uri="{FF2B5EF4-FFF2-40B4-BE49-F238E27FC236}">
                <a16:creationId xmlns:a16="http://schemas.microsoft.com/office/drawing/2014/main" id="{5654C5A2-F082-5306-BD1D-79C889C6044F}"/>
              </a:ext>
            </a:extLst>
          </p:cNvPr>
          <p:cNvSpPr/>
          <p:nvPr/>
        </p:nvSpPr>
        <p:spPr>
          <a:xfrm>
            <a:off x="361338" y="1160834"/>
            <a:ext cx="8265826" cy="5047536"/>
          </a:xfrm>
          <a:prstGeom prst="rect">
            <a:avLst/>
          </a:prstGeom>
        </p:spPr>
        <p:txBody>
          <a:bodyPr wrap="square">
            <a:spAutoFit/>
          </a:bodyPr>
          <a:lstStyle/>
          <a:p>
            <a:r>
              <a:rPr lang="en-US" sz="1400" b="1" dirty="0"/>
              <a:t>Ongoing projects</a:t>
            </a:r>
            <a:r>
              <a:rPr lang="en-US" sz="1400" dirty="0"/>
              <a:t>: </a:t>
            </a:r>
          </a:p>
          <a:p>
            <a:pPr marL="285750" indent="-285750">
              <a:buFont typeface="+mj-lt"/>
              <a:buAutoNum type="arabicPeriod"/>
            </a:pPr>
            <a:r>
              <a:rPr lang="en-US" sz="1400" dirty="0"/>
              <a:t>NIST-</a:t>
            </a:r>
            <a:r>
              <a:rPr lang="en-US" sz="1400" dirty="0" err="1"/>
              <a:t>MFGUSA</a:t>
            </a:r>
            <a:r>
              <a:rPr lang="en-US" sz="1400" dirty="0"/>
              <a:t> RACER: Robotics and Automation Decision framework for Agility and Resilience (RADAR) (Total: $5,000,000; GT: $720,898)</a:t>
            </a:r>
          </a:p>
          <a:p>
            <a:pPr marL="285750" indent="-285750">
              <a:buFont typeface="+mj-lt"/>
              <a:buAutoNum type="arabicPeriod"/>
            </a:pPr>
            <a:r>
              <a:rPr lang="en-US" sz="1400" dirty="0" err="1"/>
              <a:t>BioMADE</a:t>
            </a:r>
            <a:r>
              <a:rPr lang="en-US" sz="1400" dirty="0"/>
              <a:t>: Stress testing supply chains and their ecosystems for levels of trust, security, resilience, agility, and competitiveness ($250,000)</a:t>
            </a:r>
          </a:p>
          <a:p>
            <a:pPr marL="285750" indent="-285750">
              <a:buFont typeface="+mj-lt"/>
              <a:buAutoNum type="arabicPeriod"/>
            </a:pPr>
            <a:r>
              <a:rPr lang="en-US" sz="1400" dirty="0"/>
              <a:t>Raytheon: Resilient Additive Manufacturing Platform (RAMP) ($175,000)</a:t>
            </a:r>
          </a:p>
          <a:p>
            <a:r>
              <a:rPr lang="en-US" sz="1400" b="1" i="1" dirty="0"/>
              <a:t>Finished projects:</a:t>
            </a:r>
          </a:p>
          <a:p>
            <a:pPr marL="285750" indent="-285750">
              <a:buFont typeface="+mj-lt"/>
              <a:buAutoNum type="arabicPeriod"/>
            </a:pPr>
            <a:r>
              <a:rPr lang="en-US" sz="1400" dirty="0"/>
              <a:t>NASA: Model-based </a:t>
            </a:r>
            <a:r>
              <a:rPr lang="en-US" sz="1400" dirty="0" err="1"/>
              <a:t>INtelligent</a:t>
            </a:r>
            <a:r>
              <a:rPr lang="en-US" sz="1400" dirty="0"/>
              <a:t> Decisions for Higher Innovation Value and Efficiency (</a:t>
            </a:r>
            <a:r>
              <a:rPr lang="en-US" sz="1400" dirty="0" err="1"/>
              <a:t>MINDHIVE</a:t>
            </a:r>
            <a:r>
              <a:rPr lang="en-US" sz="1400" dirty="0"/>
              <a:t>)</a:t>
            </a:r>
          </a:p>
          <a:p>
            <a:pPr marL="285750" indent="-285750">
              <a:buFont typeface="+mj-lt"/>
              <a:buAutoNum type="arabicPeriod"/>
            </a:pPr>
            <a:r>
              <a:rPr lang="en-US" sz="1400" dirty="0" err="1"/>
              <a:t>BioFabUSA</a:t>
            </a:r>
            <a:r>
              <a:rPr lang="en-US" sz="1400" dirty="0"/>
              <a:t>: Supply Chain and Process Modeling Algorithms, Methods, and Tools for Tissue Manufacturing and Distribution</a:t>
            </a:r>
          </a:p>
          <a:p>
            <a:pPr marL="285750" indent="-285750">
              <a:buFont typeface="+mj-lt"/>
              <a:buAutoNum type="arabicPeriod"/>
            </a:pPr>
            <a:r>
              <a:rPr lang="en-US" sz="1400" dirty="0"/>
              <a:t>NSF-</a:t>
            </a:r>
            <a:r>
              <a:rPr lang="en-US" sz="1400" dirty="0" err="1"/>
              <a:t>CMaT</a:t>
            </a:r>
            <a:r>
              <a:rPr lang="en-US" sz="1400" dirty="0"/>
              <a:t>: Development of Real-Time Biosensors for Monitoring Cell and Culture Attributes during Manufacturing</a:t>
            </a:r>
          </a:p>
          <a:p>
            <a:pPr marL="285750" indent="-285750">
              <a:buFont typeface="+mj-lt"/>
              <a:buAutoNum type="arabicPeriod"/>
            </a:pPr>
            <a:r>
              <a:rPr lang="en-US" sz="1400" dirty="0"/>
              <a:t>NSF-</a:t>
            </a:r>
            <a:r>
              <a:rPr lang="en-US" sz="1400" dirty="0" err="1"/>
              <a:t>CMaT</a:t>
            </a:r>
            <a:r>
              <a:rPr lang="en-US" sz="1400" dirty="0"/>
              <a:t>: Novel Supply Chain and Process Modeling for Cell Therapy Manufacturing and Distribution</a:t>
            </a:r>
          </a:p>
          <a:p>
            <a:pPr marL="285750" indent="-285750">
              <a:buFont typeface="+mj-lt"/>
              <a:buAutoNum type="arabicPeriod"/>
            </a:pPr>
            <a:r>
              <a:rPr lang="en-US" sz="1400" dirty="0"/>
              <a:t>FDA: Data Enabled Automation for the Improved Efficiency, Yield, and Reproducibility of the Manufacturing of Human Umbilical Cord Tissue Mesenchymal Stromal Cells for Clinical Therapeutic Use</a:t>
            </a:r>
          </a:p>
          <a:p>
            <a:pPr marL="285750" indent="-285750">
              <a:buFont typeface="+mj-lt"/>
              <a:buAutoNum type="arabicPeriod"/>
            </a:pPr>
            <a:r>
              <a:rPr lang="en-US" sz="1400" dirty="0"/>
              <a:t>Marcus: An All-Printed Wireless, Distributed Sensor Array Platform for In-Line, Continuous Monitoring of Cell Culture Conditions in Scale-Up Bioreactors </a:t>
            </a:r>
          </a:p>
          <a:p>
            <a:r>
              <a:rPr lang="en-US" sz="1400" b="1" i="1" dirty="0"/>
              <a:t>Pending proposals:</a:t>
            </a:r>
          </a:p>
          <a:p>
            <a:pPr marL="285750" indent="-285750">
              <a:buFont typeface="+mj-lt"/>
              <a:buAutoNum type="arabicPeriod"/>
            </a:pPr>
            <a:r>
              <a:rPr lang="en-US" sz="1400" dirty="0"/>
              <a:t>DARPA-</a:t>
            </a:r>
            <a:r>
              <a:rPr lang="en-US" sz="1400" dirty="0" err="1"/>
              <a:t>RSDN</a:t>
            </a:r>
            <a:r>
              <a:rPr lang="en-US" sz="1400" dirty="0"/>
              <a:t>: Stress Testing </a:t>
            </a:r>
            <a:r>
              <a:rPr lang="en-US" sz="1400" dirty="0" err="1"/>
              <a:t>sUpply</a:t>
            </a:r>
            <a:r>
              <a:rPr lang="en-US" sz="1400" dirty="0"/>
              <a:t> and Demand </a:t>
            </a:r>
            <a:r>
              <a:rPr lang="en-US" sz="1400" dirty="0" err="1"/>
              <a:t>sYstem</a:t>
            </a:r>
            <a:r>
              <a:rPr lang="en-US" sz="1400" dirty="0"/>
              <a:t> (STUDY) (Total: $6,000,000; GT: $3,600,000)</a:t>
            </a:r>
          </a:p>
          <a:p>
            <a:pPr marL="285750" indent="-285750">
              <a:buFont typeface="+mj-lt"/>
              <a:buAutoNum type="arabicPeriod"/>
            </a:pPr>
            <a:r>
              <a:rPr lang="en-US" altLang="zh-CN" sz="1400" dirty="0"/>
              <a:t>NSF-Future Manufacturing: Personalized Regenerative Innovations in Medicine and Education (PRIMEd) for Future Biomanufacturing: Using Real-Time Patient and Therapy Data to Improve Patient and Societal Benefit (Total: $3,000,000; GT: $2,560,000)</a:t>
            </a:r>
            <a:endParaRPr lang="en-US" sz="1400" dirty="0"/>
          </a:p>
          <a:p>
            <a:pPr marL="285750" indent="-285750">
              <a:buFont typeface="+mj-lt"/>
              <a:buAutoNum type="arabicPeriod"/>
            </a:pPr>
            <a:endParaRPr lang="en-US" sz="1400" dirty="0"/>
          </a:p>
        </p:txBody>
      </p:sp>
    </p:spTree>
    <p:extLst>
      <p:ext uri="{BB962C8B-B14F-4D97-AF65-F5344CB8AC3E}">
        <p14:creationId xmlns:p14="http://schemas.microsoft.com/office/powerpoint/2010/main" val="369081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8">
            <a:extLst>
              <a:ext uri="{FF2B5EF4-FFF2-40B4-BE49-F238E27FC236}">
                <a16:creationId xmlns:a16="http://schemas.microsoft.com/office/drawing/2014/main" id="{7ED67727-B507-0440-97ED-1B7EAA82B83B}"/>
              </a:ext>
            </a:extLst>
          </p:cNvPr>
          <p:cNvSpPr txBox="1">
            <a:spLocks noChangeArrowheads="1"/>
          </p:cNvSpPr>
          <p:nvPr/>
        </p:nvSpPr>
        <p:spPr bwMode="auto">
          <a:xfrm>
            <a:off x="1823354" y="2680661"/>
            <a:ext cx="5154911" cy="1569660"/>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APPENDIX II</a:t>
            </a:r>
          </a:p>
          <a:p>
            <a:r>
              <a:rPr lang="en-US" sz="3200" dirty="0"/>
              <a:t>1-Slide Introductions of AMBER Projects</a:t>
            </a:r>
          </a:p>
        </p:txBody>
      </p:sp>
    </p:spTree>
    <p:extLst>
      <p:ext uri="{BB962C8B-B14F-4D97-AF65-F5344CB8AC3E}">
        <p14:creationId xmlns:p14="http://schemas.microsoft.com/office/powerpoint/2010/main" val="316484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901A7D-4F25-432A-9837-1354FCEDF14F}"/>
              </a:ext>
            </a:extLst>
          </p:cNvPr>
          <p:cNvGrpSpPr/>
          <p:nvPr/>
        </p:nvGrpSpPr>
        <p:grpSpPr>
          <a:xfrm>
            <a:off x="4156334" y="2175977"/>
            <a:ext cx="831329" cy="769441"/>
            <a:chOff x="1594289" y="2486078"/>
            <a:chExt cx="831329" cy="769441"/>
          </a:xfrm>
        </p:grpSpPr>
        <p:sp>
          <p:nvSpPr>
            <p:cNvPr id="3" name="Oval 2">
              <a:extLst>
                <a:ext uri="{FF2B5EF4-FFF2-40B4-BE49-F238E27FC236}">
                  <a16:creationId xmlns:a16="http://schemas.microsoft.com/office/drawing/2014/main" id="{9B27CF4B-8294-43E5-8073-C297675BB30E}"/>
                </a:ext>
              </a:extLst>
            </p:cNvPr>
            <p:cNvSpPr/>
            <p:nvPr/>
          </p:nvSpPr>
          <p:spPr>
            <a:xfrm>
              <a:off x="1594289" y="2568802"/>
              <a:ext cx="600271" cy="635798"/>
            </a:xfrm>
            <a:prstGeom prst="ellipse">
              <a:avLst/>
            </a:prstGeom>
            <a:noFill/>
            <a:ln w="7620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4800" dirty="0">
                <a:solidFill>
                  <a:srgbClr val="FFFFFF"/>
                </a:solidFill>
                <a:ea typeface="MS PGothic" pitchFamily="34" charset="-128"/>
              </a:endParaRPr>
            </a:p>
          </p:txBody>
        </p:sp>
        <p:sp>
          <p:nvSpPr>
            <p:cNvPr id="4" name="TextBox 3">
              <a:extLst>
                <a:ext uri="{FF2B5EF4-FFF2-40B4-BE49-F238E27FC236}">
                  <a16:creationId xmlns:a16="http://schemas.microsoft.com/office/drawing/2014/main" id="{23288A4B-3444-48F7-B555-6CC5168867B8}"/>
                </a:ext>
              </a:extLst>
            </p:cNvPr>
            <p:cNvSpPr txBox="1"/>
            <p:nvPr/>
          </p:nvSpPr>
          <p:spPr>
            <a:xfrm>
              <a:off x="1656424" y="2486078"/>
              <a:ext cx="769194" cy="769441"/>
            </a:xfrm>
            <a:prstGeom prst="rect">
              <a:avLst/>
            </a:prstGeom>
            <a:noFill/>
            <a:ln w="19050">
              <a:noFill/>
            </a:ln>
          </p:spPr>
          <p:txBody>
            <a:bodyPr wrap="square" rtlCol="0">
              <a:spAutoFit/>
            </a:bodyPr>
            <a:lstStyle/>
            <a:p>
              <a:r>
                <a:rPr lang="en-US" sz="4400" dirty="0">
                  <a:solidFill>
                    <a:schemeClr val="bg2">
                      <a:lumMod val="25000"/>
                    </a:schemeClr>
                  </a:solidFill>
                </a:rPr>
                <a:t>1</a:t>
              </a:r>
            </a:p>
          </p:txBody>
        </p:sp>
      </p:grpSp>
      <p:sp>
        <p:nvSpPr>
          <p:cNvPr id="5" name="TextBox 38">
            <a:extLst>
              <a:ext uri="{FF2B5EF4-FFF2-40B4-BE49-F238E27FC236}">
                <a16:creationId xmlns:a16="http://schemas.microsoft.com/office/drawing/2014/main" id="{21A6B245-DB7B-4EE6-B6CE-D1DFF269DDA2}"/>
              </a:ext>
            </a:extLst>
          </p:cNvPr>
          <p:cNvSpPr txBox="1">
            <a:spLocks noChangeArrowheads="1"/>
          </p:cNvSpPr>
          <p:nvPr/>
        </p:nvSpPr>
        <p:spPr bwMode="auto">
          <a:xfrm>
            <a:off x="1994544" y="3165691"/>
            <a:ext cx="5154911" cy="1077218"/>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Manufacturing Process Innovations</a:t>
            </a:r>
          </a:p>
        </p:txBody>
      </p:sp>
    </p:spTree>
    <p:extLst>
      <p:ext uri="{BB962C8B-B14F-4D97-AF65-F5344CB8AC3E}">
        <p14:creationId xmlns:p14="http://schemas.microsoft.com/office/powerpoint/2010/main" val="13963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9036" y="1386663"/>
            <a:ext cx="8205927" cy="4084674"/>
          </a:xfrm>
          <a:prstGeom prst="rect">
            <a:avLst/>
          </a:prstGeom>
        </p:spPr>
      </p:pic>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p:txBody>
          <a:bodyPr/>
          <a:lstStyle/>
          <a:p>
            <a:r>
              <a:rPr lang="en-US" dirty="0"/>
              <a:t>Our Vision: Smart Scaffold for Tissue Engineering</a:t>
            </a:r>
          </a:p>
        </p:txBody>
      </p:sp>
    </p:spTree>
    <p:extLst>
      <p:ext uri="{BB962C8B-B14F-4D97-AF65-F5344CB8AC3E}">
        <p14:creationId xmlns:p14="http://schemas.microsoft.com/office/powerpoint/2010/main" val="93242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664270" y="211078"/>
            <a:ext cx="7169150" cy="341632"/>
          </a:xfrm>
        </p:spPr>
        <p:txBody>
          <a:bodyPr/>
          <a:lstStyle/>
          <a:p>
            <a:r>
              <a:rPr lang="en-US" sz="1800" dirty="0"/>
              <a:t>Rapid Fabrication of </a:t>
            </a:r>
            <a:r>
              <a:rPr lang="en-US" sz="1800" dirty="0" err="1"/>
              <a:t>Prevascular</a:t>
            </a:r>
            <a:r>
              <a:rPr lang="en-US" sz="1800" dirty="0"/>
              <a:t> Networks using Alginate Hollow Fibers</a:t>
            </a:r>
          </a:p>
        </p:txBody>
      </p:sp>
      <p:pic>
        <p:nvPicPr>
          <p:cNvPr id="4" name="图片 5">
            <a:extLst>
              <a:ext uri="{FF2B5EF4-FFF2-40B4-BE49-F238E27FC236}">
                <a16:creationId xmlns:a16="http://schemas.microsoft.com/office/drawing/2014/main" id="{721319BC-21F7-45A0-9415-F66FD9FF4AC1}"/>
              </a:ext>
            </a:extLst>
          </p:cNvPr>
          <p:cNvPicPr/>
          <p:nvPr/>
        </p:nvPicPr>
        <p:blipFill>
          <a:blip r:embed="rId2" cstate="print">
            <a:extLst>
              <a:ext uri="{28A0092B-C50C-407E-A947-70E740481C1C}">
                <a14:useLocalDpi xmlns:a14="http://schemas.microsoft.com/office/drawing/2010/main"/>
              </a:ext>
            </a:extLst>
          </a:blip>
          <a:stretch>
            <a:fillRect/>
          </a:stretch>
        </p:blipFill>
        <p:spPr>
          <a:xfrm>
            <a:off x="656726" y="1784197"/>
            <a:ext cx="4776975" cy="4224211"/>
          </a:xfrm>
          <a:prstGeom prst="rect">
            <a:avLst/>
          </a:prstGeom>
        </p:spPr>
      </p:pic>
      <p:sp>
        <p:nvSpPr>
          <p:cNvPr id="5" name="Text Box 9">
            <a:extLst>
              <a:ext uri="{FF2B5EF4-FFF2-40B4-BE49-F238E27FC236}">
                <a16:creationId xmlns:a16="http://schemas.microsoft.com/office/drawing/2014/main" id="{DFE2124D-F774-4978-B4C9-E5F7DDCB30EC}"/>
              </a:ext>
            </a:extLst>
          </p:cNvPr>
          <p:cNvSpPr txBox="1">
            <a:spLocks noChangeArrowheads="1"/>
          </p:cNvSpPr>
          <p:nvPr/>
        </p:nvSpPr>
        <p:spPr bwMode="auto">
          <a:xfrm>
            <a:off x="5785889" y="1976535"/>
            <a:ext cx="2421046" cy="4031873"/>
          </a:xfrm>
          <a:prstGeom prst="rect">
            <a:avLst/>
          </a:prstGeom>
          <a:noFill/>
          <a:ln w="9525">
            <a:noFill/>
            <a:miter lim="800000"/>
            <a:headEnd/>
            <a:tailEnd/>
          </a:ln>
          <a:effectLst/>
        </p:spPr>
        <p:txBody>
          <a:bodyPr wrap="square">
            <a:spAutoFit/>
          </a:bodyPr>
          <a:lstStyle/>
          <a:p>
            <a:pPr>
              <a:spcBef>
                <a:spcPct val="50000"/>
              </a:spcBef>
            </a:pPr>
            <a:r>
              <a:rPr lang="en-US" altLang="zh-CN" sz="1600" dirty="0">
                <a:ea typeface="微软雅黑" pitchFamily="34" charset="-122"/>
                <a:cs typeface="Times New Roman" panose="02020603050405020304" pitchFamily="18" charset="0"/>
              </a:rPr>
              <a:t>A. The coaxial nozzle used for extruding hollow alginate fibers. B. Schematic diagram of fabricating 3D branched prevascular network in gelatin scaffolds. (a)Printed sacrificial template. (b) Sacrificial template in the mixture of quasi-crosslinking gelatin and sodium citrate. (c) Prevascular networks after dissolving of the sacrificial template during the crosslinking process.</a:t>
            </a:r>
          </a:p>
        </p:txBody>
      </p:sp>
      <p:sp>
        <p:nvSpPr>
          <p:cNvPr id="6" name="Rectangle 5">
            <a:extLst>
              <a:ext uri="{FF2B5EF4-FFF2-40B4-BE49-F238E27FC236}">
                <a16:creationId xmlns:a16="http://schemas.microsoft.com/office/drawing/2014/main" id="{D8E543BC-E66C-4240-82F2-8180EFCD963A}"/>
              </a:ext>
            </a:extLst>
          </p:cNvPr>
          <p:cNvSpPr/>
          <p:nvPr/>
        </p:nvSpPr>
        <p:spPr>
          <a:xfrm>
            <a:off x="656726" y="729903"/>
            <a:ext cx="7550210" cy="923330"/>
          </a:xfrm>
          <a:prstGeom prst="rect">
            <a:avLst/>
          </a:prstGeom>
        </p:spPr>
        <p:txBody>
          <a:bodyPr wrap="square">
            <a:spAutoFit/>
          </a:bodyPr>
          <a:lstStyle/>
          <a:p>
            <a:r>
              <a:rPr lang="en-US" b="1" dirty="0"/>
              <a:t>Project goal</a:t>
            </a:r>
            <a:r>
              <a:rPr lang="en-US" dirty="0"/>
              <a:t>: Develop a facile, sacrifice-based method for fabricating branching and interconnected </a:t>
            </a:r>
            <a:r>
              <a:rPr lang="en-US" dirty="0" err="1"/>
              <a:t>prevascular</a:t>
            </a:r>
            <a:r>
              <a:rPr lang="en-US" dirty="0"/>
              <a:t> networks that can provide oxygen, nutrients, and wastes delivery for cells in large volume tissue engineering scaffolds.</a:t>
            </a:r>
          </a:p>
        </p:txBody>
      </p:sp>
      <p:sp>
        <p:nvSpPr>
          <p:cNvPr id="7" name="TextBox 6">
            <a:extLst>
              <a:ext uri="{FF2B5EF4-FFF2-40B4-BE49-F238E27FC236}">
                <a16:creationId xmlns:a16="http://schemas.microsoft.com/office/drawing/2014/main" id="{313E778E-5067-4E79-9711-71D6B426C892}"/>
              </a:ext>
            </a:extLst>
          </p:cNvPr>
          <p:cNvSpPr txBox="1"/>
          <p:nvPr/>
        </p:nvSpPr>
        <p:spPr>
          <a:xfrm>
            <a:off x="5104258" y="6085489"/>
            <a:ext cx="3729162" cy="400110"/>
          </a:xfrm>
          <a:prstGeom prst="rect">
            <a:avLst/>
          </a:prstGeom>
          <a:noFill/>
        </p:spPr>
        <p:txBody>
          <a:bodyPr wrap="square">
            <a:spAutoFit/>
          </a:bodyPr>
          <a:lstStyle/>
          <a:p>
            <a:r>
              <a:rPr lang="en-US" sz="1000" i="1" dirty="0"/>
              <a:t>ACS Biomaterials Science &amp; Engineering 6.4 (2020): 2297-2311.</a:t>
            </a:r>
          </a:p>
          <a:p>
            <a:r>
              <a:rPr lang="en-US" sz="1000" i="1" dirty="0"/>
              <a:t>Materials Science and Engineering: C 104 (2019): 109936.</a:t>
            </a:r>
          </a:p>
        </p:txBody>
      </p:sp>
    </p:spTree>
    <p:extLst>
      <p:ext uri="{BB962C8B-B14F-4D97-AF65-F5344CB8AC3E}">
        <p14:creationId xmlns:p14="http://schemas.microsoft.com/office/powerpoint/2010/main" val="419620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664270" y="92664"/>
            <a:ext cx="7169150" cy="535531"/>
          </a:xfrm>
        </p:spPr>
        <p:txBody>
          <a:bodyPr/>
          <a:lstStyle/>
          <a:p>
            <a:r>
              <a:rPr lang="en-US" altLang="zh-CN" sz="1600" dirty="0"/>
              <a:t>Design and validate the textile platform based on wet-</a:t>
            </a:r>
            <a:r>
              <a:rPr lang="en-US" altLang="zh-CN" sz="1600" dirty="0" err="1"/>
              <a:t>electrospun</a:t>
            </a:r>
            <a:r>
              <a:rPr lang="en-US" altLang="zh-CN" sz="1600" dirty="0"/>
              <a:t> yarns for fabricating tissue scaffolds</a:t>
            </a:r>
          </a:p>
        </p:txBody>
      </p:sp>
      <p:sp>
        <p:nvSpPr>
          <p:cNvPr id="6" name="Rectangle 5">
            <a:extLst>
              <a:ext uri="{FF2B5EF4-FFF2-40B4-BE49-F238E27FC236}">
                <a16:creationId xmlns:a16="http://schemas.microsoft.com/office/drawing/2014/main" id="{D8E543BC-E66C-4240-82F2-8180EFCD963A}"/>
              </a:ext>
            </a:extLst>
          </p:cNvPr>
          <p:cNvSpPr/>
          <p:nvPr/>
        </p:nvSpPr>
        <p:spPr>
          <a:xfrm>
            <a:off x="363195" y="701664"/>
            <a:ext cx="8594945" cy="646331"/>
          </a:xfrm>
          <a:prstGeom prst="rect">
            <a:avLst/>
          </a:prstGeom>
        </p:spPr>
        <p:txBody>
          <a:bodyPr wrap="square">
            <a:spAutoFit/>
          </a:bodyPr>
          <a:lstStyle/>
          <a:p>
            <a:r>
              <a:rPr lang="en-US" b="1" dirty="0"/>
              <a:t>Project goal</a:t>
            </a:r>
            <a:r>
              <a:rPr lang="en-US" dirty="0"/>
              <a:t>: Integrate textile technology in tissue engineering to mimic the structural, mechanical, and biological properties of human tissues.</a:t>
            </a:r>
          </a:p>
        </p:txBody>
      </p:sp>
      <p:sp>
        <p:nvSpPr>
          <p:cNvPr id="3" name="Rectangle 2">
            <a:extLst>
              <a:ext uri="{FF2B5EF4-FFF2-40B4-BE49-F238E27FC236}">
                <a16:creationId xmlns:a16="http://schemas.microsoft.com/office/drawing/2014/main" id="{AA6FCE5D-10AD-4CEE-B8DD-3D401AD07D0B}"/>
              </a:ext>
            </a:extLst>
          </p:cNvPr>
          <p:cNvSpPr/>
          <p:nvPr/>
        </p:nvSpPr>
        <p:spPr>
          <a:xfrm>
            <a:off x="427586" y="3845152"/>
            <a:ext cx="8350200" cy="2308324"/>
          </a:xfrm>
          <a:prstGeom prst="rect">
            <a:avLst/>
          </a:prstGeom>
        </p:spPr>
        <p:txBody>
          <a:bodyPr wrap="square">
            <a:spAutoFit/>
          </a:bodyPr>
          <a:lstStyle/>
          <a:p>
            <a:r>
              <a:rPr lang="en-US" altLang="zh-CN" b="1" dirty="0"/>
              <a:t>Preliminary results:</a:t>
            </a:r>
          </a:p>
          <a:p>
            <a:pPr marL="285750" indent="-285750">
              <a:buFont typeface="Arial" panose="020B0604020202020204" pitchFamily="34" charset="0"/>
              <a:buChar char="•"/>
            </a:pPr>
            <a:r>
              <a:rPr lang="en-US" altLang="zh-CN" dirty="0"/>
              <a:t>A new category of composite scaffolds was designed and fabricated for mimicking human skin tissue from the three-layer architecture to mechanical properties. </a:t>
            </a:r>
          </a:p>
          <a:p>
            <a:pPr marL="285750" indent="-285750">
              <a:buFont typeface="Arial" panose="020B0604020202020204" pitchFamily="34" charset="0"/>
              <a:buChar char="•"/>
            </a:pPr>
            <a:r>
              <a:rPr lang="en-US" altLang="zh-CN" dirty="0"/>
              <a:t>The strain-stiffening property of human soft tissues can be simulated by introducing the wavy structures of textile patterns in scaffolds.</a:t>
            </a:r>
          </a:p>
          <a:p>
            <a:pPr marL="285750" indent="-285750">
              <a:buFont typeface="Arial" panose="020B0604020202020204" pitchFamily="34" charset="0"/>
              <a:buChar char="•"/>
            </a:pPr>
            <a:r>
              <a:rPr lang="en-US" dirty="0"/>
              <a:t>The effect of process parameters during wet electrospinning on fabricated yarns’ crystallinity degree was investigated to mimic the rigid and elastic components in soft tissues. </a:t>
            </a:r>
          </a:p>
        </p:txBody>
      </p:sp>
      <p:pic>
        <p:nvPicPr>
          <p:cNvPr id="9" name="Picture 8">
            <a:extLst>
              <a:ext uri="{FF2B5EF4-FFF2-40B4-BE49-F238E27FC236}">
                <a16:creationId xmlns:a16="http://schemas.microsoft.com/office/drawing/2014/main" id="{B1454C45-6E28-4FCC-8A2F-58F68F3B6ECB}"/>
              </a:ext>
            </a:extLst>
          </p:cNvPr>
          <p:cNvPicPr>
            <a:picLocks noChangeAspect="1"/>
          </p:cNvPicPr>
          <p:nvPr/>
        </p:nvPicPr>
        <p:blipFill>
          <a:blip r:embed="rId2"/>
          <a:stretch>
            <a:fillRect/>
          </a:stretch>
        </p:blipFill>
        <p:spPr>
          <a:xfrm>
            <a:off x="185845" y="1467589"/>
            <a:ext cx="3079353" cy="2088821"/>
          </a:xfrm>
          <a:prstGeom prst="rect">
            <a:avLst/>
          </a:prstGeom>
        </p:spPr>
      </p:pic>
      <p:grpSp>
        <p:nvGrpSpPr>
          <p:cNvPr id="10" name="Group 9">
            <a:extLst>
              <a:ext uri="{FF2B5EF4-FFF2-40B4-BE49-F238E27FC236}">
                <a16:creationId xmlns:a16="http://schemas.microsoft.com/office/drawing/2014/main" id="{99A638C8-755D-4C89-9EE2-B0B0DD022250}"/>
              </a:ext>
            </a:extLst>
          </p:cNvPr>
          <p:cNvGrpSpPr/>
          <p:nvPr/>
        </p:nvGrpSpPr>
        <p:grpSpPr>
          <a:xfrm>
            <a:off x="3391529" y="1457203"/>
            <a:ext cx="3215539" cy="2410514"/>
            <a:chOff x="3340458" y="951474"/>
            <a:chExt cx="3215539" cy="2410514"/>
          </a:xfrm>
        </p:grpSpPr>
        <p:grpSp>
          <p:nvGrpSpPr>
            <p:cNvPr id="26" name="Group 25">
              <a:extLst>
                <a:ext uri="{FF2B5EF4-FFF2-40B4-BE49-F238E27FC236}">
                  <a16:creationId xmlns:a16="http://schemas.microsoft.com/office/drawing/2014/main" id="{FF208669-50E7-4689-A0E5-D9F896DE0B4C}"/>
                </a:ext>
              </a:extLst>
            </p:cNvPr>
            <p:cNvGrpSpPr/>
            <p:nvPr/>
          </p:nvGrpSpPr>
          <p:grpSpPr>
            <a:xfrm>
              <a:off x="3340458" y="951474"/>
              <a:ext cx="3215539" cy="2410514"/>
              <a:chOff x="4067944" y="2501623"/>
              <a:chExt cx="4753519" cy="3901536"/>
            </a:xfrm>
          </p:grpSpPr>
          <p:pic>
            <p:nvPicPr>
              <p:cNvPr id="28" name="Picture 27" descr="A picture containing indoor&#10;&#10;Description automatically generated">
                <a:extLst>
                  <a:ext uri="{FF2B5EF4-FFF2-40B4-BE49-F238E27FC236}">
                    <a16:creationId xmlns:a16="http://schemas.microsoft.com/office/drawing/2014/main" id="{8B7AA8CC-D02E-4CDB-A2E3-FDC557B85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526787"/>
                <a:ext cx="1694772" cy="1694772"/>
              </a:xfrm>
              <a:prstGeom prst="rect">
                <a:avLst/>
              </a:prstGeom>
            </p:spPr>
          </p:pic>
          <p:pic>
            <p:nvPicPr>
              <p:cNvPr id="29" name="Picture 28">
                <a:extLst>
                  <a:ext uri="{FF2B5EF4-FFF2-40B4-BE49-F238E27FC236}">
                    <a16:creationId xmlns:a16="http://schemas.microsoft.com/office/drawing/2014/main" id="{769FC2AD-0D22-4C5E-A4F7-147521BBD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4386871"/>
                <a:ext cx="1688488" cy="2016288"/>
              </a:xfrm>
              <a:prstGeom prst="rect">
                <a:avLst/>
              </a:prstGeom>
            </p:spPr>
          </p:pic>
          <p:grpSp>
            <p:nvGrpSpPr>
              <p:cNvPr id="30" name="Group 29">
                <a:extLst>
                  <a:ext uri="{FF2B5EF4-FFF2-40B4-BE49-F238E27FC236}">
                    <a16:creationId xmlns:a16="http://schemas.microsoft.com/office/drawing/2014/main" id="{ED449131-16A6-4D10-B7C5-C5F37DB5FFA1}"/>
                  </a:ext>
                </a:extLst>
              </p:cNvPr>
              <p:cNvGrpSpPr/>
              <p:nvPr/>
            </p:nvGrpSpPr>
            <p:grpSpPr>
              <a:xfrm>
                <a:off x="5913649" y="2501623"/>
                <a:ext cx="2907814" cy="3901536"/>
                <a:chOff x="4989757" y="1042039"/>
                <a:chExt cx="2907814" cy="3901536"/>
              </a:xfrm>
            </p:grpSpPr>
            <p:pic>
              <p:nvPicPr>
                <p:cNvPr id="31" name="Picture 30" descr="A picture containing ware, chain&#10;&#10;Description automatically generated">
                  <a:extLst>
                    <a:ext uri="{FF2B5EF4-FFF2-40B4-BE49-F238E27FC236}">
                      <a16:creationId xmlns:a16="http://schemas.microsoft.com/office/drawing/2014/main" id="{56561667-C013-49F6-920A-8D8C09558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063924"/>
                  <a:ext cx="2893523" cy="1325355"/>
                </a:xfrm>
                <a:prstGeom prst="rect">
                  <a:avLst/>
                </a:prstGeom>
              </p:spPr>
            </p:pic>
            <p:pic>
              <p:nvPicPr>
                <p:cNvPr id="32" name="Picture 31" descr="A close up of an animal&#10;&#10;Description automatically generated">
                  <a:extLst>
                    <a:ext uri="{FF2B5EF4-FFF2-40B4-BE49-F238E27FC236}">
                      <a16:creationId xmlns:a16="http://schemas.microsoft.com/office/drawing/2014/main" id="{2DF47625-04F0-4350-83A7-325751863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6" y="3618220"/>
                  <a:ext cx="2893523" cy="1325355"/>
                </a:xfrm>
                <a:prstGeom prst="rect">
                  <a:avLst/>
                </a:prstGeom>
              </p:spPr>
            </p:pic>
            <p:pic>
              <p:nvPicPr>
                <p:cNvPr id="33" name="Picture 32" descr="A picture containing chain, ware, black, dark&#10;&#10;Description automatically generated">
                  <a:extLst>
                    <a:ext uri="{FF2B5EF4-FFF2-40B4-BE49-F238E27FC236}">
                      <a16:creationId xmlns:a16="http://schemas.microsoft.com/office/drawing/2014/main" id="{A5D71494-8714-4671-9EF4-C2E9331D4E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6" y="2362732"/>
                  <a:ext cx="2893523" cy="1325355"/>
                </a:xfrm>
                <a:prstGeom prst="rect">
                  <a:avLst/>
                </a:prstGeom>
              </p:spPr>
            </p:pic>
            <p:cxnSp>
              <p:nvCxnSpPr>
                <p:cNvPr id="34" name="Straight Connector 33">
                  <a:extLst>
                    <a:ext uri="{FF2B5EF4-FFF2-40B4-BE49-F238E27FC236}">
                      <a16:creationId xmlns:a16="http://schemas.microsoft.com/office/drawing/2014/main" id="{0DB8E30E-523A-451B-8DCD-7F7581394E6B}"/>
                    </a:ext>
                  </a:extLst>
                </p:cNvPr>
                <p:cNvCxnSpPr>
                  <a:cxnSpLocks/>
                </p:cNvCxnSpPr>
                <p:nvPr/>
              </p:nvCxnSpPr>
              <p:spPr>
                <a:xfrm>
                  <a:off x="7258876" y="4870807"/>
                  <a:ext cx="5040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2357CE-2794-4CC7-969F-9500D70DC296}"/>
                    </a:ext>
                  </a:extLst>
                </p:cNvPr>
                <p:cNvSpPr txBox="1"/>
                <p:nvPr/>
              </p:nvSpPr>
              <p:spPr>
                <a:xfrm>
                  <a:off x="4989757" y="1042039"/>
                  <a:ext cx="1538418" cy="498152"/>
                </a:xfrm>
                <a:prstGeom prst="rect">
                  <a:avLst/>
                </a:prstGeom>
                <a:noFill/>
              </p:spPr>
              <p:txBody>
                <a:bodyPr wrap="none" rtlCol="0">
                  <a:spAutoFit/>
                </a:bodyPr>
                <a:lstStyle/>
                <a:p>
                  <a:r>
                    <a:rPr lang="en-US" altLang="zh-CN" sz="1400" b="1" dirty="0">
                      <a:solidFill>
                        <a:schemeClr val="bg1"/>
                      </a:solidFill>
                      <a:latin typeface="Times New Roman" panose="02020603050405020304" pitchFamily="18" charset="0"/>
                      <a:cs typeface="Times New Roman" panose="02020603050405020304" pitchFamily="18" charset="0"/>
                    </a:rPr>
                    <a:t>2 mm hook</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7CE1BB0-C906-4A9E-BFDA-5FA08BE3FAD3}"/>
                    </a:ext>
                  </a:extLst>
                </p:cNvPr>
                <p:cNvSpPr txBox="1"/>
                <p:nvPr/>
              </p:nvSpPr>
              <p:spPr>
                <a:xfrm>
                  <a:off x="4989757" y="2237796"/>
                  <a:ext cx="1538418" cy="498152"/>
                </a:xfrm>
                <a:prstGeom prst="rect">
                  <a:avLst/>
                </a:prstGeom>
                <a:noFill/>
              </p:spPr>
              <p:txBody>
                <a:bodyPr wrap="none" rtlCol="0">
                  <a:spAutoFit/>
                </a:bodyPr>
                <a:lstStyle/>
                <a:p>
                  <a:r>
                    <a:rPr lang="en-US" altLang="zh-CN" sz="1400" b="1" dirty="0">
                      <a:solidFill>
                        <a:schemeClr val="bg1"/>
                      </a:solidFill>
                      <a:latin typeface="Times New Roman" panose="02020603050405020304" pitchFamily="18" charset="0"/>
                      <a:cs typeface="Times New Roman" panose="02020603050405020304" pitchFamily="18" charset="0"/>
                    </a:rPr>
                    <a:t>4 mm hook</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190807D9-DBEE-437A-9E2F-EC1FE0DC7366}"/>
                    </a:ext>
                  </a:extLst>
                </p:cNvPr>
                <p:cNvSpPr txBox="1"/>
                <p:nvPr/>
              </p:nvSpPr>
              <p:spPr>
                <a:xfrm>
                  <a:off x="4989757" y="3433554"/>
                  <a:ext cx="1538418" cy="498152"/>
                </a:xfrm>
                <a:prstGeom prst="rect">
                  <a:avLst/>
                </a:prstGeom>
                <a:noFill/>
              </p:spPr>
              <p:txBody>
                <a:bodyPr wrap="none" rtlCol="0">
                  <a:spAutoFit/>
                </a:bodyPr>
                <a:lstStyle/>
                <a:p>
                  <a:r>
                    <a:rPr lang="en-US" altLang="zh-CN" sz="1400" b="1" dirty="0">
                      <a:solidFill>
                        <a:schemeClr val="bg1"/>
                      </a:solidFill>
                      <a:latin typeface="Times New Roman" panose="02020603050405020304" pitchFamily="18" charset="0"/>
                      <a:cs typeface="Times New Roman" panose="02020603050405020304" pitchFamily="18" charset="0"/>
                    </a:rPr>
                    <a:t>6 mm hook</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874C5E47-4EED-4253-B8CD-6BDFF88372C9}"/>
                </a:ext>
              </a:extLst>
            </p:cNvPr>
            <p:cNvSpPr txBox="1"/>
            <p:nvPr/>
          </p:nvSpPr>
          <p:spPr>
            <a:xfrm>
              <a:off x="6057831" y="3123979"/>
              <a:ext cx="473206" cy="215444"/>
            </a:xfrm>
            <a:prstGeom prst="rect">
              <a:avLst/>
            </a:prstGeom>
            <a:noFill/>
          </p:spPr>
          <p:txBody>
            <a:bodyPr wrap="none" rtlCol="0">
              <a:spAutoFit/>
            </a:bodyPr>
            <a:lstStyle/>
            <a:p>
              <a:r>
                <a:rPr lang="en-US" altLang="zh-CN" sz="800" dirty="0">
                  <a:solidFill>
                    <a:schemeClr val="bg1"/>
                  </a:solidFill>
                </a:rPr>
                <a:t>10 mm</a:t>
              </a:r>
              <a:endParaRPr lang="zh-CN" altLang="en-US" sz="800" dirty="0">
                <a:solidFill>
                  <a:schemeClr val="bg1"/>
                </a:solidFill>
              </a:endParaRPr>
            </a:p>
          </p:txBody>
        </p:sp>
      </p:grpSp>
      <p:grpSp>
        <p:nvGrpSpPr>
          <p:cNvPr id="11" name="Group 10">
            <a:extLst>
              <a:ext uri="{FF2B5EF4-FFF2-40B4-BE49-F238E27FC236}">
                <a16:creationId xmlns:a16="http://schemas.microsoft.com/office/drawing/2014/main" id="{8B2A1513-7171-4291-A5DA-C30AB91294FD}"/>
              </a:ext>
            </a:extLst>
          </p:cNvPr>
          <p:cNvGrpSpPr/>
          <p:nvPr/>
        </p:nvGrpSpPr>
        <p:grpSpPr>
          <a:xfrm>
            <a:off x="6843128" y="1445775"/>
            <a:ext cx="2115027" cy="2402435"/>
            <a:chOff x="6789370" y="997122"/>
            <a:chExt cx="2115027" cy="2402435"/>
          </a:xfrm>
        </p:grpSpPr>
        <p:pic>
          <p:nvPicPr>
            <p:cNvPr id="12" name="Picture 11" descr="A picture containing food, light&#10;&#10;Description automatically generated">
              <a:extLst>
                <a:ext uri="{FF2B5EF4-FFF2-40B4-BE49-F238E27FC236}">
                  <a16:creationId xmlns:a16="http://schemas.microsoft.com/office/drawing/2014/main" id="{28B87E33-5327-47B4-B8D1-554FCB869C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1611" y="2801614"/>
              <a:ext cx="1453588" cy="597943"/>
            </a:xfrm>
            <a:prstGeom prst="rect">
              <a:avLst/>
            </a:prstGeom>
          </p:spPr>
        </p:pic>
        <p:grpSp>
          <p:nvGrpSpPr>
            <p:cNvPr id="13" name="Group 12">
              <a:extLst>
                <a:ext uri="{FF2B5EF4-FFF2-40B4-BE49-F238E27FC236}">
                  <a16:creationId xmlns:a16="http://schemas.microsoft.com/office/drawing/2014/main" id="{DB06C7A4-5BB3-416B-9323-9848E29AC802}"/>
                </a:ext>
              </a:extLst>
            </p:cNvPr>
            <p:cNvGrpSpPr/>
            <p:nvPr/>
          </p:nvGrpSpPr>
          <p:grpSpPr>
            <a:xfrm>
              <a:off x="6789370" y="997122"/>
              <a:ext cx="2115027" cy="1782524"/>
              <a:chOff x="-1" y="3669859"/>
              <a:chExt cx="3419475" cy="2771784"/>
            </a:xfrm>
          </p:grpSpPr>
          <p:sp>
            <p:nvSpPr>
              <p:cNvPr id="14" name="Freeform: Shape 13">
                <a:extLst>
                  <a:ext uri="{FF2B5EF4-FFF2-40B4-BE49-F238E27FC236}">
                    <a16:creationId xmlns:a16="http://schemas.microsoft.com/office/drawing/2014/main" id="{11B8260E-5C8D-4398-99D3-BD42CA0F1EF5}"/>
                  </a:ext>
                </a:extLst>
              </p:cNvPr>
              <p:cNvSpPr/>
              <p:nvPr/>
            </p:nvSpPr>
            <p:spPr>
              <a:xfrm>
                <a:off x="2414987" y="4908319"/>
                <a:ext cx="507044" cy="331142"/>
              </a:xfrm>
              <a:custGeom>
                <a:avLst/>
                <a:gdLst>
                  <a:gd name="connsiteX0" fmla="*/ 495335 w 911204"/>
                  <a:gd name="connsiteY0" fmla="*/ 0 h 723900"/>
                  <a:gd name="connsiteX1" fmla="*/ 330235 w 911204"/>
                  <a:gd name="connsiteY1" fmla="*/ 88900 h 723900"/>
                  <a:gd name="connsiteX2" fmla="*/ 711235 w 911204"/>
                  <a:gd name="connsiteY2" fmla="*/ 177800 h 723900"/>
                  <a:gd name="connsiteX3" fmla="*/ 114335 w 911204"/>
                  <a:gd name="connsiteY3" fmla="*/ 279400 h 723900"/>
                  <a:gd name="connsiteX4" fmla="*/ 863635 w 911204"/>
                  <a:gd name="connsiteY4" fmla="*/ 419100 h 723900"/>
                  <a:gd name="connsiteX5" fmla="*/ 35 w 911204"/>
                  <a:gd name="connsiteY5" fmla="*/ 508000 h 723900"/>
                  <a:gd name="connsiteX6" fmla="*/ 901735 w 911204"/>
                  <a:gd name="connsiteY6" fmla="*/ 660400 h 723900"/>
                  <a:gd name="connsiteX7" fmla="*/ 393735 w 911204"/>
                  <a:gd name="connsiteY7"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204" h="723900">
                    <a:moveTo>
                      <a:pt x="495335" y="0"/>
                    </a:moveTo>
                    <a:cubicBezTo>
                      <a:pt x="394793" y="29633"/>
                      <a:pt x="294252" y="59267"/>
                      <a:pt x="330235" y="88900"/>
                    </a:cubicBezTo>
                    <a:cubicBezTo>
                      <a:pt x="366218" y="118533"/>
                      <a:pt x="747218" y="146050"/>
                      <a:pt x="711235" y="177800"/>
                    </a:cubicBezTo>
                    <a:cubicBezTo>
                      <a:pt x="675252" y="209550"/>
                      <a:pt x="88935" y="239183"/>
                      <a:pt x="114335" y="279400"/>
                    </a:cubicBezTo>
                    <a:cubicBezTo>
                      <a:pt x="139735" y="319617"/>
                      <a:pt x="882685" y="381000"/>
                      <a:pt x="863635" y="419100"/>
                    </a:cubicBezTo>
                    <a:cubicBezTo>
                      <a:pt x="844585" y="457200"/>
                      <a:pt x="-6315" y="467783"/>
                      <a:pt x="35" y="508000"/>
                    </a:cubicBezTo>
                    <a:cubicBezTo>
                      <a:pt x="6385" y="548217"/>
                      <a:pt x="836118" y="624417"/>
                      <a:pt x="901735" y="660400"/>
                    </a:cubicBezTo>
                    <a:cubicBezTo>
                      <a:pt x="967352" y="696383"/>
                      <a:pt x="680543" y="710141"/>
                      <a:pt x="393735" y="723900"/>
                    </a:cubicBezTo>
                  </a:path>
                </a:pathLst>
              </a:cu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15" name="Flowchart: Data 14">
                <a:extLst>
                  <a:ext uri="{FF2B5EF4-FFF2-40B4-BE49-F238E27FC236}">
                    <a16:creationId xmlns:a16="http://schemas.microsoft.com/office/drawing/2014/main" id="{0A858B3C-2D36-4805-87E9-71BC4D27FF46}"/>
                  </a:ext>
                </a:extLst>
              </p:cNvPr>
              <p:cNvSpPr/>
              <p:nvPr/>
            </p:nvSpPr>
            <p:spPr>
              <a:xfrm>
                <a:off x="1957387" y="5448796"/>
                <a:ext cx="1462087" cy="331142"/>
              </a:xfrm>
              <a:prstGeom prst="flowChartInputOutput">
                <a:avLst/>
              </a:prstGeom>
              <a:solidFill>
                <a:sysClr val="window" lastClr="FFFFFF">
                  <a:lumMod val="65000"/>
                  <a:tint val="66000"/>
                  <a:satMod val="160000"/>
                </a:sysClr>
              </a:solidFill>
              <a:ln w="2540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zh-CN" altLang="en-US" sz="25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6" name="Group 15">
                <a:extLst>
                  <a:ext uri="{FF2B5EF4-FFF2-40B4-BE49-F238E27FC236}">
                    <a16:creationId xmlns:a16="http://schemas.microsoft.com/office/drawing/2014/main" id="{8C0F1A53-76DE-4837-A2D6-EAB462705ABD}"/>
                  </a:ext>
                </a:extLst>
              </p:cNvPr>
              <p:cNvGrpSpPr/>
              <p:nvPr/>
            </p:nvGrpSpPr>
            <p:grpSpPr>
              <a:xfrm>
                <a:off x="-1" y="3669859"/>
                <a:ext cx="3170657" cy="2771784"/>
                <a:chOff x="-1" y="3669859"/>
                <a:chExt cx="3170657" cy="2771784"/>
              </a:xfrm>
            </p:grpSpPr>
            <p:pic>
              <p:nvPicPr>
                <p:cNvPr id="17" name="Picture 16" descr="A close up of a device&#10;&#10;Description automatically generated">
                  <a:extLst>
                    <a:ext uri="{FF2B5EF4-FFF2-40B4-BE49-F238E27FC236}">
                      <a16:creationId xmlns:a16="http://schemas.microsoft.com/office/drawing/2014/main" id="{59DE1CBB-5760-47B5-BE8B-7ABD99789B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5090956"/>
                  <a:ext cx="1785257" cy="1350687"/>
                </a:xfrm>
                <a:prstGeom prst="rect">
                  <a:avLst/>
                </a:prstGeom>
              </p:spPr>
            </p:pic>
            <p:pic>
              <p:nvPicPr>
                <p:cNvPr id="18" name="Picture 17">
                  <a:extLst>
                    <a:ext uri="{FF2B5EF4-FFF2-40B4-BE49-F238E27FC236}">
                      <a16:creationId xmlns:a16="http://schemas.microsoft.com/office/drawing/2014/main" id="{196D290E-EAE6-4C82-B0E5-56E65EA3E6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5649" y="3669859"/>
                  <a:ext cx="466382" cy="1238460"/>
                </a:xfrm>
                <a:prstGeom prst="rect">
                  <a:avLst/>
                </a:prstGeom>
              </p:spPr>
            </p:pic>
            <p:cxnSp>
              <p:nvCxnSpPr>
                <p:cNvPr id="19" name="Straight Connector 18">
                  <a:extLst>
                    <a:ext uri="{FF2B5EF4-FFF2-40B4-BE49-F238E27FC236}">
                      <a16:creationId xmlns:a16="http://schemas.microsoft.com/office/drawing/2014/main" id="{98EB87F7-DC17-4E6A-91E7-4E5AD6953946}"/>
                    </a:ext>
                  </a:extLst>
                </p:cNvPr>
                <p:cNvCxnSpPr>
                  <a:cxnSpLocks/>
                </p:cNvCxnSpPr>
                <p:nvPr/>
              </p:nvCxnSpPr>
              <p:spPr>
                <a:xfrm flipV="1">
                  <a:off x="762000" y="4645335"/>
                  <a:ext cx="0" cy="521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AB4E0B-BE4C-415F-ACF7-6FB274126537}"/>
                    </a:ext>
                  </a:extLst>
                </p:cNvPr>
                <p:cNvCxnSpPr>
                  <a:cxnSpLocks/>
                </p:cNvCxnSpPr>
                <p:nvPr/>
              </p:nvCxnSpPr>
              <p:spPr>
                <a:xfrm>
                  <a:off x="762000" y="4645335"/>
                  <a:ext cx="1906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70F0A37-3F43-4EC2-B0F8-BC01057952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9116" y="5511934"/>
                  <a:ext cx="738627" cy="204867"/>
                </a:xfrm>
                <a:prstGeom prst="rect">
                  <a:avLst/>
                </a:prstGeom>
              </p:spPr>
            </p:pic>
            <p:cxnSp>
              <p:nvCxnSpPr>
                <p:cNvPr id="22" name="Straight Connector 21">
                  <a:extLst>
                    <a:ext uri="{FF2B5EF4-FFF2-40B4-BE49-F238E27FC236}">
                      <a16:creationId xmlns:a16="http://schemas.microsoft.com/office/drawing/2014/main" id="{1E5B0E6B-86D6-4937-91E3-F13389E3F471}"/>
                    </a:ext>
                  </a:extLst>
                </p:cNvPr>
                <p:cNvCxnSpPr/>
                <p:nvPr/>
              </p:nvCxnSpPr>
              <p:spPr>
                <a:xfrm>
                  <a:off x="3037822" y="5779938"/>
                  <a:ext cx="0" cy="252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472C9-F157-4B72-B01C-7018AEAFD938}"/>
                    </a:ext>
                  </a:extLst>
                </p:cNvPr>
                <p:cNvCxnSpPr/>
                <p:nvPr/>
              </p:nvCxnSpPr>
              <p:spPr>
                <a:xfrm>
                  <a:off x="2904987" y="6037262"/>
                  <a:ext cx="265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55A922-CE55-42B4-B2CC-C463C0140A55}"/>
                    </a:ext>
                  </a:extLst>
                </p:cNvPr>
                <p:cNvCxnSpPr>
                  <a:cxnSpLocks/>
                </p:cNvCxnSpPr>
                <p:nvPr/>
              </p:nvCxnSpPr>
              <p:spPr>
                <a:xfrm>
                  <a:off x="2947780" y="6109890"/>
                  <a:ext cx="1800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1D7191-4117-438B-A53D-56DF0AE4369D}"/>
                    </a:ext>
                  </a:extLst>
                </p:cNvPr>
                <p:cNvCxnSpPr>
                  <a:cxnSpLocks/>
                </p:cNvCxnSpPr>
                <p:nvPr/>
              </p:nvCxnSpPr>
              <p:spPr>
                <a:xfrm>
                  <a:off x="2978221" y="6182518"/>
                  <a:ext cx="119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18FA7F90-E710-416B-9D2B-6862EDF52F42}"/>
              </a:ext>
            </a:extLst>
          </p:cNvPr>
          <p:cNvSpPr txBox="1"/>
          <p:nvPr/>
        </p:nvSpPr>
        <p:spPr>
          <a:xfrm>
            <a:off x="4604470" y="5799533"/>
            <a:ext cx="4353670" cy="707886"/>
          </a:xfrm>
          <a:prstGeom prst="rect">
            <a:avLst/>
          </a:prstGeom>
          <a:noFill/>
        </p:spPr>
        <p:txBody>
          <a:bodyPr wrap="square">
            <a:spAutoFit/>
          </a:bodyPr>
          <a:lstStyle/>
          <a:p>
            <a:r>
              <a:rPr lang="en-US" sz="1000" i="1" dirty="0"/>
              <a:t>Acta </a:t>
            </a:r>
            <a:r>
              <a:rPr lang="en-US" sz="1000" i="1" dirty="0" err="1"/>
              <a:t>Biomaterialia</a:t>
            </a:r>
            <a:r>
              <a:rPr lang="en-US" sz="1000" i="1" dirty="0"/>
              <a:t> 128 (2021): 60-76.</a:t>
            </a:r>
          </a:p>
          <a:p>
            <a:r>
              <a:rPr lang="en-US" sz="1000" i="1" dirty="0"/>
              <a:t>Journal of the Mechanical Behavior of Biomedical Materials 119 (2021): 104499.</a:t>
            </a:r>
          </a:p>
          <a:p>
            <a:r>
              <a:rPr lang="en-US" sz="1000" i="1" dirty="0"/>
              <a:t>ACS Biomaterials Science &amp; Engineering 7.6 (2021): 2627-2637.</a:t>
            </a:r>
          </a:p>
          <a:p>
            <a:r>
              <a:rPr lang="en-US" sz="1000" i="1" dirty="0"/>
              <a:t>Polymers 12.11 (2020): 2475.</a:t>
            </a:r>
          </a:p>
        </p:txBody>
      </p:sp>
    </p:spTree>
    <p:extLst>
      <p:ext uri="{BB962C8B-B14F-4D97-AF65-F5344CB8AC3E}">
        <p14:creationId xmlns:p14="http://schemas.microsoft.com/office/powerpoint/2010/main" val="278666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630086" y="179834"/>
            <a:ext cx="7169150" cy="369332"/>
          </a:xfrm>
        </p:spPr>
        <p:txBody>
          <a:bodyPr/>
          <a:lstStyle/>
          <a:p>
            <a:r>
              <a:rPr lang="en-US" sz="2000" dirty="0"/>
              <a:t>Voxelated Tissue Engineering via 3D Printed Auxetic Scaffold</a:t>
            </a:r>
          </a:p>
        </p:txBody>
      </p:sp>
      <p:sp>
        <p:nvSpPr>
          <p:cNvPr id="6" name="Rectangle 5">
            <a:extLst>
              <a:ext uri="{FF2B5EF4-FFF2-40B4-BE49-F238E27FC236}">
                <a16:creationId xmlns:a16="http://schemas.microsoft.com/office/drawing/2014/main" id="{D8E543BC-E66C-4240-82F2-8180EFCD963A}"/>
              </a:ext>
            </a:extLst>
          </p:cNvPr>
          <p:cNvSpPr/>
          <p:nvPr/>
        </p:nvSpPr>
        <p:spPr>
          <a:xfrm>
            <a:off x="363196" y="1115133"/>
            <a:ext cx="8136938" cy="646331"/>
          </a:xfrm>
          <a:prstGeom prst="rect">
            <a:avLst/>
          </a:prstGeom>
        </p:spPr>
        <p:txBody>
          <a:bodyPr wrap="square">
            <a:spAutoFit/>
          </a:bodyPr>
          <a:lstStyle/>
          <a:p>
            <a:r>
              <a:rPr lang="en-US" b="1" dirty="0"/>
              <a:t>Project goal</a:t>
            </a:r>
            <a:r>
              <a:rPr lang="en-US" dirty="0"/>
              <a:t>: Develop a universal tissue engineering process based on real-time controlled dynamic scaffolds for large, solid tissues and organs.</a:t>
            </a:r>
          </a:p>
        </p:txBody>
      </p:sp>
      <p:pic>
        <p:nvPicPr>
          <p:cNvPr id="8" name="Picture 7">
            <a:extLst>
              <a:ext uri="{FF2B5EF4-FFF2-40B4-BE49-F238E27FC236}">
                <a16:creationId xmlns:a16="http://schemas.microsoft.com/office/drawing/2014/main" id="{F9CD6355-4382-4270-BE2E-5768D4A8A52C}"/>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565360" y="1874433"/>
            <a:ext cx="5065139" cy="2881550"/>
          </a:xfrm>
          <a:prstGeom prst="rect">
            <a:avLst/>
          </a:prstGeom>
          <a:noFill/>
        </p:spPr>
      </p:pic>
      <p:sp>
        <p:nvSpPr>
          <p:cNvPr id="4" name="Rectangle 3">
            <a:extLst>
              <a:ext uri="{FF2B5EF4-FFF2-40B4-BE49-F238E27FC236}">
                <a16:creationId xmlns:a16="http://schemas.microsoft.com/office/drawing/2014/main" id="{4A373FBB-7683-42AD-8A34-E01B77200EE6}"/>
              </a:ext>
            </a:extLst>
          </p:cNvPr>
          <p:cNvSpPr/>
          <p:nvPr/>
        </p:nvSpPr>
        <p:spPr>
          <a:xfrm>
            <a:off x="683662" y="4800504"/>
            <a:ext cx="8115574" cy="1169551"/>
          </a:xfrm>
          <a:prstGeom prst="rect">
            <a:avLst/>
          </a:prstGeom>
        </p:spPr>
        <p:txBody>
          <a:bodyPr wrap="square">
            <a:spAutoFit/>
          </a:bodyPr>
          <a:lstStyle/>
          <a:p>
            <a:pPr marL="285750" indent="-285750">
              <a:buFont typeface="Arial" panose="020B0604020202020204" pitchFamily="34" charset="0"/>
              <a:buChar char="•"/>
            </a:pPr>
            <a:r>
              <a:rPr lang="en-US" sz="1400" dirty="0"/>
              <a:t>Auxetic metamaterials may serve as a viable method to divide a large scaffold into small compartments</a:t>
            </a:r>
          </a:p>
          <a:p>
            <a:pPr marL="285750" indent="-285750">
              <a:buFont typeface="Arial" panose="020B0604020202020204" pitchFamily="34" charset="0"/>
              <a:buChar char="•"/>
            </a:pPr>
            <a:r>
              <a:rPr lang="en-US" sz="1400" dirty="0"/>
              <a:t>The negative Poisson’s ratio of the auxetic scaffold provides a chance to control the volume of the scaffold </a:t>
            </a:r>
          </a:p>
          <a:p>
            <a:pPr marL="285750" indent="-285750">
              <a:buFont typeface="Arial" panose="020B0604020202020204" pitchFamily="34" charset="0"/>
              <a:buChar char="•"/>
            </a:pPr>
            <a:r>
              <a:rPr lang="en-US" sz="1400" dirty="0"/>
              <a:t>When stretched, channels are formed among the compartments to allow material exchange </a:t>
            </a:r>
          </a:p>
          <a:p>
            <a:pPr marL="285750" indent="-285750">
              <a:buFont typeface="Arial" panose="020B0604020202020204" pitchFamily="34" charset="0"/>
              <a:buChar char="•"/>
            </a:pPr>
            <a:r>
              <a:rPr lang="en-US" sz="1400" dirty="0"/>
              <a:t>When compressed, the scaffold switches to a “closed mode” that eliminates all internal voids </a:t>
            </a:r>
          </a:p>
          <a:p>
            <a:pPr marL="285750" indent="-285750">
              <a:buFont typeface="Arial" panose="020B0604020202020204" pitchFamily="34" charset="0"/>
              <a:buChar char="•"/>
            </a:pPr>
            <a:r>
              <a:rPr lang="en-US" sz="1400" dirty="0"/>
              <a:t>The microfluidic flows through the scaffold can also be regulated via dynamic controls</a:t>
            </a:r>
          </a:p>
        </p:txBody>
      </p:sp>
      <p:grpSp>
        <p:nvGrpSpPr>
          <p:cNvPr id="7" name="Group 6">
            <a:extLst>
              <a:ext uri="{FF2B5EF4-FFF2-40B4-BE49-F238E27FC236}">
                <a16:creationId xmlns:a16="http://schemas.microsoft.com/office/drawing/2014/main" id="{863FBAF0-ACF3-4174-AFD3-7297CFED6C3E}"/>
              </a:ext>
            </a:extLst>
          </p:cNvPr>
          <p:cNvGrpSpPr/>
          <p:nvPr/>
        </p:nvGrpSpPr>
        <p:grpSpPr>
          <a:xfrm>
            <a:off x="5630499" y="1874433"/>
            <a:ext cx="2948141" cy="2881550"/>
            <a:chOff x="4423398" y="2420074"/>
            <a:chExt cx="3136523" cy="3214069"/>
          </a:xfrm>
        </p:grpSpPr>
        <p:pic>
          <p:nvPicPr>
            <p:cNvPr id="9" name="圖片 8">
              <a:extLst>
                <a:ext uri="{FF2B5EF4-FFF2-40B4-BE49-F238E27FC236}">
                  <a16:creationId xmlns:a16="http://schemas.microsoft.com/office/drawing/2014/main" id="{0A882F56-6840-4209-9A46-F9C1F7857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3398" y="2420074"/>
              <a:ext cx="3030642" cy="1928993"/>
            </a:xfrm>
            <a:prstGeom prst="rect">
              <a:avLst/>
            </a:prstGeom>
          </p:spPr>
        </p:pic>
        <p:pic>
          <p:nvPicPr>
            <p:cNvPr id="10" name="Picture 9">
              <a:extLst>
                <a:ext uri="{FF2B5EF4-FFF2-40B4-BE49-F238E27FC236}">
                  <a16:creationId xmlns:a16="http://schemas.microsoft.com/office/drawing/2014/main" id="{107CE00E-94A1-46AB-8553-6FC91FA901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04" t="26667" r="31984" b="35096"/>
            <a:stretch/>
          </p:blipFill>
          <p:spPr>
            <a:xfrm>
              <a:off x="6479265" y="4555428"/>
              <a:ext cx="1080656" cy="935132"/>
            </a:xfrm>
            <a:prstGeom prst="rect">
              <a:avLst/>
            </a:prstGeom>
          </p:spPr>
        </p:pic>
        <p:cxnSp>
          <p:nvCxnSpPr>
            <p:cNvPr id="11" name="Straight Arrow Connector 10">
              <a:extLst>
                <a:ext uri="{FF2B5EF4-FFF2-40B4-BE49-F238E27FC236}">
                  <a16:creationId xmlns:a16="http://schemas.microsoft.com/office/drawing/2014/main" id="{BBB22632-4F27-4B46-A214-1E9D226B9087}"/>
                </a:ext>
              </a:extLst>
            </p:cNvPr>
            <p:cNvCxnSpPr/>
            <p:nvPr/>
          </p:nvCxnSpPr>
          <p:spPr>
            <a:xfrm flipH="1">
              <a:off x="5351395" y="4021240"/>
              <a:ext cx="26712" cy="2361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1CE7497-B2E3-4839-8D1B-A134423EA510}"/>
                </a:ext>
              </a:extLst>
            </p:cNvPr>
            <p:cNvCxnSpPr/>
            <p:nvPr/>
          </p:nvCxnSpPr>
          <p:spPr>
            <a:xfrm>
              <a:off x="6306104" y="4021240"/>
              <a:ext cx="173161" cy="32782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C32A3A4-613A-429B-8EA2-94EC6FBE6229}"/>
                </a:ext>
              </a:extLst>
            </p:cNvPr>
            <p:cNvGrpSpPr/>
            <p:nvPr/>
          </p:nvGrpSpPr>
          <p:grpSpPr>
            <a:xfrm>
              <a:off x="4647570" y="4404577"/>
              <a:ext cx="1231796" cy="1229566"/>
              <a:chOff x="4647570" y="4404577"/>
              <a:chExt cx="1231796" cy="1229566"/>
            </a:xfrm>
          </p:grpSpPr>
          <p:pic>
            <p:nvPicPr>
              <p:cNvPr id="38" name="Picture 37">
                <a:extLst>
                  <a:ext uri="{FF2B5EF4-FFF2-40B4-BE49-F238E27FC236}">
                    <a16:creationId xmlns:a16="http://schemas.microsoft.com/office/drawing/2014/main" id="{2B8C2475-9955-401C-AECE-2CF7EA8E33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808" t="30938" r="31191" b="22975"/>
              <a:stretch/>
            </p:blipFill>
            <p:spPr>
              <a:xfrm>
                <a:off x="4647570" y="4404577"/>
                <a:ext cx="1231796" cy="1229566"/>
              </a:xfrm>
              <a:prstGeom prst="rect">
                <a:avLst/>
              </a:prstGeom>
            </p:spPr>
          </p:pic>
          <p:sp>
            <p:nvSpPr>
              <p:cNvPr id="39" name="Rectangle 38">
                <a:extLst>
                  <a:ext uri="{FF2B5EF4-FFF2-40B4-BE49-F238E27FC236}">
                    <a16:creationId xmlns:a16="http://schemas.microsoft.com/office/drawing/2014/main" id="{88A26A61-5729-4E30-94E2-72AE531EE25D}"/>
                  </a:ext>
                </a:extLst>
              </p:cNvPr>
              <p:cNvSpPr/>
              <p:nvPr/>
            </p:nvSpPr>
            <p:spPr>
              <a:xfrm rot="959530">
                <a:off x="5104392" y="4870007"/>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B4C4C0-2DA8-42A1-92EF-CBA060B5AEC0}"/>
                  </a:ext>
                </a:extLst>
              </p:cNvPr>
              <p:cNvSpPr/>
              <p:nvPr/>
            </p:nvSpPr>
            <p:spPr>
              <a:xfrm rot="959530">
                <a:off x="5249649" y="5020026"/>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60D78D5-205E-4C68-9F13-B418B7DEC93A}"/>
                  </a:ext>
                </a:extLst>
              </p:cNvPr>
              <p:cNvSpPr/>
              <p:nvPr/>
            </p:nvSpPr>
            <p:spPr>
              <a:xfrm rot="20640470" flipV="1">
                <a:off x="5245697" y="4871825"/>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132683E-9452-471A-B9E3-D0B661DA4ADA}"/>
                  </a:ext>
                </a:extLst>
              </p:cNvPr>
              <p:cNvSpPr/>
              <p:nvPr/>
            </p:nvSpPr>
            <p:spPr>
              <a:xfrm rot="20640470" flipV="1">
                <a:off x="5105390" y="5017645"/>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17EE573-025B-434B-8FA1-CDC8E5BA415B}"/>
                  </a:ext>
                </a:extLst>
              </p:cNvPr>
              <p:cNvSpPr/>
              <p:nvPr/>
            </p:nvSpPr>
            <p:spPr>
              <a:xfrm rot="959530">
                <a:off x="4966466" y="5013446"/>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F96F673-E305-419D-A11B-0FB27A377EEB}"/>
                  </a:ext>
                </a:extLst>
              </p:cNvPr>
              <p:cNvSpPr/>
              <p:nvPr/>
            </p:nvSpPr>
            <p:spPr>
              <a:xfrm rot="20640470" flipV="1">
                <a:off x="4962514" y="4865245"/>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C3FBAF0-8C61-4F81-BD5C-A81AFF420D38}"/>
                  </a:ext>
                </a:extLst>
              </p:cNvPr>
              <p:cNvSpPr/>
              <p:nvPr/>
            </p:nvSpPr>
            <p:spPr>
              <a:xfrm rot="959530">
                <a:off x="5389981" y="4872386"/>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354E730-5CE5-4A92-A7C0-F2474385CAB5}"/>
                  </a:ext>
                </a:extLst>
              </p:cNvPr>
              <p:cNvSpPr/>
              <p:nvPr/>
            </p:nvSpPr>
            <p:spPr>
              <a:xfrm rot="20640470" flipV="1">
                <a:off x="5390979" y="5020024"/>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45E4DBF-64D1-432B-8563-1A9730CE4078}"/>
                  </a:ext>
                </a:extLst>
              </p:cNvPr>
              <p:cNvSpPr/>
              <p:nvPr/>
            </p:nvSpPr>
            <p:spPr>
              <a:xfrm rot="959530">
                <a:off x="5104392" y="5172991"/>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3469CD4-FC68-4DE3-A57B-3079B4B149A6}"/>
                  </a:ext>
                </a:extLst>
              </p:cNvPr>
              <p:cNvSpPr/>
              <p:nvPr/>
            </p:nvSpPr>
            <p:spPr>
              <a:xfrm rot="20640470" flipV="1">
                <a:off x="5245697" y="5174809"/>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B7899A9-5929-4901-9498-0FA916FD444F}"/>
                  </a:ext>
                </a:extLst>
              </p:cNvPr>
              <p:cNvSpPr/>
              <p:nvPr/>
            </p:nvSpPr>
            <p:spPr>
              <a:xfrm rot="959530">
                <a:off x="5245697" y="4712359"/>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DC04368-0917-4163-9591-48C9088AF371}"/>
                  </a:ext>
                </a:extLst>
              </p:cNvPr>
              <p:cNvSpPr/>
              <p:nvPr/>
            </p:nvSpPr>
            <p:spPr>
              <a:xfrm rot="20640470" flipV="1">
                <a:off x="5101438" y="4709978"/>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1281B51-A494-4F8A-8A24-380D5527D6B0}"/>
                  </a:ext>
                </a:extLst>
              </p:cNvPr>
              <p:cNvSpPr/>
              <p:nvPr/>
            </p:nvSpPr>
            <p:spPr>
              <a:xfrm rot="959530">
                <a:off x="5248888" y="5325951"/>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0293FDE-96C0-44E3-A568-84812836171C}"/>
                  </a:ext>
                </a:extLst>
              </p:cNvPr>
              <p:cNvSpPr/>
              <p:nvPr/>
            </p:nvSpPr>
            <p:spPr>
              <a:xfrm rot="20640470" flipV="1">
                <a:off x="5104629" y="5323570"/>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FD2FE0D-1DD8-450E-9DA1-0FF94CE2BAF7}"/>
                  </a:ext>
                </a:extLst>
              </p:cNvPr>
              <p:cNvSpPr/>
              <p:nvPr/>
            </p:nvSpPr>
            <p:spPr>
              <a:xfrm rot="959530">
                <a:off x="5106067" y="4556964"/>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CC33FC5-B29B-49AC-ACCB-9FB786FD5EB6}"/>
                  </a:ext>
                </a:extLst>
              </p:cNvPr>
              <p:cNvSpPr/>
              <p:nvPr/>
            </p:nvSpPr>
            <p:spPr>
              <a:xfrm rot="20640470" flipV="1">
                <a:off x="5247372" y="455878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A959D5B-E946-420F-82FD-8EA14613BC82}"/>
                  </a:ext>
                </a:extLst>
              </p:cNvPr>
              <p:cNvSpPr/>
              <p:nvPr/>
            </p:nvSpPr>
            <p:spPr>
              <a:xfrm rot="959530">
                <a:off x="4821993" y="4867554"/>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C62355F-470F-4B11-8E79-0D3950C95E66}"/>
                  </a:ext>
                </a:extLst>
              </p:cNvPr>
              <p:cNvSpPr/>
              <p:nvPr/>
            </p:nvSpPr>
            <p:spPr>
              <a:xfrm rot="20640470" flipV="1">
                <a:off x="4822991" y="501519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F413DDE-4F3F-48FF-80EA-3F22B38528D5}"/>
                  </a:ext>
                </a:extLst>
              </p:cNvPr>
              <p:cNvSpPr/>
              <p:nvPr/>
            </p:nvSpPr>
            <p:spPr>
              <a:xfrm rot="959530">
                <a:off x="5536089" y="5013447"/>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06D4877-95CF-4EBB-B7C7-F83212A637CB}"/>
                  </a:ext>
                </a:extLst>
              </p:cNvPr>
              <p:cNvSpPr/>
              <p:nvPr/>
            </p:nvSpPr>
            <p:spPr>
              <a:xfrm rot="20640470" flipV="1">
                <a:off x="5532137" y="4865246"/>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9423090-BB46-404C-BBD0-CE4C562FB238}"/>
                  </a:ext>
                </a:extLst>
              </p:cNvPr>
              <p:cNvSpPr/>
              <p:nvPr/>
            </p:nvSpPr>
            <p:spPr>
              <a:xfrm rot="20640470" flipV="1">
                <a:off x="5389981" y="4715648"/>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4E3FAB6-598D-456E-81E4-6E79AEE85067}"/>
                  </a:ext>
                </a:extLst>
              </p:cNvPr>
              <p:cNvSpPr/>
              <p:nvPr/>
            </p:nvSpPr>
            <p:spPr>
              <a:xfrm rot="20640470" flipV="1">
                <a:off x="4959281" y="5167267"/>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41D457D-919D-44AF-84B3-08E887D927F1}"/>
                  </a:ext>
                </a:extLst>
              </p:cNvPr>
              <p:cNvSpPr/>
              <p:nvPr/>
            </p:nvSpPr>
            <p:spPr>
              <a:xfrm rot="959530">
                <a:off x="4966465" y="4712290"/>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609A124-90C5-4372-B4F7-EAEC73D707D6}"/>
                  </a:ext>
                </a:extLst>
              </p:cNvPr>
              <p:cNvSpPr/>
              <p:nvPr/>
            </p:nvSpPr>
            <p:spPr>
              <a:xfrm rot="959530">
                <a:off x="5389980" y="517126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7F73BAE-54E6-4D7E-9768-0729AF45690A}"/>
                </a:ext>
              </a:extLst>
            </p:cNvPr>
            <p:cNvSpPr/>
            <p:nvPr/>
          </p:nvSpPr>
          <p:spPr>
            <a:xfrm>
              <a:off x="6876041" y="4908317"/>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EDB204-0607-428D-9A44-38A648BF5CE8}"/>
                </a:ext>
              </a:extLst>
            </p:cNvPr>
            <p:cNvSpPr/>
            <p:nvPr/>
          </p:nvSpPr>
          <p:spPr>
            <a:xfrm>
              <a:off x="6993516" y="5022617"/>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651579-05A6-4263-86BB-8912A4143D8A}"/>
                </a:ext>
              </a:extLst>
            </p:cNvPr>
            <p:cNvSpPr/>
            <p:nvPr/>
          </p:nvSpPr>
          <p:spPr>
            <a:xfrm>
              <a:off x="6878207" y="5023334"/>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C6AB03-4390-4585-94B1-BC0DDFD10681}"/>
                </a:ext>
              </a:extLst>
            </p:cNvPr>
            <p:cNvSpPr/>
            <p:nvPr/>
          </p:nvSpPr>
          <p:spPr>
            <a:xfrm>
              <a:off x="6993903" y="4908317"/>
              <a:ext cx="153175" cy="148945"/>
            </a:xfrm>
            <a:prstGeom prst="rect">
              <a:avLst/>
            </a:prstGeom>
            <a:solidFill>
              <a:srgbClr val="60483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C88F39-0CE9-428E-82CE-B9B7CE106A3C}"/>
                </a:ext>
              </a:extLst>
            </p:cNvPr>
            <p:cNvSpPr/>
            <p:nvPr/>
          </p:nvSpPr>
          <p:spPr>
            <a:xfrm flipV="1">
              <a:off x="7083662" y="5027339"/>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A4DD59-A49D-4BFD-A163-69430C3C0439}"/>
                </a:ext>
              </a:extLst>
            </p:cNvPr>
            <p:cNvSpPr/>
            <p:nvPr/>
          </p:nvSpPr>
          <p:spPr>
            <a:xfrm flipV="1">
              <a:off x="7087313" y="4909759"/>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64B386-8412-4DFE-8593-0E2A56ADDC6F}"/>
                </a:ext>
              </a:extLst>
            </p:cNvPr>
            <p:cNvSpPr/>
            <p:nvPr/>
          </p:nvSpPr>
          <p:spPr>
            <a:xfrm flipV="1">
              <a:off x="6996162" y="4820391"/>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B0F02F3-88C9-4574-BBA7-F480B1289B37}"/>
                </a:ext>
              </a:extLst>
            </p:cNvPr>
            <p:cNvSpPr/>
            <p:nvPr/>
          </p:nvSpPr>
          <p:spPr>
            <a:xfrm flipV="1">
              <a:off x="6877059" y="4823152"/>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6E10D3-864A-444D-B5D8-2F16456D76AB}"/>
                </a:ext>
              </a:extLst>
            </p:cNvPr>
            <p:cNvSpPr/>
            <p:nvPr/>
          </p:nvSpPr>
          <p:spPr>
            <a:xfrm flipV="1">
              <a:off x="6778007" y="5028304"/>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4585BE8-6E51-4D33-A8A7-CD14E05AE8BD}"/>
                </a:ext>
              </a:extLst>
            </p:cNvPr>
            <p:cNvSpPr/>
            <p:nvPr/>
          </p:nvSpPr>
          <p:spPr>
            <a:xfrm flipV="1">
              <a:off x="6781658" y="4910724"/>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7EB619-1059-4D37-A405-6FF060FF5254}"/>
                </a:ext>
              </a:extLst>
            </p:cNvPr>
            <p:cNvSpPr/>
            <p:nvPr/>
          </p:nvSpPr>
          <p:spPr>
            <a:xfrm flipV="1">
              <a:off x="7004747" y="5109726"/>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058652-6A3F-4465-83F1-59AA37F18E0B}"/>
                </a:ext>
              </a:extLst>
            </p:cNvPr>
            <p:cNvSpPr/>
            <p:nvPr/>
          </p:nvSpPr>
          <p:spPr>
            <a:xfrm flipV="1">
              <a:off x="6879681" y="5109726"/>
              <a:ext cx="153175" cy="148945"/>
            </a:xfrm>
            <a:prstGeom prst="rect">
              <a:avLst/>
            </a:prstGeom>
            <a:solidFill>
              <a:srgbClr val="446645"/>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D79294-E970-45A1-A670-8C069C27D43D}"/>
                </a:ext>
              </a:extLst>
            </p:cNvPr>
            <p:cNvSpPr/>
            <p:nvPr/>
          </p:nvSpPr>
          <p:spPr>
            <a:xfrm rot="10800000" flipV="1">
              <a:off x="7109062" y="4802669"/>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705CE6-4FFB-463E-85FC-B92AB00E1894}"/>
                </a:ext>
              </a:extLst>
            </p:cNvPr>
            <p:cNvSpPr/>
            <p:nvPr/>
          </p:nvSpPr>
          <p:spPr>
            <a:xfrm rot="10800000" flipV="1">
              <a:off x="7200066" y="4917633"/>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CA30F2-A177-4087-B80A-BC2D936A641B}"/>
                </a:ext>
              </a:extLst>
            </p:cNvPr>
            <p:cNvSpPr/>
            <p:nvPr/>
          </p:nvSpPr>
          <p:spPr>
            <a:xfrm rot="10800000" flipV="1">
              <a:off x="7196896" y="5032979"/>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71CA55-20C3-4F84-92B5-47E0FA6CEA60}"/>
                </a:ext>
              </a:extLst>
            </p:cNvPr>
            <p:cNvSpPr/>
            <p:nvPr/>
          </p:nvSpPr>
          <p:spPr>
            <a:xfrm rot="10800000" flipV="1">
              <a:off x="7126347" y="5129405"/>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C676D2-22D3-4947-9115-8B347CE0880D}"/>
                </a:ext>
              </a:extLst>
            </p:cNvPr>
            <p:cNvSpPr/>
            <p:nvPr/>
          </p:nvSpPr>
          <p:spPr>
            <a:xfrm rot="10800000" flipV="1">
              <a:off x="6754495" y="5136310"/>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1655099-8BE7-4B8C-9350-530D24E9D132}"/>
                </a:ext>
              </a:extLst>
            </p:cNvPr>
            <p:cNvSpPr/>
            <p:nvPr/>
          </p:nvSpPr>
          <p:spPr>
            <a:xfrm rot="10800000" flipV="1">
              <a:off x="6662610" y="490758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F228C88-2AF4-44FC-8EAE-5A37E284DBD2}"/>
                </a:ext>
              </a:extLst>
            </p:cNvPr>
            <p:cNvSpPr/>
            <p:nvPr/>
          </p:nvSpPr>
          <p:spPr>
            <a:xfrm rot="10800000" flipV="1">
              <a:off x="6662615" y="5022928"/>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C8CC0A-720B-419F-A32E-2FAA6E44BE86}"/>
                </a:ext>
              </a:extLst>
            </p:cNvPr>
            <p:cNvSpPr/>
            <p:nvPr/>
          </p:nvSpPr>
          <p:spPr>
            <a:xfrm rot="10800000" flipV="1">
              <a:off x="6876041" y="521964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AB0496-CDE2-4681-BFE7-F75F427883E8}"/>
                </a:ext>
              </a:extLst>
            </p:cNvPr>
            <p:cNvSpPr/>
            <p:nvPr/>
          </p:nvSpPr>
          <p:spPr>
            <a:xfrm rot="10800000" flipV="1">
              <a:off x="6998688" y="5221938"/>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C468DE-824F-4727-A3B5-BC5D2E59F7A7}"/>
                </a:ext>
              </a:extLst>
            </p:cNvPr>
            <p:cNvSpPr/>
            <p:nvPr/>
          </p:nvSpPr>
          <p:spPr>
            <a:xfrm rot="10800000" flipV="1">
              <a:off x="6876955" y="471427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5AC8536-F77B-46BD-B99C-154D223C9C82}"/>
                </a:ext>
              </a:extLst>
            </p:cNvPr>
            <p:cNvSpPr/>
            <p:nvPr/>
          </p:nvSpPr>
          <p:spPr>
            <a:xfrm rot="10800000" flipV="1">
              <a:off x="6999602" y="4716568"/>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38CEA49-B415-4B52-96A8-E4CB9011E437}"/>
                </a:ext>
              </a:extLst>
            </p:cNvPr>
            <p:cNvSpPr/>
            <p:nvPr/>
          </p:nvSpPr>
          <p:spPr>
            <a:xfrm rot="10800000" flipV="1">
              <a:off x="6759801" y="4797352"/>
              <a:ext cx="153175" cy="148945"/>
            </a:xfrm>
            <a:prstGeom prst="rect">
              <a:avLst/>
            </a:prstGeom>
            <a:solidFill>
              <a:srgbClr val="44456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9DD9BE39-4F1F-44C0-ACF2-DBF2E6F1D772}"/>
              </a:ext>
            </a:extLst>
          </p:cNvPr>
          <p:cNvSpPr txBox="1"/>
          <p:nvPr/>
        </p:nvSpPr>
        <p:spPr>
          <a:xfrm>
            <a:off x="6340188" y="5866305"/>
            <a:ext cx="2613369" cy="553998"/>
          </a:xfrm>
          <a:prstGeom prst="rect">
            <a:avLst/>
          </a:prstGeom>
          <a:noFill/>
        </p:spPr>
        <p:txBody>
          <a:bodyPr wrap="square">
            <a:spAutoFit/>
          </a:bodyPr>
          <a:lstStyle/>
          <a:p>
            <a:r>
              <a:rPr lang="en-US" sz="1000" i="1" dirty="0"/>
              <a:t>Biomedical Materials 14.2 (2019): 025006.</a:t>
            </a:r>
          </a:p>
          <a:p>
            <a:r>
              <a:rPr lang="en-US" sz="1000" i="1" dirty="0"/>
              <a:t>Materials &amp; Design 195 (2020): 108982.</a:t>
            </a:r>
          </a:p>
          <a:p>
            <a:r>
              <a:rPr lang="en-US" sz="1000" i="1" dirty="0"/>
              <a:t>US Patent 11,124,763, 2021</a:t>
            </a:r>
          </a:p>
        </p:txBody>
      </p:sp>
    </p:spTree>
    <p:extLst>
      <p:ext uri="{BB962C8B-B14F-4D97-AF65-F5344CB8AC3E}">
        <p14:creationId xmlns:p14="http://schemas.microsoft.com/office/powerpoint/2010/main" val="228041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901A7D-4F25-432A-9837-1354FCEDF14F}"/>
              </a:ext>
            </a:extLst>
          </p:cNvPr>
          <p:cNvGrpSpPr/>
          <p:nvPr/>
        </p:nvGrpSpPr>
        <p:grpSpPr>
          <a:xfrm>
            <a:off x="4156334" y="2175977"/>
            <a:ext cx="831329" cy="769441"/>
            <a:chOff x="1594289" y="2486078"/>
            <a:chExt cx="831329" cy="769441"/>
          </a:xfrm>
        </p:grpSpPr>
        <p:sp>
          <p:nvSpPr>
            <p:cNvPr id="3" name="Oval 2">
              <a:extLst>
                <a:ext uri="{FF2B5EF4-FFF2-40B4-BE49-F238E27FC236}">
                  <a16:creationId xmlns:a16="http://schemas.microsoft.com/office/drawing/2014/main" id="{9B27CF4B-8294-43E5-8073-C297675BB30E}"/>
                </a:ext>
              </a:extLst>
            </p:cNvPr>
            <p:cNvSpPr/>
            <p:nvPr/>
          </p:nvSpPr>
          <p:spPr>
            <a:xfrm>
              <a:off x="1594289" y="2568802"/>
              <a:ext cx="600271" cy="635798"/>
            </a:xfrm>
            <a:prstGeom prst="ellipse">
              <a:avLst/>
            </a:prstGeom>
            <a:noFill/>
            <a:ln w="7620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4800" dirty="0">
                <a:solidFill>
                  <a:srgbClr val="FFFFFF"/>
                </a:solidFill>
                <a:ea typeface="MS PGothic" pitchFamily="34" charset="-128"/>
              </a:endParaRPr>
            </a:p>
          </p:txBody>
        </p:sp>
        <p:sp>
          <p:nvSpPr>
            <p:cNvPr id="4" name="TextBox 3">
              <a:extLst>
                <a:ext uri="{FF2B5EF4-FFF2-40B4-BE49-F238E27FC236}">
                  <a16:creationId xmlns:a16="http://schemas.microsoft.com/office/drawing/2014/main" id="{23288A4B-3444-48F7-B555-6CC5168867B8}"/>
                </a:ext>
              </a:extLst>
            </p:cNvPr>
            <p:cNvSpPr txBox="1"/>
            <p:nvPr/>
          </p:nvSpPr>
          <p:spPr>
            <a:xfrm>
              <a:off x="1656424" y="2486078"/>
              <a:ext cx="769194" cy="769441"/>
            </a:xfrm>
            <a:prstGeom prst="rect">
              <a:avLst/>
            </a:prstGeom>
            <a:noFill/>
            <a:ln w="19050">
              <a:noFill/>
            </a:ln>
          </p:spPr>
          <p:txBody>
            <a:bodyPr wrap="square" rtlCol="0">
              <a:spAutoFit/>
            </a:bodyPr>
            <a:lstStyle/>
            <a:p>
              <a:r>
                <a:rPr lang="en-US" sz="4400" dirty="0">
                  <a:solidFill>
                    <a:schemeClr val="bg2">
                      <a:lumMod val="25000"/>
                    </a:schemeClr>
                  </a:solidFill>
                </a:rPr>
                <a:t>2</a:t>
              </a:r>
            </a:p>
          </p:txBody>
        </p:sp>
      </p:grpSp>
      <p:sp>
        <p:nvSpPr>
          <p:cNvPr id="5" name="TextBox 38">
            <a:extLst>
              <a:ext uri="{FF2B5EF4-FFF2-40B4-BE49-F238E27FC236}">
                <a16:creationId xmlns:a16="http://schemas.microsoft.com/office/drawing/2014/main" id="{21A6B245-DB7B-4EE6-B6CE-D1DFF269DDA2}"/>
              </a:ext>
            </a:extLst>
          </p:cNvPr>
          <p:cNvSpPr txBox="1">
            <a:spLocks noChangeArrowheads="1"/>
          </p:cNvSpPr>
          <p:nvPr/>
        </p:nvSpPr>
        <p:spPr bwMode="auto">
          <a:xfrm>
            <a:off x="1879013" y="3165691"/>
            <a:ext cx="5154911" cy="1077218"/>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Sensing and Data Processing Innovations</a:t>
            </a:r>
          </a:p>
        </p:txBody>
      </p:sp>
    </p:spTree>
    <p:extLst>
      <p:ext uri="{BB962C8B-B14F-4D97-AF65-F5344CB8AC3E}">
        <p14:creationId xmlns:p14="http://schemas.microsoft.com/office/powerpoint/2010/main" val="186473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Facility</a:t>
            </a:r>
          </a:p>
        </p:txBody>
      </p:sp>
      <p:sp>
        <p:nvSpPr>
          <p:cNvPr id="3" name="TextBox 2"/>
          <p:cNvSpPr txBox="1"/>
          <p:nvPr/>
        </p:nvSpPr>
        <p:spPr>
          <a:xfrm>
            <a:off x="262014" y="1088809"/>
            <a:ext cx="5457956" cy="830997"/>
          </a:xfrm>
          <a:prstGeom prst="rect">
            <a:avLst/>
          </a:prstGeom>
          <a:noFill/>
        </p:spPr>
        <p:txBody>
          <a:bodyPr wrap="square" rtlCol="0">
            <a:spAutoFit/>
          </a:bodyPr>
          <a:lstStyle/>
          <a:p>
            <a:r>
              <a:rPr lang="en-US" altLang="zh-CN" sz="1600" b="1" i="1" dirty="0"/>
              <a:t>Physical address: 575 14</a:t>
            </a:r>
            <a:r>
              <a:rPr lang="en-US" altLang="zh-CN" sz="1600" b="1" i="1" baseline="30000" dirty="0"/>
              <a:t>th</a:t>
            </a:r>
            <a:r>
              <a:rPr lang="en-US" altLang="zh-CN" sz="1600" b="1" i="1" dirty="0"/>
              <a:t> ST NW, Atlanta, GA</a:t>
            </a:r>
          </a:p>
          <a:p>
            <a:r>
              <a:rPr lang="en-US" altLang="zh-CN" sz="1600" b="1" i="1" dirty="0"/>
              <a:t>Home page: </a:t>
            </a:r>
            <a:r>
              <a:rPr lang="en-US" altLang="zh-CN" sz="1600" b="1" i="1" dirty="0">
                <a:hlinkClick r:id="rId2"/>
              </a:rPr>
              <a:t>http://www.manufacturing.gatech.edu/additive-manufacturing-bio-engineering-research-amber</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552" y="2068586"/>
            <a:ext cx="4622799" cy="1828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293" y="4292388"/>
            <a:ext cx="18288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3158" y="4292388"/>
            <a:ext cx="1828800" cy="1371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429" y="4292388"/>
            <a:ext cx="1828800" cy="1371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69" y="2525786"/>
            <a:ext cx="1828800" cy="1371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1734" y="2525786"/>
            <a:ext cx="1828800" cy="1371600"/>
          </a:xfrm>
          <a:prstGeom prst="rect">
            <a:avLst/>
          </a:prstGeom>
        </p:spPr>
      </p:pic>
      <p:pic>
        <p:nvPicPr>
          <p:cNvPr id="12" name="Picture 11">
            <a:extLst>
              <a:ext uri="{FF2B5EF4-FFF2-40B4-BE49-F238E27FC236}">
                <a16:creationId xmlns:a16="http://schemas.microsoft.com/office/drawing/2014/main" id="{50E1FA54-D14E-4787-A253-882D31F80D99}"/>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90129" y="1203976"/>
            <a:ext cx="1653871" cy="640636"/>
          </a:xfrm>
          <a:prstGeom prst="rect">
            <a:avLst/>
          </a:prstGeom>
        </p:spPr>
      </p:pic>
    </p:spTree>
    <p:extLst>
      <p:ext uri="{BB962C8B-B14F-4D97-AF65-F5344CB8AC3E}">
        <p14:creationId xmlns:p14="http://schemas.microsoft.com/office/powerpoint/2010/main" val="395189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655724" y="108529"/>
            <a:ext cx="7169150" cy="590931"/>
          </a:xfrm>
        </p:spPr>
        <p:txBody>
          <a:bodyPr/>
          <a:lstStyle/>
          <a:p>
            <a:r>
              <a:rPr lang="en-US" sz="1800" dirty="0"/>
              <a:t>An All-Printed Wireless, Distributed Sensor Array Platform for In-Line, Continuous Monitoring of Cell Culture Conditions in Scale-up Bioreactors</a:t>
            </a:r>
          </a:p>
        </p:txBody>
      </p:sp>
      <p:sp>
        <p:nvSpPr>
          <p:cNvPr id="6" name="Rectangle 5">
            <a:extLst>
              <a:ext uri="{FF2B5EF4-FFF2-40B4-BE49-F238E27FC236}">
                <a16:creationId xmlns:a16="http://schemas.microsoft.com/office/drawing/2014/main" id="{D8E543BC-E66C-4240-82F2-8180EFCD963A}"/>
              </a:ext>
            </a:extLst>
          </p:cNvPr>
          <p:cNvSpPr/>
          <p:nvPr/>
        </p:nvSpPr>
        <p:spPr>
          <a:xfrm>
            <a:off x="639491" y="873027"/>
            <a:ext cx="7550210" cy="923330"/>
          </a:xfrm>
          <a:prstGeom prst="rect">
            <a:avLst/>
          </a:prstGeom>
        </p:spPr>
        <p:txBody>
          <a:bodyPr wrap="square">
            <a:spAutoFit/>
          </a:bodyPr>
          <a:lstStyle/>
          <a:p>
            <a:r>
              <a:rPr lang="en-US" b="1" dirty="0"/>
              <a:t>Project goal</a:t>
            </a:r>
            <a:r>
              <a:rPr lang="en-US" dirty="0"/>
              <a:t>: Leverage the latest printed electronics technology to design, fabricate, and validate a wireless, distributed sensor array platform for in-line monitoring of cell culture conditions in scale-up bioreactors.</a:t>
            </a:r>
          </a:p>
        </p:txBody>
      </p:sp>
      <p:pic>
        <p:nvPicPr>
          <p:cNvPr id="7" name="图片 7">
            <a:extLst>
              <a:ext uri="{FF2B5EF4-FFF2-40B4-BE49-F238E27FC236}">
                <a16:creationId xmlns:a16="http://schemas.microsoft.com/office/drawing/2014/main" id="{222F8FB0-7FEB-49E4-80A1-F039462483E6}"/>
              </a:ext>
            </a:extLst>
          </p:cNvPr>
          <p:cNvPicPr>
            <a:picLocks noChangeAspect="1"/>
          </p:cNvPicPr>
          <p:nvPr/>
        </p:nvPicPr>
        <p:blipFill>
          <a:blip r:embed="rId2"/>
          <a:stretch>
            <a:fillRect/>
          </a:stretch>
        </p:blipFill>
        <p:spPr>
          <a:xfrm>
            <a:off x="1495366" y="1888724"/>
            <a:ext cx="6153267" cy="4007206"/>
          </a:xfrm>
          <a:prstGeom prst="rect">
            <a:avLst/>
          </a:prstGeom>
        </p:spPr>
      </p:pic>
      <p:sp>
        <p:nvSpPr>
          <p:cNvPr id="8" name="TextBox 7">
            <a:extLst>
              <a:ext uri="{FF2B5EF4-FFF2-40B4-BE49-F238E27FC236}">
                <a16:creationId xmlns:a16="http://schemas.microsoft.com/office/drawing/2014/main" id="{F5717D5B-6935-4955-9427-F44952D8F9A8}"/>
              </a:ext>
            </a:extLst>
          </p:cNvPr>
          <p:cNvSpPr txBox="1"/>
          <p:nvPr/>
        </p:nvSpPr>
        <p:spPr>
          <a:xfrm>
            <a:off x="4170459" y="5984973"/>
            <a:ext cx="4806564" cy="400110"/>
          </a:xfrm>
          <a:prstGeom prst="rect">
            <a:avLst/>
          </a:prstGeom>
          <a:noFill/>
        </p:spPr>
        <p:txBody>
          <a:bodyPr wrap="square">
            <a:spAutoFit/>
          </a:bodyPr>
          <a:lstStyle/>
          <a:p>
            <a:r>
              <a:rPr lang="en-US" sz="1000" i="1" dirty="0"/>
              <a:t>Current Opinion in Biomedical Engineering 20 (2021): 100351.</a:t>
            </a:r>
          </a:p>
          <a:p>
            <a:r>
              <a:rPr lang="en-US" sz="1000" i="1" dirty="0"/>
              <a:t>IEEE Transactions on Pattern Analysis and Machine Intelligence 43.11 (2020): 3770-3781.</a:t>
            </a:r>
          </a:p>
        </p:txBody>
      </p:sp>
    </p:spTree>
    <p:extLst>
      <p:ext uri="{BB962C8B-B14F-4D97-AF65-F5344CB8AC3E}">
        <p14:creationId xmlns:p14="http://schemas.microsoft.com/office/powerpoint/2010/main" val="6709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501900" y="198823"/>
            <a:ext cx="7550210" cy="707886"/>
          </a:xfrm>
        </p:spPr>
        <p:txBody>
          <a:bodyPr/>
          <a:lstStyle/>
          <a:p>
            <a:pPr>
              <a:lnSpc>
                <a:spcPct val="100000"/>
              </a:lnSpc>
            </a:pPr>
            <a:r>
              <a:rPr lang="en-US" sz="2000" dirty="0"/>
              <a:t>Calibration-Free Biosensor Arrays for Large Scale Biomanufacturing</a:t>
            </a:r>
          </a:p>
        </p:txBody>
      </p:sp>
      <p:sp>
        <p:nvSpPr>
          <p:cNvPr id="6" name="Rectangle 5">
            <a:extLst>
              <a:ext uri="{FF2B5EF4-FFF2-40B4-BE49-F238E27FC236}">
                <a16:creationId xmlns:a16="http://schemas.microsoft.com/office/drawing/2014/main" id="{D8E543BC-E66C-4240-82F2-8180EFCD963A}"/>
              </a:ext>
            </a:extLst>
          </p:cNvPr>
          <p:cNvSpPr/>
          <p:nvPr/>
        </p:nvSpPr>
        <p:spPr>
          <a:xfrm>
            <a:off x="679390" y="906709"/>
            <a:ext cx="7550210" cy="923330"/>
          </a:xfrm>
          <a:prstGeom prst="rect">
            <a:avLst/>
          </a:prstGeom>
        </p:spPr>
        <p:txBody>
          <a:bodyPr wrap="square">
            <a:spAutoFit/>
          </a:bodyPr>
          <a:lstStyle/>
          <a:p>
            <a:r>
              <a:rPr lang="en-US" b="1" dirty="0"/>
              <a:t>Project goal</a:t>
            </a:r>
            <a:r>
              <a:rPr lang="en-US" dirty="0"/>
              <a:t>: Develop an additive manufacturing assisted biosensing and data analytic platform to eliminate the need of calibration in cell manufacturing process monitoring and provide high fidelity, cross-validated signal.</a:t>
            </a:r>
          </a:p>
        </p:txBody>
      </p:sp>
      <p:pic>
        <p:nvPicPr>
          <p:cNvPr id="7" name="Picture 6">
            <a:extLst>
              <a:ext uri="{FF2B5EF4-FFF2-40B4-BE49-F238E27FC236}">
                <a16:creationId xmlns:a16="http://schemas.microsoft.com/office/drawing/2014/main" id="{B528915A-80FF-460A-A6D2-8C69F0199FC8}"/>
              </a:ext>
            </a:extLst>
          </p:cNvPr>
          <p:cNvPicPr/>
          <p:nvPr/>
        </p:nvPicPr>
        <p:blipFill>
          <a:blip r:embed="rId2" cstate="print">
            <a:extLst>
              <a:ext uri="{28A0092B-C50C-407E-A947-70E740481C1C}">
                <a14:useLocalDpi xmlns:a14="http://schemas.microsoft.com/office/drawing/2010/main"/>
              </a:ext>
            </a:extLst>
          </a:blip>
          <a:stretch>
            <a:fillRect/>
          </a:stretch>
        </p:blipFill>
        <p:spPr>
          <a:xfrm>
            <a:off x="1587986" y="2003657"/>
            <a:ext cx="5542853" cy="3223043"/>
          </a:xfrm>
          <a:prstGeom prst="rect">
            <a:avLst/>
          </a:prstGeom>
        </p:spPr>
      </p:pic>
      <p:sp>
        <p:nvSpPr>
          <p:cNvPr id="3" name="Rectangle 2">
            <a:extLst>
              <a:ext uri="{FF2B5EF4-FFF2-40B4-BE49-F238E27FC236}">
                <a16:creationId xmlns:a16="http://schemas.microsoft.com/office/drawing/2014/main" id="{EAFF7DC6-F8AF-44A4-A0CF-96432B905C18}"/>
              </a:ext>
            </a:extLst>
          </p:cNvPr>
          <p:cNvSpPr/>
          <p:nvPr/>
        </p:nvSpPr>
        <p:spPr>
          <a:xfrm>
            <a:off x="747757" y="5363527"/>
            <a:ext cx="7783059" cy="369332"/>
          </a:xfrm>
          <a:prstGeom prst="rect">
            <a:avLst/>
          </a:prstGeom>
        </p:spPr>
        <p:txBody>
          <a:bodyPr wrap="square">
            <a:spAutoFit/>
          </a:bodyPr>
          <a:lstStyle/>
          <a:p>
            <a:r>
              <a:rPr lang="en-US" dirty="0"/>
              <a:t>Cross-validated Ammonia and Nitric-dioxide Index Number Estimator (CANINE)</a:t>
            </a:r>
          </a:p>
        </p:txBody>
      </p:sp>
    </p:spTree>
    <p:extLst>
      <p:ext uri="{BB962C8B-B14F-4D97-AF65-F5344CB8AC3E}">
        <p14:creationId xmlns:p14="http://schemas.microsoft.com/office/powerpoint/2010/main" val="1337433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901A7D-4F25-432A-9837-1354FCEDF14F}"/>
              </a:ext>
            </a:extLst>
          </p:cNvPr>
          <p:cNvGrpSpPr/>
          <p:nvPr/>
        </p:nvGrpSpPr>
        <p:grpSpPr>
          <a:xfrm>
            <a:off x="4156334" y="2175977"/>
            <a:ext cx="831329" cy="769441"/>
            <a:chOff x="1594289" y="2486078"/>
            <a:chExt cx="831329" cy="769441"/>
          </a:xfrm>
        </p:grpSpPr>
        <p:sp>
          <p:nvSpPr>
            <p:cNvPr id="3" name="Oval 2">
              <a:extLst>
                <a:ext uri="{FF2B5EF4-FFF2-40B4-BE49-F238E27FC236}">
                  <a16:creationId xmlns:a16="http://schemas.microsoft.com/office/drawing/2014/main" id="{9B27CF4B-8294-43E5-8073-C297675BB30E}"/>
                </a:ext>
              </a:extLst>
            </p:cNvPr>
            <p:cNvSpPr/>
            <p:nvPr/>
          </p:nvSpPr>
          <p:spPr>
            <a:xfrm>
              <a:off x="1594289" y="2568802"/>
              <a:ext cx="600271" cy="635798"/>
            </a:xfrm>
            <a:prstGeom prst="ellipse">
              <a:avLst/>
            </a:prstGeom>
            <a:noFill/>
            <a:ln w="7620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4800" dirty="0">
                <a:solidFill>
                  <a:srgbClr val="FFFFFF"/>
                </a:solidFill>
                <a:ea typeface="MS PGothic" pitchFamily="34" charset="-128"/>
              </a:endParaRPr>
            </a:p>
          </p:txBody>
        </p:sp>
        <p:sp>
          <p:nvSpPr>
            <p:cNvPr id="4" name="TextBox 3">
              <a:extLst>
                <a:ext uri="{FF2B5EF4-FFF2-40B4-BE49-F238E27FC236}">
                  <a16:creationId xmlns:a16="http://schemas.microsoft.com/office/drawing/2014/main" id="{23288A4B-3444-48F7-B555-6CC5168867B8}"/>
                </a:ext>
              </a:extLst>
            </p:cNvPr>
            <p:cNvSpPr txBox="1"/>
            <p:nvPr/>
          </p:nvSpPr>
          <p:spPr>
            <a:xfrm>
              <a:off x="1656424" y="2486078"/>
              <a:ext cx="769194" cy="769441"/>
            </a:xfrm>
            <a:prstGeom prst="rect">
              <a:avLst/>
            </a:prstGeom>
            <a:noFill/>
            <a:ln w="19050">
              <a:noFill/>
            </a:ln>
          </p:spPr>
          <p:txBody>
            <a:bodyPr wrap="square" rtlCol="0">
              <a:spAutoFit/>
            </a:bodyPr>
            <a:lstStyle/>
            <a:p>
              <a:r>
                <a:rPr lang="en-US" sz="4400" dirty="0">
                  <a:solidFill>
                    <a:schemeClr val="bg2">
                      <a:lumMod val="25000"/>
                    </a:schemeClr>
                  </a:solidFill>
                </a:rPr>
                <a:t>3</a:t>
              </a:r>
            </a:p>
          </p:txBody>
        </p:sp>
      </p:grpSp>
      <p:sp>
        <p:nvSpPr>
          <p:cNvPr id="5" name="TextBox 38">
            <a:extLst>
              <a:ext uri="{FF2B5EF4-FFF2-40B4-BE49-F238E27FC236}">
                <a16:creationId xmlns:a16="http://schemas.microsoft.com/office/drawing/2014/main" id="{21A6B245-DB7B-4EE6-B6CE-D1DFF269DDA2}"/>
              </a:ext>
            </a:extLst>
          </p:cNvPr>
          <p:cNvSpPr txBox="1">
            <a:spLocks noChangeArrowheads="1"/>
          </p:cNvSpPr>
          <p:nvPr/>
        </p:nvSpPr>
        <p:spPr bwMode="auto">
          <a:xfrm>
            <a:off x="1879013" y="3181593"/>
            <a:ext cx="5154911" cy="584775"/>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Supply Chain Innovations</a:t>
            </a:r>
          </a:p>
        </p:txBody>
      </p:sp>
    </p:spTree>
    <p:extLst>
      <p:ext uri="{BB962C8B-B14F-4D97-AF65-F5344CB8AC3E}">
        <p14:creationId xmlns:p14="http://schemas.microsoft.com/office/powerpoint/2010/main" val="333129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82F07-02A1-4F39-8376-F38D68C42803}"/>
              </a:ext>
            </a:extLst>
          </p:cNvPr>
          <p:cNvSpPr>
            <a:spLocks noGrp="1"/>
          </p:cNvSpPr>
          <p:nvPr>
            <p:ph type="body" sz="quarter" idx="13"/>
          </p:nvPr>
        </p:nvSpPr>
        <p:spPr>
          <a:xfrm>
            <a:off x="1655724" y="108529"/>
            <a:ext cx="7169150" cy="590931"/>
          </a:xfrm>
        </p:spPr>
        <p:txBody>
          <a:bodyPr/>
          <a:lstStyle/>
          <a:p>
            <a:r>
              <a:rPr lang="en-US" sz="1800" dirty="0"/>
              <a:t>Digital Simulation Framework for Autologous Cell Therapy Manufacturing and Supply Chain</a:t>
            </a:r>
          </a:p>
        </p:txBody>
      </p:sp>
      <p:sp>
        <p:nvSpPr>
          <p:cNvPr id="6" name="Rectangle 5">
            <a:extLst>
              <a:ext uri="{FF2B5EF4-FFF2-40B4-BE49-F238E27FC236}">
                <a16:creationId xmlns:a16="http://schemas.microsoft.com/office/drawing/2014/main" id="{D8E543BC-E66C-4240-82F2-8180EFCD963A}"/>
              </a:ext>
            </a:extLst>
          </p:cNvPr>
          <p:cNvSpPr/>
          <p:nvPr/>
        </p:nvSpPr>
        <p:spPr>
          <a:xfrm>
            <a:off x="696482" y="793513"/>
            <a:ext cx="7550210" cy="1477328"/>
          </a:xfrm>
          <a:prstGeom prst="rect">
            <a:avLst/>
          </a:prstGeom>
        </p:spPr>
        <p:txBody>
          <a:bodyPr wrap="square">
            <a:spAutoFit/>
          </a:bodyPr>
          <a:lstStyle/>
          <a:p>
            <a:r>
              <a:rPr lang="en-US" b="1" dirty="0"/>
              <a:t>Project goal</a:t>
            </a:r>
            <a:r>
              <a:rPr lang="en-US" dirty="0"/>
              <a:t>: Develop and apply a digital simulation framework for autologous cell therapy manufacturing and supply chain to generate actionable insights that lead to improved manufacturing process and transform Autologous cell therapy (AuCT) manufacturing into a large-scale, lower-cost, reproducible, and high-quality engineered process, for broad industry and clinical use.</a:t>
            </a:r>
          </a:p>
        </p:txBody>
      </p:sp>
      <p:pic>
        <p:nvPicPr>
          <p:cNvPr id="5" name="Picture 4">
            <a:extLst>
              <a:ext uri="{FF2B5EF4-FFF2-40B4-BE49-F238E27FC236}">
                <a16:creationId xmlns:a16="http://schemas.microsoft.com/office/drawing/2014/main" id="{1C7151A4-6EF3-4584-A194-35AAA2D65D48}"/>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187178" y="2882449"/>
            <a:ext cx="4320218" cy="2024395"/>
          </a:xfrm>
          <a:prstGeom prst="rect">
            <a:avLst/>
          </a:prstGeom>
          <a:ln>
            <a:noFill/>
          </a:ln>
          <a:extLst>
            <a:ext uri="{53640926-AAD7-44D8-BBD7-CCE9431645EC}">
              <a14:shadowObscured xmlns:a14="http://schemas.microsoft.com/office/drawing/2010/main"/>
            </a:ext>
          </a:extLst>
        </p:spPr>
      </p:pic>
      <p:pic>
        <p:nvPicPr>
          <p:cNvPr id="7" name="Picture 2" descr="http://www.cellmanufacturingusa.org/sites/default/files/supply%20chain%20image%201%20eb.png">
            <a:extLst>
              <a:ext uri="{FF2B5EF4-FFF2-40B4-BE49-F238E27FC236}">
                <a16:creationId xmlns:a16="http://schemas.microsoft.com/office/drawing/2014/main" id="{2898E4BF-C4AE-4D49-BBFE-BE2D45359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396" y="2491122"/>
            <a:ext cx="4521757" cy="29765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29872E-FFBB-42F6-9628-B8848DD5F4D3}"/>
              </a:ext>
            </a:extLst>
          </p:cNvPr>
          <p:cNvSpPr txBox="1"/>
          <p:nvPr/>
        </p:nvSpPr>
        <p:spPr>
          <a:xfrm>
            <a:off x="5558407" y="5807956"/>
            <a:ext cx="3391233" cy="553998"/>
          </a:xfrm>
          <a:prstGeom prst="rect">
            <a:avLst/>
          </a:prstGeom>
          <a:noFill/>
        </p:spPr>
        <p:txBody>
          <a:bodyPr wrap="square">
            <a:spAutoFit/>
          </a:bodyPr>
          <a:lstStyle/>
          <a:p>
            <a:r>
              <a:rPr lang="en-US" sz="1000" i="1" dirty="0" err="1"/>
              <a:t>Cytotherapy</a:t>
            </a:r>
            <a:r>
              <a:rPr lang="en-US" sz="1000" i="1" dirty="0"/>
              <a:t> 21.10 (2019): 1081-1093.</a:t>
            </a:r>
          </a:p>
          <a:p>
            <a:r>
              <a:rPr lang="en-US" sz="1000" i="1" dirty="0"/>
              <a:t>Cell &amp; Gene Therapy Insights (2020) 6(2), 137-141</a:t>
            </a:r>
          </a:p>
          <a:p>
            <a:r>
              <a:rPr lang="en-US" sz="1000" i="1" dirty="0"/>
              <a:t>American </a:t>
            </a:r>
            <a:r>
              <a:rPr lang="en-US" sz="1000" i="1" dirty="0" err="1"/>
              <a:t>Pharmacerutical</a:t>
            </a:r>
            <a:r>
              <a:rPr lang="en-US" sz="1000" i="1" dirty="0"/>
              <a:t> Review, (2020)</a:t>
            </a:r>
          </a:p>
        </p:txBody>
      </p:sp>
    </p:spTree>
    <p:extLst>
      <p:ext uri="{BB962C8B-B14F-4D97-AF65-F5344CB8AC3E}">
        <p14:creationId xmlns:p14="http://schemas.microsoft.com/office/powerpoint/2010/main" val="92297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901A7D-4F25-432A-9837-1354FCEDF14F}"/>
              </a:ext>
            </a:extLst>
          </p:cNvPr>
          <p:cNvGrpSpPr/>
          <p:nvPr/>
        </p:nvGrpSpPr>
        <p:grpSpPr>
          <a:xfrm>
            <a:off x="4156334" y="2175977"/>
            <a:ext cx="831329" cy="769441"/>
            <a:chOff x="1594289" y="2486078"/>
            <a:chExt cx="831329" cy="769441"/>
          </a:xfrm>
        </p:grpSpPr>
        <p:sp>
          <p:nvSpPr>
            <p:cNvPr id="3" name="Oval 2">
              <a:extLst>
                <a:ext uri="{FF2B5EF4-FFF2-40B4-BE49-F238E27FC236}">
                  <a16:creationId xmlns:a16="http://schemas.microsoft.com/office/drawing/2014/main" id="{9B27CF4B-8294-43E5-8073-C297675BB30E}"/>
                </a:ext>
              </a:extLst>
            </p:cNvPr>
            <p:cNvSpPr/>
            <p:nvPr/>
          </p:nvSpPr>
          <p:spPr>
            <a:xfrm>
              <a:off x="1594289" y="2568802"/>
              <a:ext cx="600271" cy="635798"/>
            </a:xfrm>
            <a:prstGeom prst="ellipse">
              <a:avLst/>
            </a:prstGeom>
            <a:noFill/>
            <a:ln w="7620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4800" dirty="0">
                <a:solidFill>
                  <a:srgbClr val="FFFFFF"/>
                </a:solidFill>
                <a:ea typeface="MS PGothic" pitchFamily="34" charset="-128"/>
              </a:endParaRPr>
            </a:p>
          </p:txBody>
        </p:sp>
        <p:sp>
          <p:nvSpPr>
            <p:cNvPr id="4" name="TextBox 3">
              <a:extLst>
                <a:ext uri="{FF2B5EF4-FFF2-40B4-BE49-F238E27FC236}">
                  <a16:creationId xmlns:a16="http://schemas.microsoft.com/office/drawing/2014/main" id="{23288A4B-3444-48F7-B555-6CC5168867B8}"/>
                </a:ext>
              </a:extLst>
            </p:cNvPr>
            <p:cNvSpPr txBox="1"/>
            <p:nvPr/>
          </p:nvSpPr>
          <p:spPr>
            <a:xfrm>
              <a:off x="1656424" y="2486078"/>
              <a:ext cx="769194" cy="769441"/>
            </a:xfrm>
            <a:prstGeom prst="rect">
              <a:avLst/>
            </a:prstGeom>
            <a:noFill/>
            <a:ln w="19050">
              <a:noFill/>
            </a:ln>
          </p:spPr>
          <p:txBody>
            <a:bodyPr wrap="square" rtlCol="0">
              <a:spAutoFit/>
            </a:bodyPr>
            <a:lstStyle/>
            <a:p>
              <a:r>
                <a:rPr lang="en-US" sz="4400" dirty="0">
                  <a:solidFill>
                    <a:schemeClr val="bg2">
                      <a:lumMod val="25000"/>
                    </a:schemeClr>
                  </a:solidFill>
                </a:rPr>
                <a:t>4</a:t>
              </a:r>
            </a:p>
          </p:txBody>
        </p:sp>
      </p:grpSp>
      <p:sp>
        <p:nvSpPr>
          <p:cNvPr id="5" name="TextBox 38">
            <a:extLst>
              <a:ext uri="{FF2B5EF4-FFF2-40B4-BE49-F238E27FC236}">
                <a16:creationId xmlns:a16="http://schemas.microsoft.com/office/drawing/2014/main" id="{21A6B245-DB7B-4EE6-B6CE-D1DFF269DDA2}"/>
              </a:ext>
            </a:extLst>
          </p:cNvPr>
          <p:cNvSpPr txBox="1">
            <a:spLocks noChangeArrowheads="1"/>
          </p:cNvSpPr>
          <p:nvPr/>
        </p:nvSpPr>
        <p:spPr bwMode="auto">
          <a:xfrm>
            <a:off x="1879013" y="3181593"/>
            <a:ext cx="5154911" cy="2554545"/>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Manufacturing Process Innovations</a:t>
            </a:r>
          </a:p>
          <a:p>
            <a:r>
              <a:rPr lang="en-US" sz="3200" dirty="0"/>
              <a:t>+</a:t>
            </a:r>
          </a:p>
          <a:p>
            <a:r>
              <a:rPr lang="en-US" sz="3200" dirty="0"/>
              <a:t>Sensing and Data Processing Innovations</a:t>
            </a:r>
          </a:p>
        </p:txBody>
      </p:sp>
    </p:spTree>
    <p:extLst>
      <p:ext uri="{BB962C8B-B14F-4D97-AF65-F5344CB8AC3E}">
        <p14:creationId xmlns:p14="http://schemas.microsoft.com/office/powerpoint/2010/main" val="152659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E543BC-E66C-4240-82F2-8180EFCD963A}"/>
              </a:ext>
            </a:extLst>
          </p:cNvPr>
          <p:cNvSpPr/>
          <p:nvPr/>
        </p:nvSpPr>
        <p:spPr>
          <a:xfrm>
            <a:off x="687342" y="803026"/>
            <a:ext cx="7550210" cy="1477328"/>
          </a:xfrm>
          <a:prstGeom prst="rect">
            <a:avLst/>
          </a:prstGeom>
        </p:spPr>
        <p:txBody>
          <a:bodyPr wrap="square">
            <a:spAutoFit/>
          </a:bodyPr>
          <a:lstStyle/>
          <a:p>
            <a:r>
              <a:rPr lang="en-US" b="1" dirty="0"/>
              <a:t>Project goal</a:t>
            </a:r>
            <a:r>
              <a:rPr lang="en-US" dirty="0"/>
              <a:t>: </a:t>
            </a:r>
          </a:p>
          <a:p>
            <a:pPr marL="285750" indent="-285750">
              <a:buFont typeface="Arial" panose="020B0604020202020204" pitchFamily="34" charset="0"/>
              <a:buChar char="•"/>
            </a:pPr>
            <a:r>
              <a:rPr lang="en-US" dirty="0"/>
              <a:t>Develop a framework to generate virtual patient models and obtain additional data set</a:t>
            </a:r>
          </a:p>
          <a:p>
            <a:pPr marL="285750" indent="-285750">
              <a:buFont typeface="Arial" panose="020B0604020202020204" pitchFamily="34" charset="0"/>
              <a:buChar char="•"/>
            </a:pPr>
            <a:r>
              <a:rPr lang="en-US" dirty="0"/>
              <a:t>Conduct data fusion of actual and virtual patient to enhance personalized surgical planning</a:t>
            </a:r>
          </a:p>
        </p:txBody>
      </p:sp>
      <p:sp>
        <p:nvSpPr>
          <p:cNvPr id="8" name="Text Placeholder 1">
            <a:extLst>
              <a:ext uri="{FF2B5EF4-FFF2-40B4-BE49-F238E27FC236}">
                <a16:creationId xmlns:a16="http://schemas.microsoft.com/office/drawing/2014/main" id="{7FDD0CC6-B7D3-461F-B68D-F94009EA7004}"/>
              </a:ext>
            </a:extLst>
          </p:cNvPr>
          <p:cNvSpPr>
            <a:spLocks noGrp="1"/>
          </p:cNvSpPr>
          <p:nvPr>
            <p:ph type="body" sz="quarter" idx="13"/>
          </p:nvPr>
        </p:nvSpPr>
        <p:spPr>
          <a:xfrm>
            <a:off x="1766820" y="74183"/>
            <a:ext cx="7169150" cy="646331"/>
          </a:xfrm>
        </p:spPr>
        <p:txBody>
          <a:bodyPr/>
          <a:lstStyle/>
          <a:p>
            <a:r>
              <a:rPr lang="en-US" sz="2000" dirty="0"/>
              <a:t>3D Printing Assisted Virtual Patient Generation for Surgical Planning of Transcatheter Aortic Valve Replacement </a:t>
            </a:r>
          </a:p>
        </p:txBody>
      </p:sp>
      <p:pic>
        <p:nvPicPr>
          <p:cNvPr id="9" name="图片 15">
            <a:extLst>
              <a:ext uri="{FF2B5EF4-FFF2-40B4-BE49-F238E27FC236}">
                <a16:creationId xmlns:a16="http://schemas.microsoft.com/office/drawing/2014/main" id="{7889BD4F-D051-461F-8D5F-0EB73518D0E4}"/>
              </a:ext>
            </a:extLst>
          </p:cNvPr>
          <p:cNvPicPr>
            <a:picLocks noChangeAspect="1"/>
          </p:cNvPicPr>
          <p:nvPr/>
        </p:nvPicPr>
        <p:blipFill>
          <a:blip r:embed="rId2"/>
          <a:stretch>
            <a:fillRect/>
          </a:stretch>
        </p:blipFill>
        <p:spPr>
          <a:xfrm>
            <a:off x="570917" y="2280354"/>
            <a:ext cx="7783060" cy="3317749"/>
          </a:xfrm>
          <a:prstGeom prst="rect">
            <a:avLst/>
          </a:prstGeom>
        </p:spPr>
      </p:pic>
      <p:sp>
        <p:nvSpPr>
          <p:cNvPr id="7" name="TextBox 6">
            <a:extLst>
              <a:ext uri="{FF2B5EF4-FFF2-40B4-BE49-F238E27FC236}">
                <a16:creationId xmlns:a16="http://schemas.microsoft.com/office/drawing/2014/main" id="{0BCC3967-F2D7-4D3D-9940-7701217F8606}"/>
              </a:ext>
            </a:extLst>
          </p:cNvPr>
          <p:cNvSpPr txBox="1"/>
          <p:nvPr/>
        </p:nvSpPr>
        <p:spPr>
          <a:xfrm>
            <a:off x="189254" y="5624087"/>
            <a:ext cx="5071166" cy="861774"/>
          </a:xfrm>
          <a:prstGeom prst="rect">
            <a:avLst/>
          </a:prstGeom>
          <a:noFill/>
        </p:spPr>
        <p:txBody>
          <a:bodyPr wrap="square">
            <a:spAutoFit/>
          </a:bodyPr>
          <a:lstStyle/>
          <a:p>
            <a:r>
              <a:rPr lang="en-US" sz="1000" i="1" dirty="0"/>
              <a:t>Additive Manufacturing 24 (2018): 341-352.</a:t>
            </a:r>
          </a:p>
          <a:p>
            <a:r>
              <a:rPr lang="en-US" sz="1000" i="1" dirty="0"/>
              <a:t>Tissue Engineering: Part A, vol. 23 (2017), pp. </a:t>
            </a:r>
            <a:r>
              <a:rPr lang="en-US" sz="1000" i="1" dirty="0" err="1"/>
              <a:t>S64-S65</a:t>
            </a:r>
            <a:endParaRPr lang="en-US" sz="1000" i="1" dirty="0"/>
          </a:p>
          <a:p>
            <a:r>
              <a:rPr lang="en-US" sz="1000" i="1" dirty="0"/>
              <a:t>Journal of the American College of Cardiology: Cardiovascular Imaging, 10.7 (2017): 719-731.</a:t>
            </a:r>
          </a:p>
          <a:p>
            <a:r>
              <a:rPr lang="en-US" sz="1000" i="1" dirty="0"/>
              <a:t>The International Journal of Advanced Manufacturing Technology 88.5-8 (2017): 1889-1901</a:t>
            </a:r>
          </a:p>
          <a:p>
            <a:r>
              <a:rPr lang="en-US" sz="1000" i="1" dirty="0"/>
              <a:t>U.S. Patent No. 10,726,742. 28 Jul. 2020</a:t>
            </a:r>
          </a:p>
        </p:txBody>
      </p:sp>
      <p:sp>
        <p:nvSpPr>
          <p:cNvPr id="10" name="TextBox 9">
            <a:extLst>
              <a:ext uri="{FF2B5EF4-FFF2-40B4-BE49-F238E27FC236}">
                <a16:creationId xmlns:a16="http://schemas.microsoft.com/office/drawing/2014/main" id="{21733075-BD23-4755-B174-7F8A9D728467}"/>
              </a:ext>
            </a:extLst>
          </p:cNvPr>
          <p:cNvSpPr txBox="1"/>
          <p:nvPr/>
        </p:nvSpPr>
        <p:spPr>
          <a:xfrm>
            <a:off x="5260420" y="5624087"/>
            <a:ext cx="3675550" cy="861774"/>
          </a:xfrm>
          <a:prstGeom prst="rect">
            <a:avLst/>
          </a:prstGeom>
          <a:noFill/>
        </p:spPr>
        <p:txBody>
          <a:bodyPr wrap="square">
            <a:spAutoFit/>
          </a:bodyPr>
          <a:lstStyle>
            <a:defPPr>
              <a:defRPr lang="en-US"/>
            </a:defPPr>
            <a:lvl1pPr>
              <a:defRPr sz="1000" i="1"/>
            </a:lvl1pPr>
          </a:lstStyle>
          <a:p>
            <a:r>
              <a:rPr lang="en-US" dirty="0"/>
              <a:t>Journal of the American College of Cardiology 67, no. 13 (2016): 7.</a:t>
            </a:r>
          </a:p>
          <a:p>
            <a:r>
              <a:rPr lang="en-US" dirty="0"/>
              <a:t>Additive Manufacturing (2016), vol. 12 Part A: 31–37</a:t>
            </a:r>
          </a:p>
          <a:p>
            <a:r>
              <a:rPr lang="en-US" dirty="0"/>
              <a:t>Materials &amp; Design 90 (2016): 704-712.</a:t>
            </a:r>
          </a:p>
          <a:p>
            <a:r>
              <a:rPr lang="en-US" dirty="0"/>
              <a:t>TechConnect 2018 Innovation Award</a:t>
            </a:r>
          </a:p>
          <a:p>
            <a:r>
              <a:rPr lang="en-US" dirty="0"/>
              <a:t>2018 R&amp;D 100 Award</a:t>
            </a:r>
          </a:p>
        </p:txBody>
      </p:sp>
    </p:spTree>
    <p:extLst>
      <p:ext uri="{BB962C8B-B14F-4D97-AF65-F5344CB8AC3E}">
        <p14:creationId xmlns:p14="http://schemas.microsoft.com/office/powerpoint/2010/main" val="363959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901A7D-4F25-432A-9837-1354FCEDF14F}"/>
              </a:ext>
            </a:extLst>
          </p:cNvPr>
          <p:cNvGrpSpPr/>
          <p:nvPr/>
        </p:nvGrpSpPr>
        <p:grpSpPr>
          <a:xfrm>
            <a:off x="4156334" y="2175977"/>
            <a:ext cx="831329" cy="769441"/>
            <a:chOff x="1594289" y="2486078"/>
            <a:chExt cx="831329" cy="769441"/>
          </a:xfrm>
        </p:grpSpPr>
        <p:sp>
          <p:nvSpPr>
            <p:cNvPr id="3" name="Oval 2">
              <a:extLst>
                <a:ext uri="{FF2B5EF4-FFF2-40B4-BE49-F238E27FC236}">
                  <a16:creationId xmlns:a16="http://schemas.microsoft.com/office/drawing/2014/main" id="{9B27CF4B-8294-43E5-8073-C297675BB30E}"/>
                </a:ext>
              </a:extLst>
            </p:cNvPr>
            <p:cNvSpPr/>
            <p:nvPr/>
          </p:nvSpPr>
          <p:spPr>
            <a:xfrm>
              <a:off x="1594289" y="2568802"/>
              <a:ext cx="600271" cy="635798"/>
            </a:xfrm>
            <a:prstGeom prst="ellipse">
              <a:avLst/>
            </a:prstGeom>
            <a:noFill/>
            <a:ln w="7620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4800" dirty="0">
                <a:solidFill>
                  <a:srgbClr val="FFFFFF"/>
                </a:solidFill>
                <a:ea typeface="MS PGothic" pitchFamily="34" charset="-128"/>
              </a:endParaRPr>
            </a:p>
          </p:txBody>
        </p:sp>
        <p:sp>
          <p:nvSpPr>
            <p:cNvPr id="4" name="TextBox 3">
              <a:extLst>
                <a:ext uri="{FF2B5EF4-FFF2-40B4-BE49-F238E27FC236}">
                  <a16:creationId xmlns:a16="http://schemas.microsoft.com/office/drawing/2014/main" id="{23288A4B-3444-48F7-B555-6CC5168867B8}"/>
                </a:ext>
              </a:extLst>
            </p:cNvPr>
            <p:cNvSpPr txBox="1"/>
            <p:nvPr/>
          </p:nvSpPr>
          <p:spPr>
            <a:xfrm>
              <a:off x="1656424" y="2486078"/>
              <a:ext cx="769194" cy="769441"/>
            </a:xfrm>
            <a:prstGeom prst="rect">
              <a:avLst/>
            </a:prstGeom>
            <a:noFill/>
            <a:ln w="19050">
              <a:noFill/>
            </a:ln>
          </p:spPr>
          <p:txBody>
            <a:bodyPr wrap="square" rtlCol="0">
              <a:spAutoFit/>
            </a:bodyPr>
            <a:lstStyle/>
            <a:p>
              <a:r>
                <a:rPr lang="en-US" sz="4400" dirty="0">
                  <a:solidFill>
                    <a:schemeClr val="bg2">
                      <a:lumMod val="25000"/>
                    </a:schemeClr>
                  </a:solidFill>
                </a:rPr>
                <a:t>5</a:t>
              </a:r>
            </a:p>
          </p:txBody>
        </p:sp>
      </p:grpSp>
      <p:sp>
        <p:nvSpPr>
          <p:cNvPr id="5" name="TextBox 38">
            <a:extLst>
              <a:ext uri="{FF2B5EF4-FFF2-40B4-BE49-F238E27FC236}">
                <a16:creationId xmlns:a16="http://schemas.microsoft.com/office/drawing/2014/main" id="{21A6B245-DB7B-4EE6-B6CE-D1DFF269DDA2}"/>
              </a:ext>
            </a:extLst>
          </p:cNvPr>
          <p:cNvSpPr txBox="1">
            <a:spLocks noChangeArrowheads="1"/>
          </p:cNvSpPr>
          <p:nvPr/>
        </p:nvSpPr>
        <p:spPr bwMode="auto">
          <a:xfrm>
            <a:off x="1879013" y="3181593"/>
            <a:ext cx="5154911" cy="2062103"/>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Sensing and Data Processing Innovations</a:t>
            </a:r>
          </a:p>
          <a:p>
            <a:r>
              <a:rPr lang="en-US" sz="3200" dirty="0"/>
              <a:t>+</a:t>
            </a:r>
          </a:p>
          <a:p>
            <a:r>
              <a:rPr lang="en-US" sz="3200" dirty="0"/>
              <a:t>Supply Chain Innovations</a:t>
            </a:r>
          </a:p>
        </p:txBody>
      </p:sp>
    </p:spTree>
    <p:extLst>
      <p:ext uri="{BB962C8B-B14F-4D97-AF65-F5344CB8AC3E}">
        <p14:creationId xmlns:p14="http://schemas.microsoft.com/office/powerpoint/2010/main" val="182479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E543BC-E66C-4240-82F2-8180EFCD963A}"/>
              </a:ext>
            </a:extLst>
          </p:cNvPr>
          <p:cNvSpPr/>
          <p:nvPr/>
        </p:nvSpPr>
        <p:spPr>
          <a:xfrm>
            <a:off x="814458" y="909578"/>
            <a:ext cx="8121512" cy="646331"/>
          </a:xfrm>
          <a:prstGeom prst="rect">
            <a:avLst/>
          </a:prstGeom>
        </p:spPr>
        <p:txBody>
          <a:bodyPr wrap="square">
            <a:spAutoFit/>
          </a:bodyPr>
          <a:lstStyle/>
          <a:p>
            <a:r>
              <a:rPr lang="en-US" b="1" dirty="0"/>
              <a:t>Project goal</a:t>
            </a:r>
            <a:r>
              <a:rPr lang="en-US" dirty="0"/>
              <a:t>: Develop a simulation-based decision support system for tissue-engineered medical product end-to-end supply chains to maximize patient benefits</a:t>
            </a:r>
          </a:p>
        </p:txBody>
      </p:sp>
      <p:sp>
        <p:nvSpPr>
          <p:cNvPr id="8" name="Text Placeholder 1">
            <a:extLst>
              <a:ext uri="{FF2B5EF4-FFF2-40B4-BE49-F238E27FC236}">
                <a16:creationId xmlns:a16="http://schemas.microsoft.com/office/drawing/2014/main" id="{7FDD0CC6-B7D3-461F-B68D-F94009EA7004}"/>
              </a:ext>
            </a:extLst>
          </p:cNvPr>
          <p:cNvSpPr>
            <a:spLocks noGrp="1"/>
          </p:cNvSpPr>
          <p:nvPr>
            <p:ph type="body" sz="quarter" idx="13"/>
          </p:nvPr>
        </p:nvSpPr>
        <p:spPr>
          <a:xfrm>
            <a:off x="1766820" y="74183"/>
            <a:ext cx="7169150" cy="646331"/>
          </a:xfrm>
        </p:spPr>
        <p:txBody>
          <a:bodyPr/>
          <a:lstStyle/>
          <a:p>
            <a:r>
              <a:rPr lang="en-US" sz="2000" dirty="0"/>
              <a:t>Artificial Intelligence Integrated Simulation Platform for Future Manufacturing Management</a:t>
            </a:r>
          </a:p>
        </p:txBody>
      </p:sp>
      <p:pic>
        <p:nvPicPr>
          <p:cNvPr id="3" name="Picture 2">
            <a:extLst>
              <a:ext uri="{FF2B5EF4-FFF2-40B4-BE49-F238E27FC236}">
                <a16:creationId xmlns:a16="http://schemas.microsoft.com/office/drawing/2014/main" id="{6733EA27-C984-489E-9D8C-1B58B16F0C52}"/>
              </a:ext>
            </a:extLst>
          </p:cNvPr>
          <p:cNvPicPr>
            <a:picLocks noChangeAspect="1"/>
          </p:cNvPicPr>
          <p:nvPr/>
        </p:nvPicPr>
        <p:blipFill>
          <a:blip r:embed="rId3"/>
          <a:stretch>
            <a:fillRect/>
          </a:stretch>
        </p:blipFill>
        <p:spPr>
          <a:xfrm>
            <a:off x="0" y="1697267"/>
            <a:ext cx="9144000" cy="4384243"/>
          </a:xfrm>
          <a:prstGeom prst="rect">
            <a:avLst/>
          </a:prstGeom>
        </p:spPr>
      </p:pic>
      <p:sp>
        <p:nvSpPr>
          <p:cNvPr id="9" name="TextBox 8">
            <a:extLst>
              <a:ext uri="{FF2B5EF4-FFF2-40B4-BE49-F238E27FC236}">
                <a16:creationId xmlns:a16="http://schemas.microsoft.com/office/drawing/2014/main" id="{B6155EBE-02E6-41A6-9EDC-05049AF319A8}"/>
              </a:ext>
            </a:extLst>
          </p:cNvPr>
          <p:cNvSpPr txBox="1"/>
          <p:nvPr/>
        </p:nvSpPr>
        <p:spPr>
          <a:xfrm>
            <a:off x="5179257" y="6067241"/>
            <a:ext cx="3558209" cy="400110"/>
          </a:xfrm>
          <a:prstGeom prst="rect">
            <a:avLst/>
          </a:prstGeom>
          <a:noFill/>
        </p:spPr>
        <p:txBody>
          <a:bodyPr wrap="square">
            <a:spAutoFit/>
          </a:bodyPr>
          <a:lstStyle/>
          <a:p>
            <a:r>
              <a:rPr lang="en-US" sz="1000" i="1" dirty="0"/>
              <a:t>Current Opinion in Biomedical Engineering (2022) in press</a:t>
            </a:r>
          </a:p>
          <a:p>
            <a:r>
              <a:rPr lang="en-US" sz="1000" i="1" dirty="0"/>
              <a:t>Software copyrighted</a:t>
            </a:r>
          </a:p>
        </p:txBody>
      </p:sp>
    </p:spTree>
    <p:extLst>
      <p:ext uri="{BB962C8B-B14F-4D97-AF65-F5344CB8AC3E}">
        <p14:creationId xmlns:p14="http://schemas.microsoft.com/office/powerpoint/2010/main" val="170052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8240" y="161794"/>
            <a:ext cx="3869264" cy="400110"/>
          </a:xfrm>
          <a:prstGeom prst="rect">
            <a:avLst/>
          </a:prstGeom>
          <a:noFill/>
        </p:spPr>
        <p:txBody>
          <a:bodyPr wrap="none" rtlCol="0">
            <a:spAutoFit/>
          </a:bodyPr>
          <a:lstStyle/>
          <a:p>
            <a:r>
              <a:rPr lang="en-US" sz="2000" b="1" dirty="0">
                <a:solidFill>
                  <a:schemeClr val="bg1"/>
                </a:solidFill>
              </a:rPr>
              <a:t>Individual Meeting - Research Plan</a:t>
            </a:r>
          </a:p>
        </p:txBody>
      </p:sp>
      <p:sp>
        <p:nvSpPr>
          <p:cNvPr id="7" name="TextBox 6"/>
          <p:cNvSpPr txBox="1"/>
          <p:nvPr/>
        </p:nvSpPr>
        <p:spPr>
          <a:xfrm>
            <a:off x="156824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sp>
        <p:nvSpPr>
          <p:cNvPr id="16" name="TextBox 15"/>
          <p:cNvSpPr txBox="1"/>
          <p:nvPr/>
        </p:nvSpPr>
        <p:spPr>
          <a:xfrm>
            <a:off x="1568240" y="161794"/>
            <a:ext cx="5095690" cy="400110"/>
          </a:xfrm>
          <a:prstGeom prst="rect">
            <a:avLst/>
          </a:prstGeom>
          <a:noFill/>
        </p:spPr>
        <p:txBody>
          <a:bodyPr wrap="none" rtlCol="0">
            <a:spAutoFit/>
          </a:bodyPr>
          <a:lstStyle/>
          <a:p>
            <a:r>
              <a:rPr lang="en-US" sz="2000" b="1" dirty="0">
                <a:solidFill>
                  <a:schemeClr val="bg1"/>
                </a:solidFill>
              </a:rPr>
              <a:t>Individual Meeting - Research Plan &amp; Proposal</a:t>
            </a:r>
          </a:p>
        </p:txBody>
      </p:sp>
      <p:grpSp>
        <p:nvGrpSpPr>
          <p:cNvPr id="17" name="Group 15"/>
          <p:cNvGrpSpPr/>
          <p:nvPr/>
        </p:nvGrpSpPr>
        <p:grpSpPr>
          <a:xfrm>
            <a:off x="92986" y="86124"/>
            <a:ext cx="8987338" cy="551450"/>
            <a:chOff x="54592" y="54592"/>
            <a:chExt cx="8987338" cy="551450"/>
          </a:xfrm>
        </p:grpSpPr>
        <p:pic>
          <p:nvPicPr>
            <p:cNvPr id="18"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92" y="54592"/>
              <a:ext cx="8679977" cy="551450"/>
            </a:xfrm>
            <a:prstGeom prst="rect">
              <a:avLst/>
            </a:prstGeom>
            <a:solidFill>
              <a:schemeClr val="tx1"/>
            </a:solidFill>
          </p:spPr>
        </p:pic>
        <p:pic>
          <p:nvPicPr>
            <p:cNvPr id="19"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34569" y="54592"/>
              <a:ext cx="307361" cy="551450"/>
            </a:xfrm>
            <a:prstGeom prst="rect">
              <a:avLst/>
            </a:prstGeom>
            <a:solidFill>
              <a:schemeClr val="tx1"/>
            </a:solidFill>
          </p:spPr>
        </p:pic>
      </p:grpSp>
      <p:sp>
        <p:nvSpPr>
          <p:cNvPr id="56" name="Rectangle 18"/>
          <p:cNvSpPr/>
          <p:nvPr/>
        </p:nvSpPr>
        <p:spPr>
          <a:xfrm>
            <a:off x="1583390" y="168153"/>
            <a:ext cx="7512083" cy="461665"/>
          </a:xfrm>
          <a:prstGeom prst="rect">
            <a:avLst/>
          </a:prstGeom>
        </p:spPr>
        <p:txBody>
          <a:bodyPr wrap="square">
            <a:spAutoFit/>
          </a:bodyPr>
          <a:lstStyle/>
          <a:p>
            <a:pPr algn="just"/>
            <a:r>
              <a:rPr lang="en-US" sz="2400" b="1" i="1" dirty="0">
                <a:solidFill>
                  <a:schemeClr val="bg1"/>
                </a:solidFill>
              </a:rPr>
              <a:t>Mission and Strategy</a:t>
            </a:r>
          </a:p>
        </p:txBody>
      </p:sp>
      <p:sp>
        <p:nvSpPr>
          <p:cNvPr id="2" name="Rectangle 1">
            <a:extLst>
              <a:ext uri="{FF2B5EF4-FFF2-40B4-BE49-F238E27FC236}">
                <a16:creationId xmlns:a16="http://schemas.microsoft.com/office/drawing/2014/main" id="{FBCE5FF8-0FF4-4D07-9230-C672BBB348A0}"/>
              </a:ext>
            </a:extLst>
          </p:cNvPr>
          <p:cNvSpPr/>
          <p:nvPr/>
        </p:nvSpPr>
        <p:spPr>
          <a:xfrm>
            <a:off x="239637" y="1293784"/>
            <a:ext cx="8668392" cy="1569660"/>
          </a:xfrm>
          <a:prstGeom prst="rect">
            <a:avLst/>
          </a:prstGeom>
        </p:spPr>
        <p:txBody>
          <a:bodyPr wrap="square">
            <a:spAutoFit/>
          </a:bodyPr>
          <a:lstStyle/>
          <a:p>
            <a:pPr algn="ctr"/>
            <a:r>
              <a:rPr lang="en-US" altLang="zh-CN" sz="2400" i="1" dirty="0"/>
              <a:t>Develop and leverage innovative </a:t>
            </a:r>
            <a:r>
              <a:rPr lang="en-US" altLang="zh-CN" sz="2400" i="1" dirty="0">
                <a:solidFill>
                  <a:schemeClr val="accent5"/>
                </a:solidFill>
              </a:rPr>
              <a:t>advanced manufacturing </a:t>
            </a:r>
            <a:r>
              <a:rPr lang="en-US" altLang="zh-CN" sz="2400" i="1" dirty="0"/>
              <a:t>technologies, </a:t>
            </a:r>
            <a:r>
              <a:rPr lang="en-US" altLang="zh-CN" sz="2400" i="1" dirty="0">
                <a:solidFill>
                  <a:schemeClr val="accent5"/>
                </a:solidFill>
              </a:rPr>
              <a:t>data science </a:t>
            </a:r>
            <a:r>
              <a:rPr lang="en-US" altLang="zh-CN" sz="2400" i="1" dirty="0"/>
              <a:t>methodologies, and </a:t>
            </a:r>
            <a:r>
              <a:rPr lang="en-US" altLang="zh-CN" sz="2400" i="1" dirty="0">
                <a:solidFill>
                  <a:schemeClr val="accent5"/>
                </a:solidFill>
              </a:rPr>
              <a:t>advanced materials </a:t>
            </a:r>
            <a:r>
              <a:rPr lang="en-US" altLang="zh-CN" sz="2400" i="1" dirty="0"/>
              <a:t>to </a:t>
            </a:r>
            <a:r>
              <a:rPr lang="en-US" altLang="zh-CN" sz="2400" i="1" dirty="0">
                <a:solidFill>
                  <a:srgbClr val="FF0000"/>
                </a:solidFill>
              </a:rPr>
              <a:t>accelerate</a:t>
            </a:r>
            <a:r>
              <a:rPr lang="en-US" altLang="zh-CN" sz="2400" i="1" dirty="0"/>
              <a:t> and </a:t>
            </a:r>
            <a:r>
              <a:rPr lang="en-US" altLang="zh-CN" sz="2400" i="1" dirty="0">
                <a:solidFill>
                  <a:srgbClr val="FF0000"/>
                </a:solidFill>
              </a:rPr>
              <a:t>scale up</a:t>
            </a:r>
            <a:r>
              <a:rPr lang="en-US" altLang="zh-CN" sz="2400" i="1" dirty="0"/>
              <a:t> bio engineering applications that are not achievable via conventional methods</a:t>
            </a:r>
            <a:endParaRPr lang="en-US" sz="2400" dirty="0"/>
          </a:p>
        </p:txBody>
      </p:sp>
      <p:grpSp>
        <p:nvGrpSpPr>
          <p:cNvPr id="46" name="Group 45">
            <a:extLst>
              <a:ext uri="{FF2B5EF4-FFF2-40B4-BE49-F238E27FC236}">
                <a16:creationId xmlns:a16="http://schemas.microsoft.com/office/drawing/2014/main" id="{A021DE46-7AFB-415F-AB60-9AC28625EBBC}"/>
              </a:ext>
            </a:extLst>
          </p:cNvPr>
          <p:cNvGrpSpPr/>
          <p:nvPr/>
        </p:nvGrpSpPr>
        <p:grpSpPr>
          <a:xfrm>
            <a:off x="337946" y="3324368"/>
            <a:ext cx="8483357" cy="2618558"/>
            <a:chOff x="1420496" y="1392135"/>
            <a:chExt cx="8483357" cy="2618558"/>
          </a:xfrm>
        </p:grpSpPr>
        <p:sp>
          <p:nvSpPr>
            <p:cNvPr id="47" name="右箭头 3">
              <a:extLst>
                <a:ext uri="{FF2B5EF4-FFF2-40B4-BE49-F238E27FC236}">
                  <a16:creationId xmlns:a16="http://schemas.microsoft.com/office/drawing/2014/main" id="{3994939F-96E9-4F35-90CD-F32803A3389F}"/>
                </a:ext>
              </a:extLst>
            </p:cNvPr>
            <p:cNvSpPr/>
            <p:nvPr/>
          </p:nvSpPr>
          <p:spPr>
            <a:xfrm>
              <a:off x="5924235" y="1939003"/>
              <a:ext cx="2126462" cy="1211262"/>
            </a:xfrm>
            <a:prstGeom prst="rightArrow">
              <a:avLst>
                <a:gd name="adj1" fmla="val 50000"/>
                <a:gd name="adj2" fmla="val 3769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手杖形箭头 16">
              <a:extLst>
                <a:ext uri="{FF2B5EF4-FFF2-40B4-BE49-F238E27FC236}">
                  <a16:creationId xmlns:a16="http://schemas.microsoft.com/office/drawing/2014/main" id="{28F3C6CC-5B69-4045-AE27-E41A6F74F3ED}"/>
                </a:ext>
              </a:extLst>
            </p:cNvPr>
            <p:cNvSpPr/>
            <p:nvPr/>
          </p:nvSpPr>
          <p:spPr>
            <a:xfrm flipH="1">
              <a:off x="1420496" y="1527840"/>
              <a:ext cx="4605338" cy="1016000"/>
            </a:xfrm>
            <a:custGeom>
              <a:avLst/>
              <a:gdLst/>
              <a:ahLst/>
              <a:cxnLst/>
              <a:rect l="l" t="t" r="r" b="b"/>
              <a:pathLst>
                <a:path w="4604542" h="1016344">
                  <a:moveTo>
                    <a:pt x="4604542" y="0"/>
                  </a:moveTo>
                  <a:lnTo>
                    <a:pt x="449122" y="0"/>
                  </a:lnTo>
                  <a:cubicBezTo>
                    <a:pt x="201079" y="0"/>
                    <a:pt x="0" y="201079"/>
                    <a:pt x="0" y="449122"/>
                  </a:cubicBezTo>
                  <a:lnTo>
                    <a:pt x="0" y="1016344"/>
                  </a:lnTo>
                  <a:lnTo>
                    <a:pt x="294374" y="1016344"/>
                  </a:lnTo>
                  <a:cubicBezTo>
                    <a:pt x="294374" y="827270"/>
                    <a:pt x="294373" y="638197"/>
                    <a:pt x="294373" y="449123"/>
                  </a:cubicBezTo>
                  <a:cubicBezTo>
                    <a:pt x="294373" y="363657"/>
                    <a:pt x="363656" y="294374"/>
                    <a:pt x="449122" y="294374"/>
                  </a:cubicBezTo>
                  <a:lnTo>
                    <a:pt x="4604542" y="2943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手杖形箭头 18">
              <a:extLst>
                <a:ext uri="{FF2B5EF4-FFF2-40B4-BE49-F238E27FC236}">
                  <a16:creationId xmlns:a16="http://schemas.microsoft.com/office/drawing/2014/main" id="{0ECB8482-8905-4E3A-B66E-48A5E6173373}"/>
                </a:ext>
              </a:extLst>
            </p:cNvPr>
            <p:cNvSpPr/>
            <p:nvPr/>
          </p:nvSpPr>
          <p:spPr>
            <a:xfrm flipH="1" flipV="1">
              <a:off x="1420496" y="2515265"/>
              <a:ext cx="4595813" cy="1016000"/>
            </a:xfrm>
            <a:custGeom>
              <a:avLst/>
              <a:gdLst/>
              <a:ahLst/>
              <a:cxnLst/>
              <a:rect l="l" t="t" r="r" b="b"/>
              <a:pathLst>
                <a:path w="4595019" h="1016344">
                  <a:moveTo>
                    <a:pt x="294374" y="1016344"/>
                  </a:moveTo>
                  <a:lnTo>
                    <a:pt x="0" y="1016344"/>
                  </a:lnTo>
                  <a:lnTo>
                    <a:pt x="0" y="449122"/>
                  </a:lnTo>
                  <a:cubicBezTo>
                    <a:pt x="0" y="201079"/>
                    <a:pt x="201079" y="0"/>
                    <a:pt x="449122" y="0"/>
                  </a:cubicBezTo>
                  <a:lnTo>
                    <a:pt x="4595019" y="0"/>
                  </a:lnTo>
                  <a:lnTo>
                    <a:pt x="4595019" y="294373"/>
                  </a:lnTo>
                  <a:lnTo>
                    <a:pt x="449122" y="294374"/>
                  </a:lnTo>
                  <a:cubicBezTo>
                    <a:pt x="363656" y="294374"/>
                    <a:pt x="294373" y="363657"/>
                    <a:pt x="294373" y="449123"/>
                  </a:cubicBezTo>
                  <a:cubicBezTo>
                    <a:pt x="294373" y="638197"/>
                    <a:pt x="294374" y="827270"/>
                    <a:pt x="294374" y="101634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手杖形箭头 19">
              <a:extLst>
                <a:ext uri="{FF2B5EF4-FFF2-40B4-BE49-F238E27FC236}">
                  <a16:creationId xmlns:a16="http://schemas.microsoft.com/office/drawing/2014/main" id="{7E0D615E-4DCB-4652-A09A-5D782E398BAF}"/>
                </a:ext>
              </a:extLst>
            </p:cNvPr>
            <p:cNvSpPr/>
            <p:nvPr/>
          </p:nvSpPr>
          <p:spPr>
            <a:xfrm flipH="1">
              <a:off x="1420496" y="1961228"/>
              <a:ext cx="4605338" cy="574675"/>
            </a:xfrm>
            <a:custGeom>
              <a:avLst/>
              <a:gdLst/>
              <a:ahLst/>
              <a:cxnLst/>
              <a:rect l="l" t="t" r="r" b="b"/>
              <a:pathLst>
                <a:path w="4604542" h="576064">
                  <a:moveTo>
                    <a:pt x="4604542" y="0"/>
                  </a:moveTo>
                  <a:lnTo>
                    <a:pt x="449122" y="0"/>
                  </a:lnTo>
                  <a:cubicBezTo>
                    <a:pt x="201079" y="0"/>
                    <a:pt x="0" y="201079"/>
                    <a:pt x="0" y="449122"/>
                  </a:cubicBezTo>
                  <a:lnTo>
                    <a:pt x="0" y="576064"/>
                  </a:lnTo>
                  <a:lnTo>
                    <a:pt x="294373" y="576064"/>
                  </a:lnTo>
                  <a:lnTo>
                    <a:pt x="294373" y="449123"/>
                  </a:lnTo>
                  <a:cubicBezTo>
                    <a:pt x="294373" y="363657"/>
                    <a:pt x="363656" y="294374"/>
                    <a:pt x="449122" y="294374"/>
                  </a:cubicBezTo>
                  <a:lnTo>
                    <a:pt x="4604542" y="294373"/>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手杖形箭头 20">
              <a:extLst>
                <a:ext uri="{FF2B5EF4-FFF2-40B4-BE49-F238E27FC236}">
                  <a16:creationId xmlns:a16="http://schemas.microsoft.com/office/drawing/2014/main" id="{1ABDB2F1-0847-4948-952C-4AE87B42C972}"/>
                </a:ext>
              </a:extLst>
            </p:cNvPr>
            <p:cNvSpPr/>
            <p:nvPr/>
          </p:nvSpPr>
          <p:spPr>
            <a:xfrm flipH="1" flipV="1">
              <a:off x="1420496" y="2545428"/>
              <a:ext cx="4595813" cy="554037"/>
            </a:xfrm>
            <a:custGeom>
              <a:avLst/>
              <a:gdLst/>
              <a:ahLst/>
              <a:cxnLst/>
              <a:rect l="l" t="t" r="r" b="b"/>
              <a:pathLst>
                <a:path w="4595019" h="552670">
                  <a:moveTo>
                    <a:pt x="294373" y="552670"/>
                  </a:moveTo>
                  <a:lnTo>
                    <a:pt x="0" y="552670"/>
                  </a:lnTo>
                  <a:lnTo>
                    <a:pt x="0" y="449122"/>
                  </a:lnTo>
                  <a:cubicBezTo>
                    <a:pt x="0" y="201079"/>
                    <a:pt x="201079" y="0"/>
                    <a:pt x="449122" y="0"/>
                  </a:cubicBezTo>
                  <a:lnTo>
                    <a:pt x="4595019" y="0"/>
                  </a:lnTo>
                  <a:lnTo>
                    <a:pt x="4595019" y="294373"/>
                  </a:lnTo>
                  <a:lnTo>
                    <a:pt x="449122" y="294374"/>
                  </a:lnTo>
                  <a:cubicBezTo>
                    <a:pt x="363656" y="294374"/>
                    <a:pt x="294373" y="363657"/>
                    <a:pt x="294373" y="44912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矩形 17">
              <a:extLst>
                <a:ext uri="{FF2B5EF4-FFF2-40B4-BE49-F238E27FC236}">
                  <a16:creationId xmlns:a16="http://schemas.microsoft.com/office/drawing/2014/main" id="{78F4F14F-0D4D-408C-9561-7629C36D87D9}"/>
                </a:ext>
              </a:extLst>
            </p:cNvPr>
            <p:cNvSpPr/>
            <p:nvPr/>
          </p:nvSpPr>
          <p:spPr>
            <a:xfrm>
              <a:off x="1420496" y="2383503"/>
              <a:ext cx="4714875" cy="306387"/>
            </a:xfrm>
            <a:custGeom>
              <a:avLst/>
              <a:gdLst/>
              <a:ahLst/>
              <a:cxnLst/>
              <a:rect l="l" t="t" r="r" b="b"/>
              <a:pathLst>
                <a:path w="4456559" h="305494">
                  <a:moveTo>
                    <a:pt x="0" y="0"/>
                  </a:moveTo>
                  <a:lnTo>
                    <a:pt x="4456559" y="0"/>
                  </a:lnTo>
                  <a:lnTo>
                    <a:pt x="4456559" y="305494"/>
                  </a:lnTo>
                  <a:lnTo>
                    <a:pt x="0" y="30549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圆角矩形 10">
              <a:extLst>
                <a:ext uri="{FF2B5EF4-FFF2-40B4-BE49-F238E27FC236}">
                  <a16:creationId xmlns:a16="http://schemas.microsoft.com/office/drawing/2014/main" id="{748DF8C6-036E-43DF-8CA6-36143996218B}"/>
                </a:ext>
              </a:extLst>
            </p:cNvPr>
            <p:cNvSpPr/>
            <p:nvPr/>
          </p:nvSpPr>
          <p:spPr>
            <a:xfrm rot="394751">
              <a:off x="6060759" y="2121565"/>
              <a:ext cx="277812" cy="838200"/>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圆角矩形 12">
              <a:extLst>
                <a:ext uri="{FF2B5EF4-FFF2-40B4-BE49-F238E27FC236}">
                  <a16:creationId xmlns:a16="http://schemas.microsoft.com/office/drawing/2014/main" id="{40EDF794-7A04-43EC-9951-160505C26495}"/>
                </a:ext>
              </a:extLst>
            </p:cNvPr>
            <p:cNvSpPr/>
            <p:nvPr/>
          </p:nvSpPr>
          <p:spPr>
            <a:xfrm rot="394751">
              <a:off x="6351271" y="2126328"/>
              <a:ext cx="277813" cy="836612"/>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圆角矩形 13">
              <a:extLst>
                <a:ext uri="{FF2B5EF4-FFF2-40B4-BE49-F238E27FC236}">
                  <a16:creationId xmlns:a16="http://schemas.microsoft.com/office/drawing/2014/main" id="{C48EB9A1-0805-44B7-90F5-639F0A3AF950}"/>
                </a:ext>
              </a:extLst>
            </p:cNvPr>
            <p:cNvSpPr/>
            <p:nvPr/>
          </p:nvSpPr>
          <p:spPr>
            <a:xfrm rot="394751">
              <a:off x="6643371" y="2134265"/>
              <a:ext cx="279400" cy="836613"/>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圆角矩形 14">
              <a:extLst>
                <a:ext uri="{FF2B5EF4-FFF2-40B4-BE49-F238E27FC236}">
                  <a16:creationId xmlns:a16="http://schemas.microsoft.com/office/drawing/2014/main" id="{B191C3D6-0665-4EDA-BC64-C3A9B3A867AE}"/>
                </a:ext>
              </a:extLst>
            </p:cNvPr>
            <p:cNvSpPr/>
            <p:nvPr/>
          </p:nvSpPr>
          <p:spPr>
            <a:xfrm rot="394751">
              <a:off x="6938646" y="2134265"/>
              <a:ext cx="277813" cy="836613"/>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圆角矩形 15">
              <a:extLst>
                <a:ext uri="{FF2B5EF4-FFF2-40B4-BE49-F238E27FC236}">
                  <a16:creationId xmlns:a16="http://schemas.microsoft.com/office/drawing/2014/main" id="{B024CBBB-6023-458A-9AA0-4655AC975780}"/>
                </a:ext>
              </a:extLst>
            </p:cNvPr>
            <p:cNvSpPr/>
            <p:nvPr/>
          </p:nvSpPr>
          <p:spPr>
            <a:xfrm rot="394751">
              <a:off x="7233921" y="2134265"/>
              <a:ext cx="277813" cy="83661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矩形 7">
              <a:extLst>
                <a:ext uri="{FF2B5EF4-FFF2-40B4-BE49-F238E27FC236}">
                  <a16:creationId xmlns:a16="http://schemas.microsoft.com/office/drawing/2014/main" id="{7A0B1A09-F93F-48F5-8F8F-E2DA41E539D5}"/>
                </a:ext>
              </a:extLst>
            </p:cNvPr>
            <p:cNvSpPr>
              <a:spLocks noChangeArrowheads="1"/>
            </p:cNvSpPr>
            <p:nvPr/>
          </p:nvSpPr>
          <p:spPr bwMode="auto">
            <a:xfrm flipH="1">
              <a:off x="1447821" y="1543715"/>
              <a:ext cx="4333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b="1" dirty="0">
                  <a:solidFill>
                    <a:schemeClr val="accent1">
                      <a:lumMod val="50000"/>
                    </a:schemeClr>
                  </a:solidFill>
                  <a:latin typeface="Century Gothic" panose="020B0502020202020204" pitchFamily="34" charset="0"/>
                </a:rPr>
                <a:t>Predict and intercept unmet needs in tissue engineering</a:t>
              </a:r>
              <a:endParaRPr kumimoji="0" lang="zh-CN" altLang="en-US" sz="1200" b="1" dirty="0">
                <a:solidFill>
                  <a:schemeClr val="accent1">
                    <a:lumMod val="50000"/>
                  </a:schemeClr>
                </a:solidFill>
                <a:latin typeface="Century Gothic" panose="020B0502020202020204" pitchFamily="34" charset="0"/>
              </a:endParaRPr>
            </a:p>
          </p:txBody>
        </p:sp>
        <p:sp>
          <p:nvSpPr>
            <p:cNvPr id="60" name="矩形 7">
              <a:extLst>
                <a:ext uri="{FF2B5EF4-FFF2-40B4-BE49-F238E27FC236}">
                  <a16:creationId xmlns:a16="http://schemas.microsoft.com/office/drawing/2014/main" id="{14F75D7C-6CF9-4D72-8571-D826146F098B}"/>
                </a:ext>
              </a:extLst>
            </p:cNvPr>
            <p:cNvSpPr>
              <a:spLocks noChangeArrowheads="1"/>
            </p:cNvSpPr>
            <p:nvPr/>
          </p:nvSpPr>
          <p:spPr bwMode="auto">
            <a:xfrm flipH="1">
              <a:off x="1447821" y="1961228"/>
              <a:ext cx="4556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b="1" dirty="0">
                  <a:solidFill>
                    <a:schemeClr val="accent1">
                      <a:lumMod val="50000"/>
                    </a:schemeClr>
                  </a:solidFill>
                  <a:latin typeface="Century Gothic" panose="020B0502020202020204" pitchFamily="34" charset="0"/>
                </a:rPr>
                <a:t>Emerging principles in design for advanced manufacturing</a:t>
              </a:r>
              <a:endParaRPr kumimoji="0" lang="zh-CN" altLang="en-US" sz="1200" b="1" dirty="0">
                <a:solidFill>
                  <a:schemeClr val="accent1">
                    <a:lumMod val="50000"/>
                  </a:schemeClr>
                </a:solidFill>
                <a:latin typeface="Century Gothic" panose="020B0502020202020204" pitchFamily="34" charset="0"/>
              </a:endParaRPr>
            </a:p>
          </p:txBody>
        </p:sp>
        <p:sp>
          <p:nvSpPr>
            <p:cNvPr id="61" name="矩形 7">
              <a:extLst>
                <a:ext uri="{FF2B5EF4-FFF2-40B4-BE49-F238E27FC236}">
                  <a16:creationId xmlns:a16="http://schemas.microsoft.com/office/drawing/2014/main" id="{81A10D57-5148-4E7F-B3F9-D33D5EC2B8B1}"/>
                </a:ext>
              </a:extLst>
            </p:cNvPr>
            <p:cNvSpPr>
              <a:spLocks noChangeArrowheads="1"/>
            </p:cNvSpPr>
            <p:nvPr/>
          </p:nvSpPr>
          <p:spPr bwMode="auto">
            <a:xfrm flipH="1">
              <a:off x="1447821" y="2397790"/>
              <a:ext cx="2884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b="1" dirty="0">
                  <a:solidFill>
                    <a:schemeClr val="accent1">
                      <a:lumMod val="50000"/>
                    </a:schemeClr>
                  </a:solidFill>
                  <a:latin typeface="Century Gothic" panose="020B0502020202020204" pitchFamily="34" charset="0"/>
                </a:rPr>
                <a:t>Biomimicry and physiology imitation</a:t>
              </a:r>
              <a:endParaRPr kumimoji="0" lang="zh-CN" altLang="en-US" sz="1200" b="1" dirty="0">
                <a:solidFill>
                  <a:schemeClr val="accent1">
                    <a:lumMod val="50000"/>
                  </a:schemeClr>
                </a:solidFill>
                <a:latin typeface="Century Gothic" panose="020B0502020202020204" pitchFamily="34" charset="0"/>
              </a:endParaRPr>
            </a:p>
          </p:txBody>
        </p:sp>
        <p:sp>
          <p:nvSpPr>
            <p:cNvPr id="62" name="矩形 7">
              <a:extLst>
                <a:ext uri="{FF2B5EF4-FFF2-40B4-BE49-F238E27FC236}">
                  <a16:creationId xmlns:a16="http://schemas.microsoft.com/office/drawing/2014/main" id="{376AAB7F-3605-489A-AB3A-C5BA07B9DB7F}"/>
                </a:ext>
              </a:extLst>
            </p:cNvPr>
            <p:cNvSpPr>
              <a:spLocks noChangeArrowheads="1"/>
            </p:cNvSpPr>
            <p:nvPr/>
          </p:nvSpPr>
          <p:spPr bwMode="auto">
            <a:xfrm flipH="1">
              <a:off x="1447821" y="2821653"/>
              <a:ext cx="4123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b="1" dirty="0">
                  <a:solidFill>
                    <a:schemeClr val="accent1">
                      <a:lumMod val="50000"/>
                    </a:schemeClr>
                  </a:solidFill>
                  <a:latin typeface="Century Gothic" panose="020B0502020202020204" pitchFamily="34" charset="0"/>
                </a:rPr>
                <a:t>Advanced biocompatible and 3D printable materials</a:t>
              </a:r>
              <a:endParaRPr kumimoji="0" lang="zh-CN" altLang="en-US" sz="1200" b="1" dirty="0">
                <a:solidFill>
                  <a:schemeClr val="accent1">
                    <a:lumMod val="50000"/>
                  </a:schemeClr>
                </a:solidFill>
                <a:latin typeface="Century Gothic" panose="020B0502020202020204" pitchFamily="34" charset="0"/>
              </a:endParaRPr>
            </a:p>
          </p:txBody>
        </p:sp>
        <p:sp>
          <p:nvSpPr>
            <p:cNvPr id="63" name="矩形 7">
              <a:extLst>
                <a:ext uri="{FF2B5EF4-FFF2-40B4-BE49-F238E27FC236}">
                  <a16:creationId xmlns:a16="http://schemas.microsoft.com/office/drawing/2014/main" id="{5C07404B-60BB-4803-9374-6E66BC4DD4BD}"/>
                </a:ext>
              </a:extLst>
            </p:cNvPr>
            <p:cNvSpPr>
              <a:spLocks noChangeArrowheads="1"/>
            </p:cNvSpPr>
            <p:nvPr/>
          </p:nvSpPr>
          <p:spPr bwMode="auto">
            <a:xfrm flipH="1">
              <a:off x="1447821" y="3255040"/>
              <a:ext cx="29177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b="1" dirty="0">
                  <a:solidFill>
                    <a:schemeClr val="accent1">
                      <a:lumMod val="50000"/>
                    </a:schemeClr>
                  </a:solidFill>
                  <a:latin typeface="Century Gothic" panose="020B0502020202020204" pitchFamily="34" charset="0"/>
                </a:rPr>
                <a:t>Innovations in bioprinting techniques</a:t>
              </a:r>
              <a:endParaRPr kumimoji="0" lang="zh-CN" altLang="en-US" sz="1200" b="1" dirty="0">
                <a:solidFill>
                  <a:schemeClr val="accent1">
                    <a:lumMod val="50000"/>
                  </a:schemeClr>
                </a:solidFill>
                <a:latin typeface="Century Gothic" panose="020B0502020202020204" pitchFamily="34" charset="0"/>
              </a:endParaRPr>
            </a:p>
          </p:txBody>
        </p:sp>
        <p:cxnSp>
          <p:nvCxnSpPr>
            <p:cNvPr id="64" name="直接连接符 38">
              <a:extLst>
                <a:ext uri="{FF2B5EF4-FFF2-40B4-BE49-F238E27FC236}">
                  <a16:creationId xmlns:a16="http://schemas.microsoft.com/office/drawing/2014/main" id="{D42AC911-C112-487D-A432-E28B1FA1260F}"/>
                </a:ext>
              </a:extLst>
            </p:cNvPr>
            <p:cNvCxnSpPr>
              <a:cxnSpLocks noChangeShapeType="1"/>
            </p:cNvCxnSpPr>
            <p:nvPr/>
          </p:nvCxnSpPr>
          <p:spPr bwMode="auto">
            <a:xfrm>
              <a:off x="6443346" y="2901557"/>
              <a:ext cx="0" cy="981075"/>
            </a:xfrm>
            <a:prstGeom prst="line">
              <a:avLst/>
            </a:prstGeom>
            <a:noFill/>
            <a:ln w="19050">
              <a:solidFill>
                <a:srgbClr val="C00000"/>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5" name="直接连接符 39">
              <a:extLst>
                <a:ext uri="{FF2B5EF4-FFF2-40B4-BE49-F238E27FC236}">
                  <a16:creationId xmlns:a16="http://schemas.microsoft.com/office/drawing/2014/main" id="{F89B8B12-C5C9-491D-AF35-6A4E41EB8BD5}"/>
                </a:ext>
              </a:extLst>
            </p:cNvPr>
            <p:cNvCxnSpPr>
              <a:cxnSpLocks noChangeShapeType="1"/>
            </p:cNvCxnSpPr>
            <p:nvPr/>
          </p:nvCxnSpPr>
          <p:spPr bwMode="auto">
            <a:xfrm>
              <a:off x="6803709" y="1527840"/>
              <a:ext cx="0" cy="693738"/>
            </a:xfrm>
            <a:prstGeom prst="line">
              <a:avLst/>
            </a:prstGeom>
            <a:noFill/>
            <a:ln w="19050">
              <a:solidFill>
                <a:srgbClr val="C00000"/>
              </a:solidFill>
              <a:round/>
              <a:headEnd type="oval"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6" name="直接连接符 41">
              <a:extLst>
                <a:ext uri="{FF2B5EF4-FFF2-40B4-BE49-F238E27FC236}">
                  <a16:creationId xmlns:a16="http://schemas.microsoft.com/office/drawing/2014/main" id="{6AD5ABBB-2A71-496B-8A6B-2F31DBA32941}"/>
                </a:ext>
              </a:extLst>
            </p:cNvPr>
            <p:cNvCxnSpPr>
              <a:cxnSpLocks noChangeShapeType="1"/>
            </p:cNvCxnSpPr>
            <p:nvPr/>
          </p:nvCxnSpPr>
          <p:spPr bwMode="auto">
            <a:xfrm flipV="1">
              <a:off x="7030721" y="2902615"/>
              <a:ext cx="0" cy="981075"/>
            </a:xfrm>
            <a:prstGeom prst="line">
              <a:avLst/>
            </a:prstGeom>
            <a:noFill/>
            <a:ln w="19050">
              <a:solidFill>
                <a:srgbClr val="C00000"/>
              </a:solidFill>
              <a:round/>
              <a:headEnd type="oval"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67" name="矩形 7">
              <a:extLst>
                <a:ext uri="{FF2B5EF4-FFF2-40B4-BE49-F238E27FC236}">
                  <a16:creationId xmlns:a16="http://schemas.microsoft.com/office/drawing/2014/main" id="{635F771F-0E12-46BE-8B95-85780D3DD918}"/>
                </a:ext>
              </a:extLst>
            </p:cNvPr>
            <p:cNvSpPr>
              <a:spLocks noChangeArrowheads="1"/>
            </p:cNvSpPr>
            <p:nvPr/>
          </p:nvSpPr>
          <p:spPr bwMode="auto">
            <a:xfrm>
              <a:off x="8059000" y="2130907"/>
              <a:ext cx="18448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400" b="1" dirty="0">
                  <a:solidFill>
                    <a:srgbClr val="181715"/>
                  </a:solidFill>
                  <a:latin typeface="Century Gothic" panose="020B0502020202020204" pitchFamily="34" charset="0"/>
                </a:rPr>
                <a:t>Current and future biomanufacturing industry and market needs</a:t>
              </a:r>
              <a:endParaRPr kumimoji="0" lang="zh-CN" altLang="en-US" sz="1400" b="1" dirty="0">
                <a:solidFill>
                  <a:srgbClr val="181715"/>
                </a:solidFill>
                <a:latin typeface="Century Gothic" panose="020B0502020202020204" pitchFamily="34" charset="0"/>
              </a:endParaRPr>
            </a:p>
          </p:txBody>
        </p:sp>
        <p:sp>
          <p:nvSpPr>
            <p:cNvPr id="68" name="矩形 6">
              <a:extLst>
                <a:ext uri="{FF2B5EF4-FFF2-40B4-BE49-F238E27FC236}">
                  <a16:creationId xmlns:a16="http://schemas.microsoft.com/office/drawing/2014/main" id="{219CF5B1-44E6-4A61-AD8C-BE8AE2F26102}"/>
                </a:ext>
              </a:extLst>
            </p:cNvPr>
            <p:cNvSpPr>
              <a:spLocks noChangeArrowheads="1"/>
            </p:cNvSpPr>
            <p:nvPr/>
          </p:nvSpPr>
          <p:spPr bwMode="auto">
            <a:xfrm>
              <a:off x="4677706" y="3733694"/>
              <a:ext cx="18481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dirty="0">
                  <a:solidFill>
                    <a:srgbClr val="181715"/>
                  </a:solidFill>
                  <a:latin typeface="Century Gothic" panose="020B0502020202020204" pitchFamily="34" charset="0"/>
                </a:rPr>
                <a:t>Enable functionality</a:t>
              </a:r>
              <a:endParaRPr kumimoji="0" lang="zh-CN" altLang="en-US" sz="1200" dirty="0">
                <a:solidFill>
                  <a:srgbClr val="181715"/>
                </a:solidFill>
                <a:latin typeface="Century Gothic" panose="020B0502020202020204" pitchFamily="34" charset="0"/>
              </a:endParaRPr>
            </a:p>
          </p:txBody>
        </p:sp>
        <p:sp>
          <p:nvSpPr>
            <p:cNvPr id="69" name="矩形 6">
              <a:extLst>
                <a:ext uri="{FF2B5EF4-FFF2-40B4-BE49-F238E27FC236}">
                  <a16:creationId xmlns:a16="http://schemas.microsoft.com/office/drawing/2014/main" id="{75537774-AF81-4761-8836-C148FF763EF8}"/>
                </a:ext>
              </a:extLst>
            </p:cNvPr>
            <p:cNvSpPr>
              <a:spLocks noChangeArrowheads="1"/>
            </p:cNvSpPr>
            <p:nvPr/>
          </p:nvSpPr>
          <p:spPr bwMode="auto">
            <a:xfrm>
              <a:off x="7045009" y="3732878"/>
              <a:ext cx="2195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dirty="0">
                  <a:solidFill>
                    <a:srgbClr val="181715"/>
                  </a:solidFill>
                  <a:latin typeface="Century Gothic" panose="020B0502020202020204" pitchFamily="34" charset="0"/>
                </a:rPr>
                <a:t>Increase affordability</a:t>
              </a:r>
              <a:endParaRPr kumimoji="0" lang="zh-CN" altLang="en-US" sz="1200" dirty="0">
                <a:solidFill>
                  <a:srgbClr val="181715"/>
                </a:solidFill>
                <a:latin typeface="Century Gothic" panose="020B0502020202020204" pitchFamily="34" charset="0"/>
              </a:endParaRPr>
            </a:p>
          </p:txBody>
        </p:sp>
        <p:sp>
          <p:nvSpPr>
            <p:cNvPr id="70" name="矩形 6">
              <a:extLst>
                <a:ext uri="{FF2B5EF4-FFF2-40B4-BE49-F238E27FC236}">
                  <a16:creationId xmlns:a16="http://schemas.microsoft.com/office/drawing/2014/main" id="{DE847F1E-7702-495C-86D1-F77CA8A1BC64}"/>
                </a:ext>
              </a:extLst>
            </p:cNvPr>
            <p:cNvSpPr>
              <a:spLocks noChangeArrowheads="1"/>
            </p:cNvSpPr>
            <p:nvPr/>
          </p:nvSpPr>
          <p:spPr bwMode="auto">
            <a:xfrm>
              <a:off x="6803709" y="1392135"/>
              <a:ext cx="2674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200" dirty="0">
                  <a:solidFill>
                    <a:srgbClr val="181715"/>
                  </a:solidFill>
                  <a:latin typeface="Century Gothic" panose="020B0502020202020204" pitchFamily="34" charset="0"/>
                </a:rPr>
                <a:t>Scale up and scale out</a:t>
              </a:r>
              <a:endParaRPr kumimoji="0" lang="zh-CN" altLang="en-US" sz="1200" dirty="0">
                <a:solidFill>
                  <a:srgbClr val="181715"/>
                </a:solidFill>
                <a:latin typeface="Century Gothic" panose="020B0502020202020204" pitchFamily="34" charset="0"/>
              </a:endParaRPr>
            </a:p>
          </p:txBody>
        </p:sp>
      </p:grpSp>
    </p:spTree>
    <p:extLst>
      <p:ext uri="{BB962C8B-B14F-4D97-AF65-F5344CB8AC3E}">
        <p14:creationId xmlns:p14="http://schemas.microsoft.com/office/powerpoint/2010/main" val="109122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B9498B-1F00-4E37-90B3-66E07867DC69}"/>
              </a:ext>
            </a:extLst>
          </p:cNvPr>
          <p:cNvSpPr txBox="1"/>
          <p:nvPr/>
        </p:nvSpPr>
        <p:spPr>
          <a:xfrm>
            <a:off x="2975686" y="187768"/>
            <a:ext cx="4250972" cy="369332"/>
          </a:xfrm>
          <a:prstGeom prst="rect">
            <a:avLst/>
          </a:prstGeom>
          <a:noFill/>
        </p:spPr>
        <p:txBody>
          <a:bodyPr wrap="none" rtlCol="0">
            <a:spAutoFit/>
          </a:bodyPr>
          <a:lstStyle/>
          <a:p>
            <a:r>
              <a:rPr lang="en-US" altLang="zh-CN" dirty="0">
                <a:latin typeface="Arial Black" panose="020B0A04020102020204" pitchFamily="34" charset="0"/>
              </a:rPr>
              <a:t>Research Scope and Positioning</a:t>
            </a:r>
            <a:endParaRPr lang="en-US" dirty="0">
              <a:latin typeface="Arial Black" panose="020B0A04020102020204" pitchFamily="34" charset="0"/>
            </a:endParaRPr>
          </a:p>
        </p:txBody>
      </p:sp>
      <p:sp>
        <p:nvSpPr>
          <p:cNvPr id="2" name="Rectangle 1"/>
          <p:cNvSpPr/>
          <p:nvPr/>
        </p:nvSpPr>
        <p:spPr>
          <a:xfrm>
            <a:off x="4160520" y="658368"/>
            <a:ext cx="2084832" cy="4572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Bio-related Manufacturing Challenges</a:t>
            </a:r>
            <a:endParaRPr lang="en-US" sz="1400" dirty="0">
              <a:solidFill>
                <a:schemeClr val="bg1"/>
              </a:solidFill>
            </a:endParaRPr>
          </a:p>
        </p:txBody>
      </p:sp>
      <p:sp>
        <p:nvSpPr>
          <p:cNvPr id="3" name="Rectangle 2"/>
          <p:cNvSpPr/>
          <p:nvPr/>
        </p:nvSpPr>
        <p:spPr>
          <a:xfrm>
            <a:off x="3072384" y="1304544"/>
            <a:ext cx="1042416" cy="359664"/>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Medical</a:t>
            </a:r>
            <a:endParaRPr lang="en-US" sz="1400" dirty="0">
              <a:solidFill>
                <a:schemeClr val="bg1"/>
              </a:solidFill>
            </a:endParaRPr>
          </a:p>
        </p:txBody>
      </p:sp>
      <p:sp>
        <p:nvSpPr>
          <p:cNvPr id="4" name="Rectangle 3"/>
          <p:cNvSpPr/>
          <p:nvPr/>
        </p:nvSpPr>
        <p:spPr>
          <a:xfrm>
            <a:off x="6534912" y="1304544"/>
            <a:ext cx="1255776" cy="359664"/>
          </a:xfrm>
          <a:prstGeom prst="rect">
            <a:avLst/>
          </a:prstGeom>
          <a:solidFill>
            <a:schemeClr val="accent6">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Non-medical</a:t>
            </a:r>
            <a:endParaRPr lang="en-US" sz="1400" dirty="0">
              <a:solidFill>
                <a:schemeClr val="tx1"/>
              </a:solidFill>
            </a:endParaRPr>
          </a:p>
        </p:txBody>
      </p:sp>
      <p:sp>
        <p:nvSpPr>
          <p:cNvPr id="5" name="Rectangle 4"/>
          <p:cNvSpPr/>
          <p:nvPr/>
        </p:nvSpPr>
        <p:spPr>
          <a:xfrm>
            <a:off x="1139952" y="1908048"/>
            <a:ext cx="1786128" cy="35966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Cell Manufacturing</a:t>
            </a:r>
          </a:p>
        </p:txBody>
      </p:sp>
      <p:sp>
        <p:nvSpPr>
          <p:cNvPr id="6" name="Rectangle 5"/>
          <p:cNvSpPr/>
          <p:nvPr/>
        </p:nvSpPr>
        <p:spPr>
          <a:xfrm>
            <a:off x="4288536" y="1908048"/>
            <a:ext cx="1786128" cy="35966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Tissue Engineering</a:t>
            </a:r>
          </a:p>
        </p:txBody>
      </p:sp>
      <p:sp>
        <p:nvSpPr>
          <p:cNvPr id="8" name="Rectangle 7"/>
          <p:cNvSpPr/>
          <p:nvPr/>
        </p:nvSpPr>
        <p:spPr>
          <a:xfrm>
            <a:off x="2058238" y="2712720"/>
            <a:ext cx="1279322" cy="356234"/>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Supply Chain</a:t>
            </a:r>
          </a:p>
        </p:txBody>
      </p:sp>
      <p:sp>
        <p:nvSpPr>
          <p:cNvPr id="10" name="Rectangle 9"/>
          <p:cNvSpPr/>
          <p:nvPr/>
        </p:nvSpPr>
        <p:spPr>
          <a:xfrm>
            <a:off x="1537448" y="3380232"/>
            <a:ext cx="986295"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Simulation Based</a:t>
            </a:r>
          </a:p>
        </p:txBody>
      </p:sp>
      <p:sp>
        <p:nvSpPr>
          <p:cNvPr id="11" name="Rectangle 10"/>
          <p:cNvSpPr/>
          <p:nvPr/>
        </p:nvSpPr>
        <p:spPr>
          <a:xfrm>
            <a:off x="2927337" y="3380232"/>
            <a:ext cx="1214895"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Analytical Model Based</a:t>
            </a:r>
          </a:p>
        </p:txBody>
      </p:sp>
      <p:sp>
        <p:nvSpPr>
          <p:cNvPr id="13" name="Rectangle 12"/>
          <p:cNvSpPr/>
          <p:nvPr/>
        </p:nvSpPr>
        <p:spPr>
          <a:xfrm>
            <a:off x="1769363" y="5099686"/>
            <a:ext cx="1064381"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Risk Assessment</a:t>
            </a:r>
          </a:p>
        </p:txBody>
      </p:sp>
      <p:sp>
        <p:nvSpPr>
          <p:cNvPr id="14" name="Rectangle 13"/>
          <p:cNvSpPr/>
          <p:nvPr/>
        </p:nvSpPr>
        <p:spPr>
          <a:xfrm>
            <a:off x="1769363" y="4532948"/>
            <a:ext cx="1138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Facility Optimization</a:t>
            </a:r>
          </a:p>
        </p:txBody>
      </p:sp>
      <p:sp>
        <p:nvSpPr>
          <p:cNvPr id="15" name="Rectangle 14"/>
          <p:cNvSpPr/>
          <p:nvPr/>
        </p:nvSpPr>
        <p:spPr>
          <a:xfrm>
            <a:off x="1769363" y="3966210"/>
            <a:ext cx="854812"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Cost Analysis</a:t>
            </a:r>
          </a:p>
        </p:txBody>
      </p:sp>
      <p:sp>
        <p:nvSpPr>
          <p:cNvPr id="16" name="Rectangle 15"/>
          <p:cNvSpPr/>
          <p:nvPr/>
        </p:nvSpPr>
        <p:spPr>
          <a:xfrm>
            <a:off x="1769363" y="5666424"/>
            <a:ext cx="699517"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AI/ML</a:t>
            </a:r>
          </a:p>
        </p:txBody>
      </p:sp>
      <p:sp>
        <p:nvSpPr>
          <p:cNvPr id="17" name="Rectangle 16"/>
          <p:cNvSpPr/>
          <p:nvPr/>
        </p:nvSpPr>
        <p:spPr>
          <a:xfrm>
            <a:off x="3176016" y="3966210"/>
            <a:ext cx="767468"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Priority</a:t>
            </a:r>
          </a:p>
        </p:txBody>
      </p:sp>
      <p:sp>
        <p:nvSpPr>
          <p:cNvPr id="18" name="Rectangle 17"/>
          <p:cNvSpPr/>
          <p:nvPr/>
        </p:nvSpPr>
        <p:spPr>
          <a:xfrm>
            <a:off x="3176016" y="4532948"/>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Capacity Planning</a:t>
            </a:r>
          </a:p>
        </p:txBody>
      </p:sp>
      <p:sp>
        <p:nvSpPr>
          <p:cNvPr id="19" name="Rectangle 18"/>
          <p:cNvSpPr/>
          <p:nvPr/>
        </p:nvSpPr>
        <p:spPr>
          <a:xfrm>
            <a:off x="4191773" y="2712720"/>
            <a:ext cx="1978572" cy="356234"/>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Drug Screening/Testing</a:t>
            </a:r>
          </a:p>
        </p:txBody>
      </p:sp>
      <p:sp>
        <p:nvSpPr>
          <p:cNvPr id="20" name="Rectangle 19"/>
          <p:cNvSpPr/>
          <p:nvPr/>
        </p:nvSpPr>
        <p:spPr>
          <a:xfrm>
            <a:off x="7074408" y="1908048"/>
            <a:ext cx="1612392" cy="359664"/>
          </a:xfrm>
          <a:prstGeom prst="rect">
            <a:avLst/>
          </a:prstGeom>
          <a:solidFill>
            <a:schemeClr val="accent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Synthetic Biology</a:t>
            </a:r>
            <a:endParaRPr lang="en-US" sz="1400" dirty="0">
              <a:solidFill>
                <a:schemeClr val="tx1"/>
              </a:solidFill>
            </a:endParaRPr>
          </a:p>
        </p:txBody>
      </p:sp>
      <p:sp>
        <p:nvSpPr>
          <p:cNvPr id="21" name="Rectangle 20"/>
          <p:cNvSpPr/>
          <p:nvPr/>
        </p:nvSpPr>
        <p:spPr>
          <a:xfrm>
            <a:off x="6801402" y="2712720"/>
            <a:ext cx="1978572" cy="356234"/>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Implant/Transplant</a:t>
            </a:r>
          </a:p>
        </p:txBody>
      </p:sp>
      <p:sp>
        <p:nvSpPr>
          <p:cNvPr id="22" name="Rectangle 21"/>
          <p:cNvSpPr/>
          <p:nvPr/>
        </p:nvSpPr>
        <p:spPr>
          <a:xfrm>
            <a:off x="6400650" y="3380232"/>
            <a:ext cx="1279322" cy="35623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Scaffolding</a:t>
            </a:r>
            <a:endParaRPr lang="en-US" sz="1400" dirty="0">
              <a:solidFill>
                <a:schemeClr val="tx1"/>
              </a:solidFill>
            </a:endParaRPr>
          </a:p>
        </p:txBody>
      </p:sp>
      <p:sp>
        <p:nvSpPr>
          <p:cNvPr id="23" name="Rectangle 22"/>
          <p:cNvSpPr/>
          <p:nvPr/>
        </p:nvSpPr>
        <p:spPr>
          <a:xfrm>
            <a:off x="4634484" y="3380232"/>
            <a:ext cx="1610868" cy="35623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Prevascularization</a:t>
            </a:r>
            <a:endParaRPr lang="en-US" sz="1400" dirty="0">
              <a:solidFill>
                <a:schemeClr val="tx1"/>
              </a:solidFill>
            </a:endParaRPr>
          </a:p>
        </p:txBody>
      </p:sp>
      <p:sp>
        <p:nvSpPr>
          <p:cNvPr id="24" name="Rectangle 23"/>
          <p:cNvSpPr/>
          <p:nvPr/>
        </p:nvSpPr>
        <p:spPr>
          <a:xfrm>
            <a:off x="34366" y="2714817"/>
            <a:ext cx="1279322" cy="356234"/>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Biosensors</a:t>
            </a:r>
          </a:p>
        </p:txBody>
      </p:sp>
      <p:sp>
        <p:nvSpPr>
          <p:cNvPr id="25" name="Rectangle 24"/>
          <p:cNvSpPr/>
          <p:nvPr/>
        </p:nvSpPr>
        <p:spPr>
          <a:xfrm>
            <a:off x="245839" y="3966210"/>
            <a:ext cx="854812"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Printed Sensors</a:t>
            </a:r>
          </a:p>
        </p:txBody>
      </p:sp>
      <p:sp>
        <p:nvSpPr>
          <p:cNvPr id="26" name="Rectangle 25"/>
          <p:cNvSpPr/>
          <p:nvPr/>
        </p:nvSpPr>
        <p:spPr>
          <a:xfrm>
            <a:off x="245078" y="3380232"/>
            <a:ext cx="1027744"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Impedance Sensor</a:t>
            </a:r>
          </a:p>
        </p:txBody>
      </p:sp>
      <p:sp>
        <p:nvSpPr>
          <p:cNvPr id="27" name="Rectangle 26"/>
          <p:cNvSpPr/>
          <p:nvPr/>
        </p:nvSpPr>
        <p:spPr>
          <a:xfrm>
            <a:off x="245078" y="4552188"/>
            <a:ext cx="1027744"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Calibration Free</a:t>
            </a:r>
          </a:p>
        </p:txBody>
      </p:sp>
      <p:sp>
        <p:nvSpPr>
          <p:cNvPr id="28" name="Rectangle 27"/>
          <p:cNvSpPr/>
          <p:nvPr/>
        </p:nvSpPr>
        <p:spPr>
          <a:xfrm>
            <a:off x="6563089" y="3859910"/>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Materials</a:t>
            </a:r>
          </a:p>
        </p:txBody>
      </p:sp>
      <p:sp>
        <p:nvSpPr>
          <p:cNvPr id="29" name="Rectangle 28"/>
          <p:cNvSpPr/>
          <p:nvPr/>
        </p:nvSpPr>
        <p:spPr>
          <a:xfrm>
            <a:off x="6563089" y="4418076"/>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Fiber Based Scaffolding</a:t>
            </a:r>
          </a:p>
        </p:txBody>
      </p:sp>
      <p:sp>
        <p:nvSpPr>
          <p:cNvPr id="30" name="Rectangle 29"/>
          <p:cNvSpPr/>
          <p:nvPr/>
        </p:nvSpPr>
        <p:spPr>
          <a:xfrm>
            <a:off x="6563089" y="4993386"/>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Fiber Based Scaffolding</a:t>
            </a:r>
          </a:p>
        </p:txBody>
      </p:sp>
      <p:sp>
        <p:nvSpPr>
          <p:cNvPr id="31" name="Rectangle 30"/>
          <p:cNvSpPr/>
          <p:nvPr/>
        </p:nvSpPr>
        <p:spPr>
          <a:xfrm>
            <a:off x="6563089" y="5568696"/>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Dynamic Scaffolds</a:t>
            </a:r>
          </a:p>
        </p:txBody>
      </p:sp>
      <p:sp>
        <p:nvSpPr>
          <p:cNvPr id="32" name="Rectangle 31"/>
          <p:cNvSpPr/>
          <p:nvPr/>
        </p:nvSpPr>
        <p:spPr>
          <a:xfrm>
            <a:off x="4963005" y="3859910"/>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3D Vascular Model</a:t>
            </a:r>
          </a:p>
        </p:txBody>
      </p:sp>
      <p:sp>
        <p:nvSpPr>
          <p:cNvPr id="33" name="Rectangle 32"/>
          <p:cNvSpPr/>
          <p:nvPr/>
        </p:nvSpPr>
        <p:spPr>
          <a:xfrm>
            <a:off x="4963005" y="4418076"/>
            <a:ext cx="1069429"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Capillary Model</a:t>
            </a:r>
          </a:p>
        </p:txBody>
      </p:sp>
      <p:sp>
        <p:nvSpPr>
          <p:cNvPr id="34" name="Rectangle 33"/>
          <p:cNvSpPr/>
          <p:nvPr/>
        </p:nvSpPr>
        <p:spPr>
          <a:xfrm>
            <a:off x="7835195" y="3380232"/>
            <a:ext cx="1279322" cy="35623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Biosensors</a:t>
            </a:r>
          </a:p>
        </p:txBody>
      </p:sp>
      <p:sp>
        <p:nvSpPr>
          <p:cNvPr id="35" name="Rectangle 34"/>
          <p:cNvSpPr/>
          <p:nvPr/>
        </p:nvSpPr>
        <p:spPr>
          <a:xfrm>
            <a:off x="8046668" y="4631625"/>
            <a:ext cx="854812"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Printed Sensors</a:t>
            </a:r>
          </a:p>
        </p:txBody>
      </p:sp>
      <p:sp>
        <p:nvSpPr>
          <p:cNvPr id="36" name="Rectangle 35"/>
          <p:cNvSpPr/>
          <p:nvPr/>
        </p:nvSpPr>
        <p:spPr>
          <a:xfrm>
            <a:off x="8045907" y="4045647"/>
            <a:ext cx="1027744"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Impedance Sensor</a:t>
            </a:r>
          </a:p>
        </p:txBody>
      </p:sp>
      <p:sp>
        <p:nvSpPr>
          <p:cNvPr id="37" name="Rectangle 36"/>
          <p:cNvSpPr/>
          <p:nvPr/>
        </p:nvSpPr>
        <p:spPr>
          <a:xfrm>
            <a:off x="8045907" y="5217603"/>
            <a:ext cx="1027744" cy="5151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Calibration Free</a:t>
            </a:r>
          </a:p>
        </p:txBody>
      </p:sp>
      <p:cxnSp>
        <p:nvCxnSpPr>
          <p:cNvPr id="39" name="Elbow Connector 38"/>
          <p:cNvCxnSpPr>
            <a:stCxn id="2" idx="2"/>
            <a:endCxn id="3" idx="0"/>
          </p:cNvCxnSpPr>
          <p:nvPr/>
        </p:nvCxnSpPr>
        <p:spPr>
          <a:xfrm rot="5400000">
            <a:off x="4303776" y="405384"/>
            <a:ext cx="188976" cy="16093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 idx="2"/>
            <a:endCxn id="4" idx="0"/>
          </p:cNvCxnSpPr>
          <p:nvPr/>
        </p:nvCxnSpPr>
        <p:spPr>
          <a:xfrm rot="16200000" flipH="1">
            <a:off x="6088380" y="230124"/>
            <a:ext cx="188976" cy="195986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 idx="2"/>
            <a:endCxn id="5" idx="0"/>
          </p:cNvCxnSpPr>
          <p:nvPr/>
        </p:nvCxnSpPr>
        <p:spPr>
          <a:xfrm rot="5400000">
            <a:off x="2691384" y="1005840"/>
            <a:ext cx="243840" cy="156057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 idx="2"/>
            <a:endCxn id="6" idx="0"/>
          </p:cNvCxnSpPr>
          <p:nvPr/>
        </p:nvCxnSpPr>
        <p:spPr>
          <a:xfrm rot="16200000" flipH="1">
            <a:off x="4265676" y="992124"/>
            <a:ext cx="243840" cy="158800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 idx="2"/>
            <a:endCxn id="24" idx="0"/>
          </p:cNvCxnSpPr>
          <p:nvPr/>
        </p:nvCxnSpPr>
        <p:spPr>
          <a:xfrm rot="5400000">
            <a:off x="1129970" y="1811770"/>
            <a:ext cx="447105" cy="135898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cxnSpLocks/>
            <a:stCxn id="5" idx="2"/>
          </p:cNvCxnSpPr>
          <p:nvPr/>
        </p:nvCxnSpPr>
        <p:spPr>
          <a:xfrm rot="16200000" flipH="1">
            <a:off x="2028444" y="2272284"/>
            <a:ext cx="445010" cy="43586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6" idx="2"/>
            <a:endCxn id="19" idx="0"/>
          </p:cNvCxnSpPr>
          <p:nvPr/>
        </p:nvCxnSpPr>
        <p:spPr>
          <a:xfrm rot="5400000">
            <a:off x="4958826" y="2489946"/>
            <a:ext cx="445008" cy="54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cxnSpLocks/>
            <a:stCxn id="6" idx="2"/>
            <a:endCxn id="8" idx="0"/>
          </p:cNvCxnSpPr>
          <p:nvPr/>
        </p:nvCxnSpPr>
        <p:spPr>
          <a:xfrm rot="5400000">
            <a:off x="3717246" y="1248366"/>
            <a:ext cx="445008" cy="248370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6" idx="2"/>
            <a:endCxn id="21" idx="0"/>
          </p:cNvCxnSpPr>
          <p:nvPr/>
        </p:nvCxnSpPr>
        <p:spPr>
          <a:xfrm rot="16200000" flipH="1">
            <a:off x="6263640" y="1185672"/>
            <a:ext cx="445008" cy="2609088"/>
          </a:xfrm>
          <a:prstGeom prst="bentConnector3">
            <a:avLst>
              <a:gd name="adj1" fmla="val 51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8" idx="2"/>
            <a:endCxn id="10" idx="0"/>
          </p:cNvCxnSpPr>
          <p:nvPr/>
        </p:nvCxnSpPr>
        <p:spPr>
          <a:xfrm rot="5400000">
            <a:off x="2208609" y="2890942"/>
            <a:ext cx="311278" cy="66730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8" idx="2"/>
            <a:endCxn id="11" idx="0"/>
          </p:cNvCxnSpPr>
          <p:nvPr/>
        </p:nvCxnSpPr>
        <p:spPr>
          <a:xfrm rot="16200000" flipH="1">
            <a:off x="2960703" y="2806150"/>
            <a:ext cx="311278" cy="83688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24" idx="2"/>
            <a:endCxn id="26" idx="1"/>
          </p:cNvCxnSpPr>
          <p:nvPr/>
        </p:nvCxnSpPr>
        <p:spPr>
          <a:xfrm rot="5400000">
            <a:off x="176185" y="3139945"/>
            <a:ext cx="566737" cy="428949"/>
          </a:xfrm>
          <a:prstGeom prst="bentConnector4">
            <a:avLst>
              <a:gd name="adj1" fmla="val -152"/>
              <a:gd name="adj2" fmla="val 12558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24" idx="2"/>
            <a:endCxn id="25" idx="1"/>
          </p:cNvCxnSpPr>
          <p:nvPr/>
        </p:nvCxnSpPr>
        <p:spPr>
          <a:xfrm rot="5400000">
            <a:off x="-116424" y="3433314"/>
            <a:ext cx="1152715" cy="428188"/>
          </a:xfrm>
          <a:prstGeom prst="bentConnector4">
            <a:avLst>
              <a:gd name="adj1" fmla="val -42"/>
              <a:gd name="adj2" fmla="val 12562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24" idx="2"/>
            <a:endCxn id="27" idx="1"/>
          </p:cNvCxnSpPr>
          <p:nvPr/>
        </p:nvCxnSpPr>
        <p:spPr>
          <a:xfrm rot="5400000">
            <a:off x="-409793" y="3725923"/>
            <a:ext cx="1738693" cy="428949"/>
          </a:xfrm>
          <a:prstGeom prst="bentConnector4">
            <a:avLst>
              <a:gd name="adj1" fmla="val -6"/>
              <a:gd name="adj2" fmla="val 12558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10" idx="2"/>
            <a:endCxn id="15" idx="1"/>
          </p:cNvCxnSpPr>
          <p:nvPr/>
        </p:nvCxnSpPr>
        <p:spPr>
          <a:xfrm rot="5400000">
            <a:off x="1735769" y="3928939"/>
            <a:ext cx="328422" cy="261233"/>
          </a:xfrm>
          <a:prstGeom prst="bentConnector4">
            <a:avLst>
              <a:gd name="adj1" fmla="val 989"/>
              <a:gd name="adj2" fmla="val 14550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10" idx="2"/>
            <a:endCxn id="14" idx="1"/>
          </p:cNvCxnSpPr>
          <p:nvPr/>
        </p:nvCxnSpPr>
        <p:spPr>
          <a:xfrm rot="5400000">
            <a:off x="1452400" y="4212308"/>
            <a:ext cx="895160" cy="261233"/>
          </a:xfrm>
          <a:prstGeom prst="bentConnector4">
            <a:avLst>
              <a:gd name="adj1" fmla="val 85"/>
              <a:gd name="adj2" fmla="val 14550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10" idx="2"/>
            <a:endCxn id="13" idx="1"/>
          </p:cNvCxnSpPr>
          <p:nvPr/>
        </p:nvCxnSpPr>
        <p:spPr>
          <a:xfrm rot="5400000">
            <a:off x="1169031" y="4495677"/>
            <a:ext cx="1461898" cy="261233"/>
          </a:xfrm>
          <a:prstGeom prst="bentConnector4">
            <a:avLst>
              <a:gd name="adj1" fmla="val -117"/>
              <a:gd name="adj2" fmla="val 14550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10" idx="2"/>
            <a:endCxn id="16" idx="1"/>
          </p:cNvCxnSpPr>
          <p:nvPr/>
        </p:nvCxnSpPr>
        <p:spPr>
          <a:xfrm rot="5400000">
            <a:off x="885662" y="4779046"/>
            <a:ext cx="2028636" cy="261233"/>
          </a:xfrm>
          <a:prstGeom prst="bentConnector4">
            <a:avLst>
              <a:gd name="adj1" fmla="val -108"/>
              <a:gd name="adj2" fmla="val 14550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1" idx="2"/>
            <a:endCxn id="17" idx="1"/>
          </p:cNvCxnSpPr>
          <p:nvPr/>
        </p:nvCxnSpPr>
        <p:spPr>
          <a:xfrm rot="5400000">
            <a:off x="3191190" y="3880171"/>
            <a:ext cx="328422" cy="358769"/>
          </a:xfrm>
          <a:prstGeom prst="bentConnector4">
            <a:avLst>
              <a:gd name="adj1" fmla="val -812"/>
              <a:gd name="adj2" fmla="val 13008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1" idx="2"/>
            <a:endCxn id="18" idx="1"/>
          </p:cNvCxnSpPr>
          <p:nvPr/>
        </p:nvCxnSpPr>
        <p:spPr>
          <a:xfrm rot="5400000">
            <a:off x="2907821" y="4163540"/>
            <a:ext cx="895160" cy="358769"/>
          </a:xfrm>
          <a:prstGeom prst="bentConnector4">
            <a:avLst>
              <a:gd name="adj1" fmla="val 145"/>
              <a:gd name="adj2" fmla="val 13008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23" idx="2"/>
            <a:endCxn id="32" idx="1"/>
          </p:cNvCxnSpPr>
          <p:nvPr/>
        </p:nvCxnSpPr>
        <p:spPr>
          <a:xfrm rot="5400000">
            <a:off x="5010962" y="3688510"/>
            <a:ext cx="381000" cy="476913"/>
          </a:xfrm>
          <a:prstGeom prst="bentConnector4">
            <a:avLst>
              <a:gd name="adj1" fmla="val -467"/>
              <a:gd name="adj2" fmla="val 14793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23" idx="2"/>
            <a:endCxn id="33" idx="1"/>
          </p:cNvCxnSpPr>
          <p:nvPr/>
        </p:nvCxnSpPr>
        <p:spPr>
          <a:xfrm rot="5400000">
            <a:off x="4731879" y="3967593"/>
            <a:ext cx="939166" cy="476913"/>
          </a:xfrm>
          <a:prstGeom prst="bentConnector4">
            <a:avLst>
              <a:gd name="adj1" fmla="val -223"/>
              <a:gd name="adj2" fmla="val 14793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22" idx="2"/>
            <a:endCxn id="28" idx="1"/>
          </p:cNvCxnSpPr>
          <p:nvPr/>
        </p:nvCxnSpPr>
        <p:spPr>
          <a:xfrm rot="5400000">
            <a:off x="6611200" y="3688355"/>
            <a:ext cx="381000" cy="477222"/>
          </a:xfrm>
          <a:prstGeom prst="bentConnector4">
            <a:avLst>
              <a:gd name="adj1" fmla="val -467"/>
              <a:gd name="adj2" fmla="val 1212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22" idx="2"/>
            <a:endCxn id="29" idx="1"/>
          </p:cNvCxnSpPr>
          <p:nvPr/>
        </p:nvCxnSpPr>
        <p:spPr>
          <a:xfrm rot="5400000">
            <a:off x="6332117" y="3967438"/>
            <a:ext cx="939166" cy="477222"/>
          </a:xfrm>
          <a:prstGeom prst="bentConnector4">
            <a:avLst>
              <a:gd name="adj1" fmla="val -223"/>
              <a:gd name="adj2" fmla="val 1212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22" idx="2"/>
            <a:endCxn id="30" idx="1"/>
          </p:cNvCxnSpPr>
          <p:nvPr/>
        </p:nvCxnSpPr>
        <p:spPr>
          <a:xfrm rot="5400000">
            <a:off x="6044462" y="4255093"/>
            <a:ext cx="1514476" cy="477222"/>
          </a:xfrm>
          <a:prstGeom prst="bentConnector4">
            <a:avLst>
              <a:gd name="adj1" fmla="val -12"/>
              <a:gd name="adj2" fmla="val 1212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22" idx="2"/>
            <a:endCxn id="31" idx="1"/>
          </p:cNvCxnSpPr>
          <p:nvPr/>
        </p:nvCxnSpPr>
        <p:spPr>
          <a:xfrm rot="5400000">
            <a:off x="5756807" y="4542748"/>
            <a:ext cx="2089786" cy="477222"/>
          </a:xfrm>
          <a:prstGeom prst="bentConnector4">
            <a:avLst>
              <a:gd name="adj1" fmla="val -222"/>
              <a:gd name="adj2" fmla="val 1212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34" idx="2"/>
            <a:endCxn id="36" idx="1"/>
          </p:cNvCxnSpPr>
          <p:nvPr/>
        </p:nvCxnSpPr>
        <p:spPr>
          <a:xfrm rot="5400000">
            <a:off x="7977014" y="3805360"/>
            <a:ext cx="566737" cy="428949"/>
          </a:xfrm>
          <a:prstGeom prst="bentConnector4">
            <a:avLst>
              <a:gd name="adj1" fmla="val -734"/>
              <a:gd name="adj2" fmla="val 12368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34" idx="2"/>
            <a:endCxn id="35" idx="1"/>
          </p:cNvCxnSpPr>
          <p:nvPr/>
        </p:nvCxnSpPr>
        <p:spPr>
          <a:xfrm rot="5400000">
            <a:off x="7684405" y="4098729"/>
            <a:ext cx="1152715" cy="428188"/>
          </a:xfrm>
          <a:prstGeom prst="bentConnector4">
            <a:avLst>
              <a:gd name="adj1" fmla="val -284"/>
              <a:gd name="adj2" fmla="val 12372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34" idx="2"/>
            <a:endCxn id="37" idx="1"/>
          </p:cNvCxnSpPr>
          <p:nvPr/>
        </p:nvCxnSpPr>
        <p:spPr>
          <a:xfrm rot="5400000">
            <a:off x="7391036" y="4391338"/>
            <a:ext cx="1738693" cy="428949"/>
          </a:xfrm>
          <a:prstGeom prst="bentConnector4">
            <a:avLst>
              <a:gd name="adj1" fmla="val -137"/>
              <a:gd name="adj2" fmla="val 12368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9" idx="2"/>
            <a:endCxn id="23" idx="0"/>
          </p:cNvCxnSpPr>
          <p:nvPr/>
        </p:nvCxnSpPr>
        <p:spPr>
          <a:xfrm rot="16200000" flipH="1">
            <a:off x="5154849" y="3095163"/>
            <a:ext cx="311278" cy="25885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21" idx="2"/>
            <a:endCxn id="22" idx="0"/>
          </p:cNvCxnSpPr>
          <p:nvPr/>
        </p:nvCxnSpPr>
        <p:spPr>
          <a:xfrm rot="5400000">
            <a:off x="7259861" y="2849405"/>
            <a:ext cx="311278" cy="75037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21" idx="2"/>
            <a:endCxn id="34" idx="0"/>
          </p:cNvCxnSpPr>
          <p:nvPr/>
        </p:nvCxnSpPr>
        <p:spPr>
          <a:xfrm rot="16200000" flipH="1">
            <a:off x="7977133" y="2882509"/>
            <a:ext cx="311278" cy="68416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45">
            <a:extLst>
              <a:ext uri="{FF2B5EF4-FFF2-40B4-BE49-F238E27FC236}">
                <a16:creationId xmlns:a16="http://schemas.microsoft.com/office/drawing/2014/main" id="{D4205DD4-58F7-44EC-9C17-23F747F43F4B}"/>
              </a:ext>
            </a:extLst>
          </p:cNvPr>
          <p:cNvCxnSpPr>
            <a:cxnSpLocks/>
            <a:stCxn id="4" idx="2"/>
            <a:endCxn id="20" idx="0"/>
          </p:cNvCxnSpPr>
          <p:nvPr/>
        </p:nvCxnSpPr>
        <p:spPr>
          <a:xfrm rot="16200000" flipH="1">
            <a:off x="7399782" y="1427226"/>
            <a:ext cx="243840" cy="7178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6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9498B-1F00-4E37-90B3-66E07867DC69}"/>
              </a:ext>
            </a:extLst>
          </p:cNvPr>
          <p:cNvSpPr txBox="1"/>
          <p:nvPr/>
        </p:nvSpPr>
        <p:spPr>
          <a:xfrm>
            <a:off x="2380192" y="123339"/>
            <a:ext cx="4473019" cy="369332"/>
          </a:xfrm>
          <a:prstGeom prst="rect">
            <a:avLst/>
          </a:prstGeom>
          <a:noFill/>
        </p:spPr>
        <p:txBody>
          <a:bodyPr wrap="none" rtlCol="0">
            <a:spAutoFit/>
          </a:bodyPr>
          <a:lstStyle/>
          <a:p>
            <a:r>
              <a:rPr lang="en-US" dirty="0">
                <a:latin typeface="Arial Black" panose="020B0A04020102020204" pitchFamily="34" charset="0"/>
              </a:rPr>
              <a:t>AMBER Roadmap (Annual </a:t>
            </a:r>
            <a:r>
              <a:rPr lang="en-US" altLang="zh-CN" dirty="0">
                <a:latin typeface="Arial Black" panose="020B0A04020102020204" pitchFamily="34" charset="0"/>
              </a:rPr>
              <a:t>Update</a:t>
            </a:r>
            <a:r>
              <a:rPr lang="en-US" dirty="0">
                <a:latin typeface="Arial Black" panose="020B0A04020102020204" pitchFamily="34" charset="0"/>
              </a:rPr>
              <a:t>)</a:t>
            </a:r>
          </a:p>
        </p:txBody>
      </p:sp>
      <p:grpSp>
        <p:nvGrpSpPr>
          <p:cNvPr id="67" name="Group 66"/>
          <p:cNvGrpSpPr/>
          <p:nvPr/>
        </p:nvGrpSpPr>
        <p:grpSpPr>
          <a:xfrm>
            <a:off x="529242" y="670032"/>
            <a:ext cx="8007785" cy="5986480"/>
            <a:chOff x="568656" y="670032"/>
            <a:chExt cx="8007785" cy="5986480"/>
          </a:xfrm>
        </p:grpSpPr>
        <p:sp>
          <p:nvSpPr>
            <p:cNvPr id="11" name="Rectangle 10"/>
            <p:cNvSpPr/>
            <p:nvPr/>
          </p:nvSpPr>
          <p:spPr>
            <a:xfrm>
              <a:off x="568656" y="670033"/>
              <a:ext cx="7993117" cy="5651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66438" y="3160984"/>
              <a:ext cx="1668855" cy="369332"/>
            </a:xfrm>
            <a:prstGeom prst="rect">
              <a:avLst/>
            </a:prstGeom>
            <a:noFill/>
          </p:spPr>
          <p:txBody>
            <a:bodyPr wrap="none" rtlCol="0">
              <a:spAutoFit/>
            </a:bodyPr>
            <a:lstStyle/>
            <a:p>
              <a:r>
                <a:rPr lang="en-US" dirty="0">
                  <a:latin typeface="Arial Narrow" panose="020B0606020202030204" pitchFamily="34" charset="0"/>
                </a:rPr>
                <a:t>Key Technologies</a:t>
              </a:r>
            </a:p>
          </p:txBody>
        </p:sp>
        <p:cxnSp>
          <p:nvCxnSpPr>
            <p:cNvPr id="14" name="Straight Connector 13"/>
            <p:cNvCxnSpPr/>
            <p:nvPr/>
          </p:nvCxnSpPr>
          <p:spPr>
            <a:xfrm>
              <a:off x="952656" y="670033"/>
              <a:ext cx="0" cy="5651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p:cNvCxnSpPr>
            <p:nvPr/>
          </p:nvCxnSpPr>
          <p:spPr>
            <a:xfrm flipH="1">
              <a:off x="937988" y="3496002"/>
              <a:ext cx="7623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52656" y="1994336"/>
              <a:ext cx="7623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52656" y="4945116"/>
              <a:ext cx="7623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475172" y="1147518"/>
              <a:ext cx="1324303" cy="369332"/>
            </a:xfrm>
            <a:prstGeom prst="rect">
              <a:avLst/>
            </a:prstGeom>
            <a:solidFill>
              <a:srgbClr val="70AD47"/>
            </a:solidFill>
          </p:spPr>
          <p:txBody>
            <a:bodyPr wrap="square" rtlCol="0">
              <a:spAutoFit/>
            </a:bodyPr>
            <a:lstStyle/>
            <a:p>
              <a:pPr algn="ctr"/>
              <a:r>
                <a:rPr lang="en-US" dirty="0">
                  <a:latin typeface="Arial Narrow" panose="020B0606020202030204" pitchFamily="34" charset="0"/>
                </a:rPr>
                <a:t>Biosensors</a:t>
              </a:r>
            </a:p>
          </p:txBody>
        </p:sp>
        <p:sp>
          <p:nvSpPr>
            <p:cNvPr id="23" name="TextBox 22"/>
            <p:cNvSpPr txBox="1"/>
            <p:nvPr/>
          </p:nvSpPr>
          <p:spPr>
            <a:xfrm rot="16200000">
              <a:off x="386491" y="2560504"/>
              <a:ext cx="1501664" cy="369332"/>
            </a:xfrm>
            <a:prstGeom prst="rect">
              <a:avLst/>
            </a:prstGeom>
            <a:solidFill>
              <a:srgbClr val="FFC000"/>
            </a:solidFill>
          </p:spPr>
          <p:txBody>
            <a:bodyPr wrap="square" rtlCol="0">
              <a:spAutoFit/>
            </a:bodyPr>
            <a:lstStyle/>
            <a:p>
              <a:pPr algn="ctr"/>
              <a:r>
                <a:rPr lang="en-US" dirty="0">
                  <a:latin typeface="Arial Narrow" panose="020B0606020202030204" pitchFamily="34" charset="0"/>
                </a:rPr>
                <a:t>Supply Chain</a:t>
              </a:r>
            </a:p>
          </p:txBody>
        </p:sp>
        <p:sp>
          <p:nvSpPr>
            <p:cNvPr id="24" name="TextBox 23"/>
            <p:cNvSpPr txBox="1"/>
            <p:nvPr/>
          </p:nvSpPr>
          <p:spPr>
            <a:xfrm rot="16200000">
              <a:off x="412766" y="4035893"/>
              <a:ext cx="1449113" cy="369332"/>
            </a:xfrm>
            <a:prstGeom prst="rect">
              <a:avLst/>
            </a:prstGeom>
            <a:solidFill>
              <a:srgbClr val="5B9BD5"/>
            </a:solidFill>
          </p:spPr>
          <p:txBody>
            <a:bodyPr wrap="square" rtlCol="0">
              <a:spAutoFit/>
            </a:bodyPr>
            <a:lstStyle/>
            <a:p>
              <a:pPr algn="ctr"/>
              <a:r>
                <a:rPr lang="en-US" dirty="0">
                  <a:latin typeface="Arial Narrow" panose="020B0606020202030204" pitchFamily="34" charset="0"/>
                </a:rPr>
                <a:t>Implants</a:t>
              </a:r>
            </a:p>
          </p:txBody>
        </p:sp>
        <p:sp>
          <p:nvSpPr>
            <p:cNvPr id="25" name="TextBox 24"/>
            <p:cNvSpPr txBox="1"/>
            <p:nvPr/>
          </p:nvSpPr>
          <p:spPr>
            <a:xfrm rot="16200000">
              <a:off x="448896" y="5448877"/>
              <a:ext cx="1376854" cy="369332"/>
            </a:xfrm>
            <a:prstGeom prst="rect">
              <a:avLst/>
            </a:prstGeom>
            <a:solidFill>
              <a:srgbClr val="ED7D31"/>
            </a:solidFill>
          </p:spPr>
          <p:txBody>
            <a:bodyPr wrap="square" rtlCol="0">
              <a:spAutoFit/>
            </a:bodyPr>
            <a:lstStyle/>
            <a:p>
              <a:pPr algn="ctr"/>
              <a:r>
                <a:rPr lang="en-US" dirty="0">
                  <a:latin typeface="Arial Narrow" panose="020B0606020202030204" pitchFamily="34" charset="0"/>
                </a:rPr>
                <a:t>Drug Testing</a:t>
              </a:r>
            </a:p>
          </p:txBody>
        </p:sp>
        <p:cxnSp>
          <p:nvCxnSpPr>
            <p:cNvPr id="26" name="Straight Connector 25"/>
            <p:cNvCxnSpPr/>
            <p:nvPr/>
          </p:nvCxnSpPr>
          <p:spPr>
            <a:xfrm>
              <a:off x="1321989" y="670033"/>
              <a:ext cx="0" cy="5651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15965" y="6287180"/>
              <a:ext cx="722955" cy="369332"/>
            </a:xfrm>
            <a:prstGeom prst="rect">
              <a:avLst/>
            </a:prstGeom>
            <a:noFill/>
          </p:spPr>
          <p:txBody>
            <a:bodyPr wrap="none" rtlCol="0">
              <a:spAutoFit/>
            </a:bodyPr>
            <a:lstStyle/>
            <a:p>
              <a:r>
                <a:rPr lang="en-US" i="1" dirty="0">
                  <a:latin typeface="Arial Narrow" panose="020B0606020202030204" pitchFamily="34" charset="0"/>
                </a:rPr>
                <a:t>Year 1</a:t>
              </a:r>
            </a:p>
          </p:txBody>
        </p:sp>
        <p:sp>
          <p:nvSpPr>
            <p:cNvPr id="29" name="TextBox 28"/>
            <p:cNvSpPr txBox="1"/>
            <p:nvPr/>
          </p:nvSpPr>
          <p:spPr>
            <a:xfrm>
              <a:off x="2871285" y="6287180"/>
              <a:ext cx="722955" cy="369332"/>
            </a:xfrm>
            <a:prstGeom prst="rect">
              <a:avLst/>
            </a:prstGeom>
            <a:noFill/>
          </p:spPr>
          <p:txBody>
            <a:bodyPr wrap="none" rtlCol="0">
              <a:spAutoFit/>
            </a:bodyPr>
            <a:lstStyle/>
            <a:p>
              <a:r>
                <a:rPr lang="en-US" i="1" dirty="0">
                  <a:latin typeface="Arial Narrow" panose="020B0606020202030204" pitchFamily="34" charset="0"/>
                </a:rPr>
                <a:t>Year 2</a:t>
              </a:r>
            </a:p>
          </p:txBody>
        </p:sp>
        <p:sp>
          <p:nvSpPr>
            <p:cNvPr id="30" name="TextBox 29"/>
            <p:cNvSpPr txBox="1"/>
            <p:nvPr/>
          </p:nvSpPr>
          <p:spPr>
            <a:xfrm>
              <a:off x="4402507" y="6287180"/>
              <a:ext cx="722955" cy="369332"/>
            </a:xfrm>
            <a:prstGeom prst="rect">
              <a:avLst/>
            </a:prstGeom>
            <a:noFill/>
          </p:spPr>
          <p:txBody>
            <a:bodyPr wrap="none" rtlCol="0">
              <a:spAutoFit/>
            </a:bodyPr>
            <a:lstStyle/>
            <a:p>
              <a:r>
                <a:rPr lang="en-US" i="1" dirty="0">
                  <a:latin typeface="Arial Narrow" panose="020B0606020202030204" pitchFamily="34" charset="0"/>
                </a:rPr>
                <a:t>Year 3</a:t>
              </a:r>
            </a:p>
          </p:txBody>
        </p:sp>
        <p:sp>
          <p:nvSpPr>
            <p:cNvPr id="31" name="TextBox 30"/>
            <p:cNvSpPr txBox="1"/>
            <p:nvPr/>
          </p:nvSpPr>
          <p:spPr>
            <a:xfrm>
              <a:off x="5933729" y="6287180"/>
              <a:ext cx="722955" cy="369332"/>
            </a:xfrm>
            <a:prstGeom prst="rect">
              <a:avLst/>
            </a:prstGeom>
            <a:noFill/>
          </p:spPr>
          <p:txBody>
            <a:bodyPr wrap="none" rtlCol="0">
              <a:spAutoFit/>
            </a:bodyPr>
            <a:lstStyle/>
            <a:p>
              <a:r>
                <a:rPr lang="en-US" i="1" dirty="0">
                  <a:latin typeface="Arial Narrow" panose="020B0606020202030204" pitchFamily="34" charset="0"/>
                </a:rPr>
                <a:t>Year 4</a:t>
              </a:r>
            </a:p>
          </p:txBody>
        </p:sp>
        <p:sp>
          <p:nvSpPr>
            <p:cNvPr id="32" name="TextBox 31"/>
            <p:cNvSpPr txBox="1"/>
            <p:nvPr/>
          </p:nvSpPr>
          <p:spPr>
            <a:xfrm>
              <a:off x="7464951" y="6287180"/>
              <a:ext cx="833562" cy="369332"/>
            </a:xfrm>
            <a:prstGeom prst="rect">
              <a:avLst/>
            </a:prstGeom>
            <a:noFill/>
          </p:spPr>
          <p:txBody>
            <a:bodyPr wrap="none" rtlCol="0">
              <a:spAutoFit/>
            </a:bodyPr>
            <a:lstStyle/>
            <a:p>
              <a:r>
                <a:rPr lang="en-US" i="1" dirty="0">
                  <a:latin typeface="Arial Narrow" panose="020B0606020202030204" pitchFamily="34" charset="0"/>
                </a:rPr>
                <a:t>Year 5+</a:t>
              </a:r>
            </a:p>
          </p:txBody>
        </p:sp>
        <p:cxnSp>
          <p:nvCxnSpPr>
            <p:cNvPr id="34" name="Straight Connector 33"/>
            <p:cNvCxnSpPr/>
            <p:nvPr/>
          </p:nvCxnSpPr>
          <p:spPr>
            <a:xfrm flipV="1">
              <a:off x="2703786" y="670033"/>
              <a:ext cx="0" cy="565193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85744" y="670033"/>
              <a:ext cx="0" cy="565193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651936" y="670033"/>
              <a:ext cx="0" cy="565193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126012" y="670033"/>
              <a:ext cx="0" cy="565193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1397154" y="803704"/>
              <a:ext cx="7077372" cy="1150651"/>
              <a:chOff x="1318324" y="803704"/>
              <a:chExt cx="7077372" cy="1150651"/>
            </a:xfrm>
            <a:solidFill>
              <a:schemeClr val="accent6"/>
            </a:solidFill>
          </p:grpSpPr>
          <p:sp>
            <p:nvSpPr>
              <p:cNvPr id="38" name="Rounded Rectangle 37"/>
              <p:cNvSpPr/>
              <p:nvPr/>
            </p:nvSpPr>
            <p:spPr>
              <a:xfrm>
                <a:off x="1318324" y="803704"/>
                <a:ext cx="1164743"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Impedance sensor fundamentals</a:t>
                </a:r>
              </a:p>
            </p:txBody>
          </p:sp>
          <p:sp>
            <p:nvSpPr>
              <p:cNvPr id="40" name="Rounded Rectangle 39"/>
              <p:cNvSpPr/>
              <p:nvPr/>
            </p:nvSpPr>
            <p:spPr>
              <a:xfrm>
                <a:off x="1318325" y="1245139"/>
                <a:ext cx="905499"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Ink selection</a:t>
                </a:r>
              </a:p>
            </p:txBody>
          </p:sp>
          <p:sp>
            <p:nvSpPr>
              <p:cNvPr id="41" name="Rounded Rectangle 40"/>
              <p:cNvSpPr/>
              <p:nvPr/>
            </p:nvSpPr>
            <p:spPr>
              <a:xfrm>
                <a:off x="2714668" y="846185"/>
                <a:ext cx="905499"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Sensor design</a:t>
                </a:r>
              </a:p>
            </p:txBody>
          </p:sp>
          <p:sp>
            <p:nvSpPr>
              <p:cNvPr id="42" name="Rounded Rectangle 41"/>
              <p:cNvSpPr/>
              <p:nvPr/>
            </p:nvSpPr>
            <p:spPr>
              <a:xfrm>
                <a:off x="3853222" y="846185"/>
                <a:ext cx="1183874"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Sensor array design</a:t>
                </a:r>
              </a:p>
            </p:txBody>
          </p:sp>
          <p:cxnSp>
            <p:nvCxnSpPr>
              <p:cNvPr id="44" name="Straight Arrow Connector 43"/>
              <p:cNvCxnSpPr>
                <a:stCxn id="38" idx="3"/>
                <a:endCxn id="41" idx="1"/>
              </p:cNvCxnSpPr>
              <p:nvPr/>
            </p:nvCxnSpPr>
            <p:spPr>
              <a:xfrm flipV="1">
                <a:off x="2483067" y="978625"/>
                <a:ext cx="231601" cy="507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3"/>
                <a:endCxn id="42" idx="1"/>
              </p:cNvCxnSpPr>
              <p:nvPr/>
            </p:nvCxnSpPr>
            <p:spPr>
              <a:xfrm>
                <a:off x="3620167" y="978625"/>
                <a:ext cx="233055"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2713982" y="1245138"/>
                <a:ext cx="1233682"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Printing optimization</a:t>
                </a:r>
              </a:p>
            </p:txBody>
          </p:sp>
          <p:cxnSp>
            <p:nvCxnSpPr>
              <p:cNvPr id="50" name="Straight Arrow Connector 49"/>
              <p:cNvCxnSpPr>
                <a:stCxn id="40" idx="3"/>
                <a:endCxn id="49" idx="1"/>
              </p:cNvCxnSpPr>
              <p:nvPr/>
            </p:nvCxnSpPr>
            <p:spPr>
              <a:xfrm flipV="1">
                <a:off x="2223824" y="1377578"/>
                <a:ext cx="490158" cy="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1318325" y="1594355"/>
                <a:ext cx="1164743"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Mathematic basis for calibration-free</a:t>
                </a:r>
              </a:p>
            </p:txBody>
          </p:sp>
          <p:cxnSp>
            <p:nvCxnSpPr>
              <p:cNvPr id="58" name="Elbow Connector 57"/>
              <p:cNvCxnSpPr>
                <a:stCxn id="54" idx="3"/>
                <a:endCxn id="42" idx="2"/>
              </p:cNvCxnSpPr>
              <p:nvPr/>
            </p:nvCxnSpPr>
            <p:spPr>
              <a:xfrm flipV="1">
                <a:off x="2483068" y="1111064"/>
                <a:ext cx="1962091" cy="663291"/>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4486385" y="1245138"/>
                <a:ext cx="573614"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Sensor</a:t>
                </a:r>
              </a:p>
            </p:txBody>
          </p:sp>
          <p:cxnSp>
            <p:nvCxnSpPr>
              <p:cNvPr id="60" name="Straight Arrow Connector 59"/>
              <p:cNvCxnSpPr>
                <a:stCxn id="49" idx="3"/>
                <a:endCxn id="59" idx="1"/>
              </p:cNvCxnSpPr>
              <p:nvPr/>
            </p:nvCxnSpPr>
            <p:spPr>
              <a:xfrm>
                <a:off x="3947664" y="1377578"/>
                <a:ext cx="538721"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5299218" y="1197577"/>
                <a:ext cx="952813"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Sensor array generation I</a:t>
                </a:r>
              </a:p>
            </p:txBody>
          </p:sp>
          <p:cxnSp>
            <p:nvCxnSpPr>
              <p:cNvPr id="65" name="Straight Arrow Connector 64"/>
              <p:cNvCxnSpPr>
                <a:stCxn id="59" idx="3"/>
                <a:endCxn id="64" idx="1"/>
              </p:cNvCxnSpPr>
              <p:nvPr/>
            </p:nvCxnSpPr>
            <p:spPr>
              <a:xfrm flipV="1">
                <a:off x="5059999" y="1377577"/>
                <a:ext cx="239219" cy="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42" idx="3"/>
                <a:endCxn id="64" idx="0"/>
              </p:cNvCxnSpPr>
              <p:nvPr/>
            </p:nvCxnSpPr>
            <p:spPr>
              <a:xfrm>
                <a:off x="5037096" y="978625"/>
                <a:ext cx="738529" cy="218952"/>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6465880" y="1197577"/>
                <a:ext cx="922180"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Sensor array generation II</a:t>
                </a:r>
              </a:p>
            </p:txBody>
          </p:sp>
          <p:sp>
            <p:nvSpPr>
              <p:cNvPr id="77" name="Rounded Rectangle 76"/>
              <p:cNvSpPr/>
              <p:nvPr/>
            </p:nvSpPr>
            <p:spPr>
              <a:xfrm>
                <a:off x="4927173" y="1641409"/>
                <a:ext cx="1696122"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Design tool for calibration-free</a:t>
                </a:r>
              </a:p>
            </p:txBody>
          </p:sp>
          <p:cxnSp>
            <p:nvCxnSpPr>
              <p:cNvPr id="78" name="Straight Arrow Connector 77"/>
              <p:cNvCxnSpPr>
                <a:stCxn id="54" idx="3"/>
                <a:endCxn id="77" idx="1"/>
              </p:cNvCxnSpPr>
              <p:nvPr/>
            </p:nvCxnSpPr>
            <p:spPr>
              <a:xfrm flipV="1">
                <a:off x="2483068" y="1773849"/>
                <a:ext cx="2444105" cy="506"/>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64" idx="2"/>
                <a:endCxn id="77" idx="0"/>
              </p:cNvCxnSpPr>
              <p:nvPr/>
            </p:nvCxnSpPr>
            <p:spPr>
              <a:xfrm rot="5400000">
                <a:off x="5733514" y="1599298"/>
                <a:ext cx="83832" cy="391"/>
              </a:xfrm>
              <a:prstGeom prst="bentConnector3">
                <a:avLst>
                  <a:gd name="adj1" fmla="val 50000"/>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4" idx="3"/>
                <a:endCxn id="71" idx="1"/>
              </p:cNvCxnSpPr>
              <p:nvPr/>
            </p:nvCxnSpPr>
            <p:spPr>
              <a:xfrm>
                <a:off x="6252031" y="1377577"/>
                <a:ext cx="213849"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7614740" y="1245138"/>
                <a:ext cx="780956"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Prototype</a:t>
                </a:r>
              </a:p>
            </p:txBody>
          </p:sp>
          <p:cxnSp>
            <p:nvCxnSpPr>
              <p:cNvPr id="92" name="Straight Arrow Connector 91"/>
              <p:cNvCxnSpPr>
                <a:stCxn id="71" idx="3"/>
                <a:endCxn id="91" idx="1"/>
              </p:cNvCxnSpPr>
              <p:nvPr/>
            </p:nvCxnSpPr>
            <p:spPr>
              <a:xfrm>
                <a:off x="7388060" y="1377577"/>
                <a:ext cx="226680" cy="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1391549" y="2078169"/>
              <a:ext cx="6893416" cy="1340922"/>
              <a:chOff x="1391549" y="2078169"/>
              <a:chExt cx="6893416" cy="1340922"/>
            </a:xfrm>
            <a:solidFill>
              <a:schemeClr val="accent4"/>
            </a:solidFill>
          </p:grpSpPr>
          <p:sp>
            <p:nvSpPr>
              <p:cNvPr id="97" name="Rounded Rectangle 96"/>
              <p:cNvSpPr/>
              <p:nvPr/>
            </p:nvSpPr>
            <p:spPr>
              <a:xfrm>
                <a:off x="1397154" y="2081878"/>
                <a:ext cx="780956"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Cost model</a:t>
                </a:r>
              </a:p>
            </p:txBody>
          </p:sp>
          <p:sp>
            <p:nvSpPr>
              <p:cNvPr id="98" name="Rounded Rectangle 97"/>
              <p:cNvSpPr/>
              <p:nvPr/>
            </p:nvSpPr>
            <p:spPr>
              <a:xfrm>
                <a:off x="1391549" y="3150351"/>
                <a:ext cx="907246"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AI dispatcher</a:t>
                </a:r>
              </a:p>
            </p:txBody>
          </p:sp>
          <p:sp>
            <p:nvSpPr>
              <p:cNvPr id="99" name="Rounded Rectangle 98"/>
              <p:cNvSpPr/>
              <p:nvPr/>
            </p:nvSpPr>
            <p:spPr>
              <a:xfrm>
                <a:off x="2703873" y="3150351"/>
                <a:ext cx="803758"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AI </a:t>
                </a:r>
                <a:r>
                  <a:rPr lang="en-US" altLang="zh-CN" sz="1050" dirty="0">
                    <a:solidFill>
                      <a:schemeClr val="tx1"/>
                    </a:solidFill>
                    <a:latin typeface="Arial Narrow" panose="020B0606020202030204" pitchFamily="34" charset="0"/>
                  </a:rPr>
                  <a:t>optimizer</a:t>
                </a:r>
                <a:endParaRPr lang="en-US" sz="1050" dirty="0">
                  <a:solidFill>
                    <a:schemeClr val="tx1"/>
                  </a:solidFill>
                  <a:latin typeface="Arial Narrow" panose="020B0606020202030204" pitchFamily="34" charset="0"/>
                </a:endParaRPr>
              </a:p>
            </p:txBody>
          </p:sp>
          <p:sp>
            <p:nvSpPr>
              <p:cNvPr id="100" name="Rounded Rectangle 99"/>
              <p:cNvSpPr/>
              <p:nvPr/>
            </p:nvSpPr>
            <p:spPr>
              <a:xfrm>
                <a:off x="3975632" y="3154212"/>
                <a:ext cx="803758"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AI planner</a:t>
                </a:r>
              </a:p>
            </p:txBody>
          </p:sp>
          <p:sp>
            <p:nvSpPr>
              <p:cNvPr id="101" name="Rounded Rectangle 100"/>
              <p:cNvSpPr/>
              <p:nvPr/>
            </p:nvSpPr>
            <p:spPr>
              <a:xfrm>
                <a:off x="5365632" y="3150351"/>
                <a:ext cx="1133785"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AI policy evaluator</a:t>
                </a:r>
              </a:p>
            </p:txBody>
          </p:sp>
          <p:cxnSp>
            <p:nvCxnSpPr>
              <p:cNvPr id="102" name="Straight Arrow Connector 101"/>
              <p:cNvCxnSpPr>
                <a:stCxn id="98" idx="3"/>
                <a:endCxn id="99" idx="1"/>
              </p:cNvCxnSpPr>
              <p:nvPr/>
            </p:nvCxnSpPr>
            <p:spPr>
              <a:xfrm>
                <a:off x="2298795" y="3282791"/>
                <a:ext cx="405078"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3"/>
                <a:endCxn id="100" idx="1"/>
              </p:cNvCxnSpPr>
              <p:nvPr/>
            </p:nvCxnSpPr>
            <p:spPr>
              <a:xfrm>
                <a:off x="3507631" y="3282791"/>
                <a:ext cx="468001" cy="386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0" idx="3"/>
                <a:endCxn id="101" idx="1"/>
              </p:cNvCxnSpPr>
              <p:nvPr/>
            </p:nvCxnSpPr>
            <p:spPr>
              <a:xfrm flipV="1">
                <a:off x="4779390" y="3282791"/>
                <a:ext cx="586242" cy="386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1391549" y="2481598"/>
                <a:ext cx="1058388"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Priority queueing</a:t>
                </a:r>
              </a:p>
            </p:txBody>
          </p:sp>
          <p:sp>
            <p:nvSpPr>
              <p:cNvPr id="112" name="Rounded Rectangle 111"/>
              <p:cNvSpPr/>
              <p:nvPr/>
            </p:nvSpPr>
            <p:spPr>
              <a:xfrm>
                <a:off x="2710604" y="2078169"/>
                <a:ext cx="788334"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Automation</a:t>
                </a:r>
              </a:p>
            </p:txBody>
          </p:sp>
          <p:sp>
            <p:nvSpPr>
              <p:cNvPr id="113" name="Rounded Rectangle 112"/>
              <p:cNvSpPr/>
              <p:nvPr/>
            </p:nvSpPr>
            <p:spPr>
              <a:xfrm>
                <a:off x="2710603" y="2481598"/>
                <a:ext cx="966711"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Risk mitigation</a:t>
                </a:r>
              </a:p>
            </p:txBody>
          </p:sp>
          <p:cxnSp>
            <p:nvCxnSpPr>
              <p:cNvPr id="114" name="Elbow Connector 113"/>
              <p:cNvCxnSpPr>
                <a:stCxn id="97" idx="3"/>
                <a:endCxn id="113" idx="1"/>
              </p:cNvCxnSpPr>
              <p:nvPr/>
            </p:nvCxnSpPr>
            <p:spPr>
              <a:xfrm>
                <a:off x="2178110" y="2214318"/>
                <a:ext cx="532493" cy="399720"/>
              </a:xfrm>
              <a:prstGeom prst="bentConnector3">
                <a:avLst>
                  <a:gd name="adj1" fmla="val 72205"/>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1" idx="3"/>
                <a:endCxn id="113" idx="1"/>
              </p:cNvCxnSpPr>
              <p:nvPr/>
            </p:nvCxnSpPr>
            <p:spPr>
              <a:xfrm>
                <a:off x="2449937" y="2614038"/>
                <a:ext cx="260666"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703700" y="2796792"/>
                <a:ext cx="966711" cy="264879"/>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Demand surge</a:t>
                </a:r>
              </a:p>
            </p:txBody>
          </p:sp>
          <p:cxnSp>
            <p:nvCxnSpPr>
              <p:cNvPr id="122" name="Elbow Connector 121"/>
              <p:cNvCxnSpPr>
                <a:stCxn id="111" idx="2"/>
                <a:endCxn id="121" idx="1"/>
              </p:cNvCxnSpPr>
              <p:nvPr/>
            </p:nvCxnSpPr>
            <p:spPr>
              <a:xfrm rot="16200000" flipH="1">
                <a:off x="2220844" y="2446375"/>
                <a:ext cx="182755" cy="782957"/>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97" idx="3"/>
                <a:endCxn id="121" idx="1"/>
              </p:cNvCxnSpPr>
              <p:nvPr/>
            </p:nvCxnSpPr>
            <p:spPr>
              <a:xfrm>
                <a:off x="2178110" y="2214318"/>
                <a:ext cx="525590" cy="714914"/>
              </a:xfrm>
              <a:prstGeom prst="bentConnector3">
                <a:avLst>
                  <a:gd name="adj1" fmla="val 72497"/>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7" idx="3"/>
                <a:endCxn id="112" idx="1"/>
              </p:cNvCxnSpPr>
              <p:nvPr/>
            </p:nvCxnSpPr>
            <p:spPr>
              <a:xfrm flipV="1">
                <a:off x="2178110" y="2210609"/>
                <a:ext cx="532494" cy="370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4188468" y="2434037"/>
                <a:ext cx="1094784"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Industry-relevant case study I</a:t>
                </a:r>
              </a:p>
            </p:txBody>
          </p:sp>
          <p:sp>
            <p:nvSpPr>
              <p:cNvPr id="135" name="Rounded Rectangle 134"/>
              <p:cNvSpPr/>
              <p:nvPr/>
            </p:nvSpPr>
            <p:spPr>
              <a:xfrm>
                <a:off x="5663362" y="2430655"/>
                <a:ext cx="1094784"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Industry-relevant case study II</a:t>
                </a:r>
              </a:p>
            </p:txBody>
          </p:sp>
          <p:sp>
            <p:nvSpPr>
              <p:cNvPr id="136" name="Rounded Rectangle 135"/>
              <p:cNvSpPr/>
              <p:nvPr/>
            </p:nvSpPr>
            <p:spPr>
              <a:xfrm>
                <a:off x="7126011" y="2430655"/>
                <a:ext cx="1158954" cy="360000"/>
              </a:xfrm>
              <a:prstGeom prst="roundRect">
                <a:avLst>
                  <a:gd name="adj" fmla="val 176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Software beta test</a:t>
                </a:r>
              </a:p>
            </p:txBody>
          </p:sp>
          <p:cxnSp>
            <p:nvCxnSpPr>
              <p:cNvPr id="137" name="Elbow Connector 136"/>
              <p:cNvCxnSpPr>
                <a:stCxn id="121" idx="3"/>
                <a:endCxn id="134" idx="1"/>
              </p:cNvCxnSpPr>
              <p:nvPr/>
            </p:nvCxnSpPr>
            <p:spPr>
              <a:xfrm flipV="1">
                <a:off x="3670411" y="2614037"/>
                <a:ext cx="518057" cy="315195"/>
              </a:xfrm>
              <a:prstGeom prst="bentConnector3">
                <a:avLst>
                  <a:gd name="adj1" fmla="val 50000"/>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100" idx="0"/>
                <a:endCxn id="134" idx="2"/>
              </p:cNvCxnSpPr>
              <p:nvPr/>
            </p:nvCxnSpPr>
            <p:spPr>
              <a:xfrm rot="5400000" flipH="1" flipV="1">
                <a:off x="4376598" y="2794951"/>
                <a:ext cx="360175" cy="358349"/>
              </a:xfrm>
              <a:prstGeom prst="bentConnector3">
                <a:avLst>
                  <a:gd name="adj1" fmla="val 50000"/>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13" idx="3"/>
                <a:endCxn id="134" idx="1"/>
              </p:cNvCxnSpPr>
              <p:nvPr/>
            </p:nvCxnSpPr>
            <p:spPr>
              <a:xfrm flipV="1">
                <a:off x="3677314" y="2614037"/>
                <a:ext cx="511154" cy="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4" idx="3"/>
                <a:endCxn id="135" idx="1"/>
              </p:cNvCxnSpPr>
              <p:nvPr/>
            </p:nvCxnSpPr>
            <p:spPr>
              <a:xfrm flipV="1">
                <a:off x="5283252" y="2610655"/>
                <a:ext cx="380110" cy="3382"/>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35" idx="3"/>
                <a:endCxn id="136" idx="1"/>
              </p:cNvCxnSpPr>
              <p:nvPr/>
            </p:nvCxnSpPr>
            <p:spPr>
              <a:xfrm>
                <a:off x="6758146" y="2610655"/>
                <a:ext cx="367865"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101" idx="0"/>
                <a:endCxn id="135" idx="2"/>
              </p:cNvCxnSpPr>
              <p:nvPr/>
            </p:nvCxnSpPr>
            <p:spPr>
              <a:xfrm rot="5400000" flipH="1" flipV="1">
                <a:off x="5891791" y="2831389"/>
                <a:ext cx="359696" cy="278229"/>
              </a:xfrm>
              <a:prstGeom prst="bentConnector3">
                <a:avLst>
                  <a:gd name="adj1" fmla="val 50000"/>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12" idx="3"/>
                <a:endCxn id="134" idx="0"/>
              </p:cNvCxnSpPr>
              <p:nvPr/>
            </p:nvCxnSpPr>
            <p:spPr>
              <a:xfrm>
                <a:off x="3498938" y="2210609"/>
                <a:ext cx="1236922" cy="223428"/>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395408" y="3570969"/>
              <a:ext cx="7153803" cy="1321338"/>
              <a:chOff x="1395408" y="3570969"/>
              <a:chExt cx="7153803" cy="1321338"/>
            </a:xfrm>
          </p:grpSpPr>
          <p:sp>
            <p:nvSpPr>
              <p:cNvPr id="172" name="Rounded Rectangle 171"/>
              <p:cNvSpPr/>
              <p:nvPr/>
            </p:nvSpPr>
            <p:spPr>
              <a:xfrm>
                <a:off x="1395408" y="4627428"/>
                <a:ext cx="1116612"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err="1">
                    <a:solidFill>
                      <a:schemeClr val="tx1"/>
                    </a:solidFill>
                    <a:latin typeface="Arial Narrow" panose="020B0606020202030204" pitchFamily="34" charset="0"/>
                  </a:rPr>
                  <a:t>Prevascularization</a:t>
                </a:r>
                <a:endParaRPr lang="en-US" sz="1050" dirty="0">
                  <a:solidFill>
                    <a:schemeClr val="tx1"/>
                  </a:solidFill>
                  <a:latin typeface="Arial Narrow" panose="020B0606020202030204" pitchFamily="34" charset="0"/>
                </a:endParaRPr>
              </a:p>
            </p:txBody>
          </p:sp>
          <p:sp>
            <p:nvSpPr>
              <p:cNvPr id="173" name="Rounded Rectangle 172"/>
              <p:cNvSpPr/>
              <p:nvPr/>
            </p:nvSpPr>
            <p:spPr>
              <a:xfrm>
                <a:off x="1395408" y="4106193"/>
                <a:ext cx="1054528"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Textile-based TE</a:t>
                </a:r>
              </a:p>
            </p:txBody>
          </p:sp>
          <p:sp>
            <p:nvSpPr>
              <p:cNvPr id="174" name="Rounded Rectangle 173"/>
              <p:cNvSpPr/>
              <p:nvPr/>
            </p:nvSpPr>
            <p:spPr>
              <a:xfrm>
                <a:off x="1397513" y="3570969"/>
                <a:ext cx="1294848"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Metamaterial Scaffold</a:t>
                </a:r>
              </a:p>
            </p:txBody>
          </p:sp>
          <p:sp>
            <p:nvSpPr>
              <p:cNvPr id="175" name="Rounded Rectangle 174"/>
              <p:cNvSpPr/>
              <p:nvPr/>
            </p:nvSpPr>
            <p:spPr>
              <a:xfrm>
                <a:off x="2870695" y="4627428"/>
                <a:ext cx="1214888"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Functional hydrogel</a:t>
                </a:r>
              </a:p>
            </p:txBody>
          </p:sp>
          <p:sp>
            <p:nvSpPr>
              <p:cNvPr id="176" name="Rounded Rectangle 175"/>
              <p:cNvSpPr/>
              <p:nvPr/>
            </p:nvSpPr>
            <p:spPr>
              <a:xfrm>
                <a:off x="2870694" y="4106193"/>
                <a:ext cx="1731053"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Tissue engineering with texture</a:t>
                </a:r>
              </a:p>
            </p:txBody>
          </p:sp>
          <p:sp>
            <p:nvSpPr>
              <p:cNvPr id="177" name="Rounded Rectangle 176"/>
              <p:cNvSpPr/>
              <p:nvPr/>
            </p:nvSpPr>
            <p:spPr>
              <a:xfrm>
                <a:off x="3089291" y="3571572"/>
                <a:ext cx="1077146"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Dynamic scaffold</a:t>
                </a:r>
              </a:p>
            </p:txBody>
          </p:sp>
          <p:cxnSp>
            <p:nvCxnSpPr>
              <p:cNvPr id="178" name="Straight Arrow Connector 177"/>
              <p:cNvCxnSpPr>
                <a:stCxn id="172" idx="3"/>
                <a:endCxn id="175" idx="1"/>
              </p:cNvCxnSpPr>
              <p:nvPr/>
            </p:nvCxnSpPr>
            <p:spPr>
              <a:xfrm>
                <a:off x="2512020" y="4759868"/>
                <a:ext cx="3586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73" idx="3"/>
                <a:endCxn id="176" idx="1"/>
              </p:cNvCxnSpPr>
              <p:nvPr/>
            </p:nvCxnSpPr>
            <p:spPr>
              <a:xfrm>
                <a:off x="2449936" y="4238633"/>
                <a:ext cx="4207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74" idx="3"/>
                <a:endCxn id="177" idx="1"/>
              </p:cNvCxnSpPr>
              <p:nvPr/>
            </p:nvCxnSpPr>
            <p:spPr>
              <a:xfrm>
                <a:off x="2692361" y="3703409"/>
                <a:ext cx="396930" cy="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a:xfrm>
                <a:off x="6112513" y="4627428"/>
                <a:ext cx="1342809"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Instrumented scaffold</a:t>
                </a:r>
              </a:p>
            </p:txBody>
          </p:sp>
          <p:sp>
            <p:nvSpPr>
              <p:cNvPr id="188" name="Rounded Rectangle 187"/>
              <p:cNvSpPr/>
              <p:nvPr/>
            </p:nvSpPr>
            <p:spPr>
              <a:xfrm>
                <a:off x="7618885" y="4106193"/>
                <a:ext cx="930326"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Smart scaffold</a:t>
                </a:r>
              </a:p>
            </p:txBody>
          </p:sp>
          <p:sp>
            <p:nvSpPr>
              <p:cNvPr id="189" name="Rounded Rectangle 188"/>
              <p:cNvSpPr/>
              <p:nvPr/>
            </p:nvSpPr>
            <p:spPr>
              <a:xfrm>
                <a:off x="4527999" y="4627428"/>
                <a:ext cx="1336583"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50" dirty="0">
                    <a:solidFill>
                      <a:schemeClr val="tx1"/>
                    </a:solidFill>
                    <a:latin typeface="Arial Narrow" panose="020B0606020202030204" pitchFamily="34" charset="0"/>
                  </a:rPr>
                  <a:t>Multif</a:t>
                </a:r>
                <a:r>
                  <a:rPr lang="en-US" sz="1050" dirty="0">
                    <a:solidFill>
                      <a:schemeClr val="tx1"/>
                    </a:solidFill>
                    <a:latin typeface="Arial Narrow" panose="020B0606020202030204" pitchFamily="34" charset="0"/>
                  </a:rPr>
                  <a:t>unctional scaffold</a:t>
                </a:r>
              </a:p>
            </p:txBody>
          </p:sp>
          <p:sp>
            <p:nvSpPr>
              <p:cNvPr id="190" name="Rounded Rectangle 189"/>
              <p:cNvSpPr/>
              <p:nvPr/>
            </p:nvSpPr>
            <p:spPr>
              <a:xfrm>
                <a:off x="5110820" y="3574353"/>
                <a:ext cx="1161959" cy="264879"/>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Origami-based TE</a:t>
                </a:r>
              </a:p>
            </p:txBody>
          </p:sp>
          <p:cxnSp>
            <p:nvCxnSpPr>
              <p:cNvPr id="191" name="Elbow Connector 190"/>
              <p:cNvCxnSpPr>
                <a:stCxn id="176" idx="3"/>
                <a:endCxn id="190" idx="1"/>
              </p:cNvCxnSpPr>
              <p:nvPr/>
            </p:nvCxnSpPr>
            <p:spPr>
              <a:xfrm flipV="1">
                <a:off x="4601747" y="3706793"/>
                <a:ext cx="509073" cy="53184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77" idx="3"/>
                <a:endCxn id="190" idx="1"/>
              </p:cNvCxnSpPr>
              <p:nvPr/>
            </p:nvCxnSpPr>
            <p:spPr>
              <a:xfrm>
                <a:off x="4166437" y="3704012"/>
                <a:ext cx="944383" cy="2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5" idx="3"/>
                <a:endCxn id="189" idx="1"/>
              </p:cNvCxnSpPr>
              <p:nvPr/>
            </p:nvCxnSpPr>
            <p:spPr>
              <a:xfrm>
                <a:off x="4085583" y="4759868"/>
                <a:ext cx="442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Rounded Rectangle 199"/>
              <p:cNvSpPr/>
              <p:nvPr/>
            </p:nvSpPr>
            <p:spPr>
              <a:xfrm>
                <a:off x="5126327" y="4058631"/>
                <a:ext cx="1731053" cy="360000"/>
              </a:xfrm>
              <a:prstGeom prst="roundRect">
                <a:avLst>
                  <a:gd name="adj" fmla="val 176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Tissue engineering with hierarchical microstructure</a:t>
                </a:r>
              </a:p>
            </p:txBody>
          </p:sp>
          <p:cxnSp>
            <p:nvCxnSpPr>
              <p:cNvPr id="201" name="Straight Arrow Connector 200"/>
              <p:cNvCxnSpPr>
                <a:stCxn id="176" idx="3"/>
                <a:endCxn id="200" idx="1"/>
              </p:cNvCxnSpPr>
              <p:nvPr/>
            </p:nvCxnSpPr>
            <p:spPr>
              <a:xfrm flipV="1">
                <a:off x="4601747" y="4238631"/>
                <a:ext cx="524580"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Elbow Connector 203"/>
              <p:cNvCxnSpPr>
                <a:stCxn id="189" idx="0"/>
                <a:endCxn id="200" idx="2"/>
              </p:cNvCxnSpPr>
              <p:nvPr/>
            </p:nvCxnSpPr>
            <p:spPr>
              <a:xfrm rot="5400000" flipH="1" flipV="1">
                <a:off x="5489674" y="4125249"/>
                <a:ext cx="208797" cy="79556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0" idx="3"/>
                <a:endCxn id="188" idx="1"/>
              </p:cNvCxnSpPr>
              <p:nvPr/>
            </p:nvCxnSpPr>
            <p:spPr>
              <a:xfrm>
                <a:off x="6857380" y="4238631"/>
                <a:ext cx="761505"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Elbow Connector 210"/>
              <p:cNvCxnSpPr>
                <a:stCxn id="187" idx="3"/>
                <a:endCxn id="188" idx="1"/>
              </p:cNvCxnSpPr>
              <p:nvPr/>
            </p:nvCxnSpPr>
            <p:spPr>
              <a:xfrm flipV="1">
                <a:off x="7455322" y="4238633"/>
                <a:ext cx="163563" cy="521235"/>
              </a:xfrm>
              <a:prstGeom prst="bentConnector3">
                <a:avLst>
                  <a:gd name="adj1" fmla="val 307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9" idx="3"/>
                <a:endCxn id="187" idx="1"/>
              </p:cNvCxnSpPr>
              <p:nvPr/>
            </p:nvCxnSpPr>
            <p:spPr>
              <a:xfrm>
                <a:off x="5864582" y="4759868"/>
                <a:ext cx="2479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190" idx="2"/>
                <a:endCxn id="200" idx="0"/>
              </p:cNvCxnSpPr>
              <p:nvPr/>
            </p:nvCxnSpPr>
            <p:spPr>
              <a:xfrm rot="16200000" flipH="1">
                <a:off x="5732128" y="3798904"/>
                <a:ext cx="219399" cy="30005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221"/>
              <p:cNvCxnSpPr>
                <a:stCxn id="190" idx="3"/>
                <a:endCxn id="188" idx="1"/>
              </p:cNvCxnSpPr>
              <p:nvPr/>
            </p:nvCxnSpPr>
            <p:spPr>
              <a:xfrm>
                <a:off x="6272779" y="3706793"/>
                <a:ext cx="1346106" cy="531840"/>
              </a:xfrm>
              <a:prstGeom prst="bentConnector3">
                <a:avLst>
                  <a:gd name="adj1" fmla="val 9157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2" name="Elbow Connector 231"/>
            <p:cNvCxnSpPr>
              <a:stCxn id="71" idx="2"/>
              <a:endCxn id="187" idx="0"/>
            </p:cNvCxnSpPr>
            <p:nvPr/>
          </p:nvCxnSpPr>
          <p:spPr>
            <a:xfrm rot="5400000">
              <a:off x="5359934" y="2981561"/>
              <a:ext cx="3069851" cy="221882"/>
            </a:xfrm>
            <a:prstGeom prst="bentConnector3">
              <a:avLst>
                <a:gd name="adj1" fmla="val 949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75" idx="2"/>
              <a:endCxn id="240" idx="1"/>
            </p:cNvCxnSpPr>
            <p:nvPr/>
          </p:nvCxnSpPr>
          <p:spPr>
            <a:xfrm rot="16200000" flipH="1">
              <a:off x="3324329" y="5046117"/>
              <a:ext cx="528478" cy="2208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72" idx="2"/>
              <a:endCxn id="240" idx="1"/>
            </p:cNvCxnSpPr>
            <p:nvPr/>
          </p:nvCxnSpPr>
          <p:spPr>
            <a:xfrm rot="16200000" flipH="1">
              <a:off x="2562116" y="4283904"/>
              <a:ext cx="528478" cy="174528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393391" y="5288344"/>
              <a:ext cx="7150297" cy="724105"/>
              <a:chOff x="1393391" y="5288344"/>
              <a:chExt cx="7150297" cy="724105"/>
            </a:xfrm>
          </p:grpSpPr>
          <p:sp>
            <p:nvSpPr>
              <p:cNvPr id="240" name="Rounded Rectangle 239"/>
              <p:cNvSpPr/>
              <p:nvPr/>
            </p:nvSpPr>
            <p:spPr>
              <a:xfrm>
                <a:off x="3698997" y="5288345"/>
                <a:ext cx="1744007"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3D microenvironment systems</a:t>
                </a:r>
              </a:p>
            </p:txBody>
          </p:sp>
          <p:sp>
            <p:nvSpPr>
              <p:cNvPr id="109" name="Rounded Rectangle 108"/>
              <p:cNvSpPr/>
              <p:nvPr/>
            </p:nvSpPr>
            <p:spPr>
              <a:xfrm>
                <a:off x="1393391" y="5747570"/>
                <a:ext cx="1612465"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Identify target tissue system</a:t>
                </a:r>
              </a:p>
            </p:txBody>
          </p:sp>
          <p:cxnSp>
            <p:nvCxnSpPr>
              <p:cNvPr id="110" name="Elbow Connector 109"/>
              <p:cNvCxnSpPr>
                <a:stCxn id="109" idx="3"/>
                <a:endCxn id="240" idx="1"/>
              </p:cNvCxnSpPr>
              <p:nvPr/>
            </p:nvCxnSpPr>
            <p:spPr>
              <a:xfrm flipV="1">
                <a:off x="3005856" y="5420785"/>
                <a:ext cx="693141" cy="459225"/>
              </a:xfrm>
              <a:prstGeom prst="bentConnector3">
                <a:avLst>
                  <a:gd name="adj1" fmla="val 681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4173147" y="5747570"/>
                <a:ext cx="1680918"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Testing protocol development</a:t>
                </a:r>
              </a:p>
            </p:txBody>
          </p:sp>
          <p:sp>
            <p:nvSpPr>
              <p:cNvPr id="123" name="Rounded Rectangle 122"/>
              <p:cNvSpPr/>
              <p:nvPr/>
            </p:nvSpPr>
            <p:spPr>
              <a:xfrm>
                <a:off x="6062997" y="5747570"/>
                <a:ext cx="1392325"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Validation (animal test?)</a:t>
                </a:r>
              </a:p>
            </p:txBody>
          </p:sp>
          <p:sp>
            <p:nvSpPr>
              <p:cNvPr id="124" name="Rounded Rectangle 123"/>
              <p:cNvSpPr/>
              <p:nvPr/>
            </p:nvSpPr>
            <p:spPr>
              <a:xfrm>
                <a:off x="5994475" y="5288344"/>
                <a:ext cx="1113452"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Test with 3D MES</a:t>
                </a:r>
              </a:p>
            </p:txBody>
          </p:sp>
          <p:cxnSp>
            <p:nvCxnSpPr>
              <p:cNvPr id="125" name="Straight Arrow Connector 124"/>
              <p:cNvCxnSpPr>
                <a:stCxn id="240" idx="3"/>
                <a:endCxn id="124" idx="1"/>
              </p:cNvCxnSpPr>
              <p:nvPr/>
            </p:nvCxnSpPr>
            <p:spPr>
              <a:xfrm flipV="1">
                <a:off x="5443004" y="5420784"/>
                <a:ext cx="55147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0" idx="3"/>
                <a:endCxn id="123" idx="1"/>
              </p:cNvCxnSpPr>
              <p:nvPr/>
            </p:nvCxnSpPr>
            <p:spPr>
              <a:xfrm>
                <a:off x="5854065" y="5880010"/>
                <a:ext cx="2089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7702295" y="5448256"/>
                <a:ext cx="841393" cy="264879"/>
              </a:xfrm>
              <a:prstGeom prst="roundRect">
                <a:avLst>
                  <a:gd name="adj" fmla="val 176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rPr>
                  <a:t>IP disclosure</a:t>
                </a:r>
              </a:p>
            </p:txBody>
          </p:sp>
          <p:cxnSp>
            <p:nvCxnSpPr>
              <p:cNvPr id="130" name="Elbow Connector 129"/>
              <p:cNvCxnSpPr>
                <a:stCxn id="124" idx="3"/>
                <a:endCxn id="129" idx="1"/>
              </p:cNvCxnSpPr>
              <p:nvPr/>
            </p:nvCxnSpPr>
            <p:spPr>
              <a:xfrm>
                <a:off x="7107927" y="5420784"/>
                <a:ext cx="594368" cy="159912"/>
              </a:xfrm>
              <a:prstGeom prst="bentConnector3">
                <a:avLst>
                  <a:gd name="adj1" fmla="val 778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23" idx="3"/>
                <a:endCxn id="129" idx="1"/>
              </p:cNvCxnSpPr>
              <p:nvPr/>
            </p:nvCxnSpPr>
            <p:spPr>
              <a:xfrm flipV="1">
                <a:off x="7455322" y="5580696"/>
                <a:ext cx="246973" cy="299314"/>
              </a:xfrm>
              <a:prstGeom prst="bentConnector3">
                <a:avLst>
                  <a:gd name="adj1" fmla="val 468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09" idx="3"/>
                <a:endCxn id="120" idx="1"/>
              </p:cNvCxnSpPr>
              <p:nvPr/>
            </p:nvCxnSpPr>
            <p:spPr>
              <a:xfrm>
                <a:off x="3005856" y="5880010"/>
                <a:ext cx="11672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3884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五边形 1">
            <a:extLst>
              <a:ext uri="{FF2B5EF4-FFF2-40B4-BE49-F238E27FC236}">
                <a16:creationId xmlns:a16="http://schemas.microsoft.com/office/drawing/2014/main" id="{2DE780FE-8A43-4634-A80D-9B94BB9D0B84}"/>
              </a:ext>
            </a:extLst>
          </p:cNvPr>
          <p:cNvSpPr/>
          <p:nvPr/>
        </p:nvSpPr>
        <p:spPr>
          <a:xfrm rot="19274878">
            <a:off x="454381" y="1243864"/>
            <a:ext cx="6131158" cy="4117905"/>
          </a:xfrm>
          <a:custGeom>
            <a:avLst/>
            <a:gdLst>
              <a:gd name="connsiteX0" fmla="*/ 0 w 5641273"/>
              <a:gd name="connsiteY0" fmla="*/ 0 h 2566588"/>
              <a:gd name="connsiteX1" fmla="*/ 4461592 w 5641273"/>
              <a:gd name="connsiteY1" fmla="*/ 0 h 2566588"/>
              <a:gd name="connsiteX2" fmla="*/ 5641273 w 5641273"/>
              <a:gd name="connsiteY2" fmla="*/ 1283294 h 2566588"/>
              <a:gd name="connsiteX3" fmla="*/ 4461592 w 5641273"/>
              <a:gd name="connsiteY3" fmla="*/ 2566588 h 2566588"/>
              <a:gd name="connsiteX4" fmla="*/ 0 w 5641273"/>
              <a:gd name="connsiteY4" fmla="*/ 2566588 h 2566588"/>
              <a:gd name="connsiteX5" fmla="*/ 0 w 5641273"/>
              <a:gd name="connsiteY5" fmla="*/ 0 h 2566588"/>
              <a:gd name="connsiteX0" fmla="*/ 0 w 5641273"/>
              <a:gd name="connsiteY0" fmla="*/ 0 h 2890771"/>
              <a:gd name="connsiteX1" fmla="*/ 4461592 w 5641273"/>
              <a:gd name="connsiteY1" fmla="*/ 0 h 2890771"/>
              <a:gd name="connsiteX2" fmla="*/ 5641273 w 5641273"/>
              <a:gd name="connsiteY2" fmla="*/ 1283294 h 2890771"/>
              <a:gd name="connsiteX3" fmla="*/ 4461592 w 5641273"/>
              <a:gd name="connsiteY3" fmla="*/ 2566588 h 2890771"/>
              <a:gd name="connsiteX4" fmla="*/ 9474 w 5641273"/>
              <a:gd name="connsiteY4" fmla="*/ 2890771 h 2890771"/>
              <a:gd name="connsiteX5" fmla="*/ 0 w 5641273"/>
              <a:gd name="connsiteY5" fmla="*/ 0 h 2890771"/>
              <a:gd name="connsiteX0" fmla="*/ 155766 w 5631799"/>
              <a:gd name="connsiteY0" fmla="*/ 0 h 3520277"/>
              <a:gd name="connsiteX1" fmla="*/ 4452118 w 5631799"/>
              <a:gd name="connsiteY1" fmla="*/ 629506 h 3520277"/>
              <a:gd name="connsiteX2" fmla="*/ 5631799 w 5631799"/>
              <a:gd name="connsiteY2" fmla="*/ 1912800 h 3520277"/>
              <a:gd name="connsiteX3" fmla="*/ 4452118 w 5631799"/>
              <a:gd name="connsiteY3" fmla="*/ 3196094 h 3520277"/>
              <a:gd name="connsiteX4" fmla="*/ 0 w 5631799"/>
              <a:gd name="connsiteY4" fmla="*/ 3520277 h 3520277"/>
              <a:gd name="connsiteX5" fmla="*/ 155766 w 5631799"/>
              <a:gd name="connsiteY5" fmla="*/ 0 h 3520277"/>
              <a:gd name="connsiteX0" fmla="*/ 155766 w 5631799"/>
              <a:gd name="connsiteY0" fmla="*/ 0 h 3520277"/>
              <a:gd name="connsiteX1" fmla="*/ 4430442 w 5631799"/>
              <a:gd name="connsiteY1" fmla="*/ 787985 h 3520277"/>
              <a:gd name="connsiteX2" fmla="*/ 5631799 w 5631799"/>
              <a:gd name="connsiteY2" fmla="*/ 1912800 h 3520277"/>
              <a:gd name="connsiteX3" fmla="*/ 4452118 w 5631799"/>
              <a:gd name="connsiteY3" fmla="*/ 3196094 h 3520277"/>
              <a:gd name="connsiteX4" fmla="*/ 0 w 5631799"/>
              <a:gd name="connsiteY4" fmla="*/ 3520277 h 3520277"/>
              <a:gd name="connsiteX5" fmla="*/ 155766 w 5631799"/>
              <a:gd name="connsiteY5" fmla="*/ 0 h 3520277"/>
              <a:gd name="connsiteX0" fmla="*/ 155766 w 5631799"/>
              <a:gd name="connsiteY0" fmla="*/ 0 h 3520277"/>
              <a:gd name="connsiteX1" fmla="*/ 4430442 w 5631799"/>
              <a:gd name="connsiteY1" fmla="*/ 787985 h 3520277"/>
              <a:gd name="connsiteX2" fmla="*/ 5631799 w 5631799"/>
              <a:gd name="connsiteY2" fmla="*/ 1912800 h 3520277"/>
              <a:gd name="connsiteX3" fmla="*/ 4469478 w 5631799"/>
              <a:gd name="connsiteY3" fmla="*/ 3057601 h 3520277"/>
              <a:gd name="connsiteX4" fmla="*/ 0 w 5631799"/>
              <a:gd name="connsiteY4" fmla="*/ 3520277 h 3520277"/>
              <a:gd name="connsiteX5" fmla="*/ 155766 w 5631799"/>
              <a:gd name="connsiteY5" fmla="*/ 0 h 3520277"/>
              <a:gd name="connsiteX0" fmla="*/ 26376 w 5502409"/>
              <a:gd name="connsiteY0" fmla="*/ 0 h 3870359"/>
              <a:gd name="connsiteX1" fmla="*/ 4301052 w 5502409"/>
              <a:gd name="connsiteY1" fmla="*/ 787985 h 3870359"/>
              <a:gd name="connsiteX2" fmla="*/ 5502409 w 5502409"/>
              <a:gd name="connsiteY2" fmla="*/ 1912800 h 3870359"/>
              <a:gd name="connsiteX3" fmla="*/ 4340088 w 5502409"/>
              <a:gd name="connsiteY3" fmla="*/ 3057601 h 3870359"/>
              <a:gd name="connsiteX4" fmla="*/ 0 w 5502409"/>
              <a:gd name="connsiteY4" fmla="*/ 3870359 h 3870359"/>
              <a:gd name="connsiteX5" fmla="*/ 26376 w 5502409"/>
              <a:gd name="connsiteY5" fmla="*/ 0 h 3870359"/>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 name="connsiteX0" fmla="*/ 139631 w 5502409"/>
              <a:gd name="connsiteY0" fmla="*/ 0 h 4142935"/>
              <a:gd name="connsiteX1" fmla="*/ 4301052 w 5502409"/>
              <a:gd name="connsiteY1" fmla="*/ 1060561 h 4142935"/>
              <a:gd name="connsiteX2" fmla="*/ 5502409 w 5502409"/>
              <a:gd name="connsiteY2" fmla="*/ 2185376 h 4142935"/>
              <a:gd name="connsiteX3" fmla="*/ 4340088 w 5502409"/>
              <a:gd name="connsiteY3" fmla="*/ 3330177 h 4142935"/>
              <a:gd name="connsiteX4" fmla="*/ 0 w 5502409"/>
              <a:gd name="connsiteY4" fmla="*/ 4142935 h 4142935"/>
              <a:gd name="connsiteX5" fmla="*/ 139631 w 5502409"/>
              <a:gd name="connsiteY5" fmla="*/ 0 h 41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409" h="4142935">
                <a:moveTo>
                  <a:pt x="139631" y="0"/>
                </a:moveTo>
                <a:cubicBezTo>
                  <a:pt x="1526771" y="353520"/>
                  <a:pt x="2924698" y="1102630"/>
                  <a:pt x="4301052" y="1060561"/>
                </a:cubicBezTo>
                <a:lnTo>
                  <a:pt x="5502409" y="2185376"/>
                </a:lnTo>
                <a:lnTo>
                  <a:pt x="4340088" y="3330177"/>
                </a:lnTo>
                <a:cubicBezTo>
                  <a:pt x="2582818" y="3140762"/>
                  <a:pt x="1446696" y="3872016"/>
                  <a:pt x="0" y="4142935"/>
                </a:cubicBezTo>
                <a:lnTo>
                  <a:pt x="139631" y="0"/>
                </a:lnTo>
                <a:close/>
              </a:path>
            </a:pathLst>
          </a:custGeom>
          <a:gradFill flip="none" rotWithShape="1">
            <a:gsLst>
              <a:gs pos="0">
                <a:schemeClr val="tx1">
                  <a:lumMod val="75000"/>
                  <a:lumOff val="25000"/>
                </a:schemeClr>
              </a:gs>
              <a:gs pos="50000">
                <a:schemeClr val="bg1">
                  <a:lumMod val="85000"/>
                </a:schemeClr>
              </a:gs>
              <a:gs pos="100000">
                <a:schemeClr val="bg1"/>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2" name="TextBox 1">
            <a:extLst>
              <a:ext uri="{FF2B5EF4-FFF2-40B4-BE49-F238E27FC236}">
                <a16:creationId xmlns:a16="http://schemas.microsoft.com/office/drawing/2014/main" id="{D7B9498B-1F00-4E37-90B3-66E07867DC69}"/>
              </a:ext>
            </a:extLst>
          </p:cNvPr>
          <p:cNvSpPr txBox="1"/>
          <p:nvPr/>
        </p:nvSpPr>
        <p:spPr>
          <a:xfrm>
            <a:off x="2213686" y="187768"/>
            <a:ext cx="4564135" cy="369332"/>
          </a:xfrm>
          <a:prstGeom prst="rect">
            <a:avLst/>
          </a:prstGeom>
          <a:noFill/>
        </p:spPr>
        <p:txBody>
          <a:bodyPr wrap="none" rtlCol="0">
            <a:spAutoFit/>
          </a:bodyPr>
          <a:lstStyle/>
          <a:p>
            <a:r>
              <a:rPr lang="en-US" altLang="zh-CN" dirty="0">
                <a:latin typeface="Arial Black" panose="020B0A04020102020204" pitchFamily="34" charset="0"/>
              </a:rPr>
              <a:t>GTMI-AMBER Lab Research Topics</a:t>
            </a:r>
            <a:endParaRPr lang="en-US" dirty="0">
              <a:latin typeface="Arial Black" panose="020B0A04020102020204" pitchFamily="34" charset="0"/>
            </a:endParaRPr>
          </a:p>
        </p:txBody>
      </p:sp>
      <p:grpSp>
        <p:nvGrpSpPr>
          <p:cNvPr id="65" name="Group 64">
            <a:extLst>
              <a:ext uri="{FF2B5EF4-FFF2-40B4-BE49-F238E27FC236}">
                <a16:creationId xmlns:a16="http://schemas.microsoft.com/office/drawing/2014/main" id="{180683A4-BE80-4562-A159-6962F2224D41}"/>
              </a:ext>
            </a:extLst>
          </p:cNvPr>
          <p:cNvGrpSpPr/>
          <p:nvPr/>
        </p:nvGrpSpPr>
        <p:grpSpPr>
          <a:xfrm>
            <a:off x="79703" y="1053616"/>
            <a:ext cx="5753343" cy="5302666"/>
            <a:chOff x="58392" y="952857"/>
            <a:chExt cx="5753343" cy="5302666"/>
          </a:xfrm>
        </p:grpSpPr>
        <p:sp>
          <p:nvSpPr>
            <p:cNvPr id="3" name="Arrow: Right 2">
              <a:extLst>
                <a:ext uri="{FF2B5EF4-FFF2-40B4-BE49-F238E27FC236}">
                  <a16:creationId xmlns:a16="http://schemas.microsoft.com/office/drawing/2014/main" id="{DF300862-A1A8-47F5-B5C5-A50C554AEB6F}"/>
                </a:ext>
              </a:extLst>
            </p:cNvPr>
            <p:cNvSpPr/>
            <p:nvPr/>
          </p:nvSpPr>
          <p:spPr>
            <a:xfrm>
              <a:off x="179458" y="5811143"/>
              <a:ext cx="5632277" cy="444380"/>
            </a:xfrm>
            <a:prstGeom prst="rightArrow">
              <a:avLst>
                <a:gd name="adj1" fmla="val 50000"/>
                <a:gd name="adj2" fmla="val 13421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Manufacturing Readiness Level</a:t>
              </a:r>
            </a:p>
          </p:txBody>
        </p:sp>
        <p:sp>
          <p:nvSpPr>
            <p:cNvPr id="4" name="Arrow: Right 3">
              <a:extLst>
                <a:ext uri="{FF2B5EF4-FFF2-40B4-BE49-F238E27FC236}">
                  <a16:creationId xmlns:a16="http://schemas.microsoft.com/office/drawing/2014/main" id="{FE67620E-20B8-4E96-AEFE-E0D356DA99A7}"/>
                </a:ext>
              </a:extLst>
            </p:cNvPr>
            <p:cNvSpPr/>
            <p:nvPr/>
          </p:nvSpPr>
          <p:spPr>
            <a:xfrm rot="16200000">
              <a:off x="-2305230" y="3316479"/>
              <a:ext cx="5190143" cy="462900"/>
            </a:xfrm>
            <a:prstGeom prst="rightArrow">
              <a:avLst>
                <a:gd name="adj1" fmla="val 50000"/>
                <a:gd name="adj2" fmla="val 13421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Manufacturing Knowledge</a:t>
              </a:r>
            </a:p>
          </p:txBody>
        </p:sp>
        <p:grpSp>
          <p:nvGrpSpPr>
            <p:cNvPr id="5" name="Group 4">
              <a:extLst>
                <a:ext uri="{FF2B5EF4-FFF2-40B4-BE49-F238E27FC236}">
                  <a16:creationId xmlns:a16="http://schemas.microsoft.com/office/drawing/2014/main" id="{BBB7F80F-1548-430B-84A3-2334D4B88FE8}"/>
                </a:ext>
              </a:extLst>
            </p:cNvPr>
            <p:cNvGrpSpPr/>
            <p:nvPr/>
          </p:nvGrpSpPr>
          <p:grpSpPr>
            <a:xfrm>
              <a:off x="528294" y="1200966"/>
              <a:ext cx="5283441" cy="4561039"/>
              <a:chOff x="212089" y="1172166"/>
              <a:chExt cx="5283441" cy="4561039"/>
            </a:xfrm>
          </p:grpSpPr>
          <p:sp>
            <p:nvSpPr>
              <p:cNvPr id="6" name="Oval 5">
                <a:extLst>
                  <a:ext uri="{FF2B5EF4-FFF2-40B4-BE49-F238E27FC236}">
                    <a16:creationId xmlns:a16="http://schemas.microsoft.com/office/drawing/2014/main" id="{7040675B-0427-4002-8337-8F0025AD8036}"/>
                  </a:ext>
                </a:extLst>
              </p:cNvPr>
              <p:cNvSpPr/>
              <p:nvPr/>
            </p:nvSpPr>
            <p:spPr bwMode="auto">
              <a:xfrm>
                <a:off x="212089" y="1172166"/>
                <a:ext cx="2306323" cy="3043802"/>
              </a:xfrm>
              <a:prstGeom prst="ellipse">
                <a:avLst/>
              </a:prstGeom>
              <a:gradFill flip="none" rotWithShape="1">
                <a:gsLst>
                  <a:gs pos="0">
                    <a:srgbClr val="B4927C">
                      <a:alpha val="70000"/>
                    </a:srgbClr>
                  </a:gs>
                  <a:gs pos="100000">
                    <a:schemeClr val="accent2">
                      <a:lumMod val="50000"/>
                      <a:alpha val="60000"/>
                    </a:schemeClr>
                  </a:gs>
                </a:gsLst>
                <a:path path="circle">
                  <a:fillToRect l="50000" t="50000" r="50000" b="50000"/>
                </a:path>
                <a:tileRect/>
              </a:gra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7" name="Oval 6">
                <a:extLst>
                  <a:ext uri="{FF2B5EF4-FFF2-40B4-BE49-F238E27FC236}">
                    <a16:creationId xmlns:a16="http://schemas.microsoft.com/office/drawing/2014/main" id="{553265B0-537D-40CC-986C-64B5EEA427A6}"/>
                  </a:ext>
                </a:extLst>
              </p:cNvPr>
              <p:cNvSpPr/>
              <p:nvPr/>
            </p:nvSpPr>
            <p:spPr bwMode="auto">
              <a:xfrm>
                <a:off x="1862970" y="2286618"/>
                <a:ext cx="3525478" cy="2179320"/>
              </a:xfrm>
              <a:prstGeom prst="ellipse">
                <a:avLst/>
              </a:prstGeom>
              <a:gradFill flip="none" rotWithShape="1">
                <a:gsLst>
                  <a:gs pos="0">
                    <a:schemeClr val="accent5">
                      <a:lumMod val="50000"/>
                      <a:alpha val="26000"/>
                    </a:schemeClr>
                  </a:gs>
                  <a:gs pos="100000">
                    <a:schemeClr val="accent5">
                      <a:lumMod val="50000"/>
                      <a:alpha val="55000"/>
                    </a:schemeClr>
                  </a:gs>
                </a:gsLst>
                <a:path path="circle">
                  <a:fillToRect l="50000" t="50000" r="50000" b="50000"/>
                </a:path>
                <a:tileRect/>
              </a:gra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8" name="Oval 7">
                <a:extLst>
                  <a:ext uri="{FF2B5EF4-FFF2-40B4-BE49-F238E27FC236}">
                    <a16:creationId xmlns:a16="http://schemas.microsoft.com/office/drawing/2014/main" id="{7A4D8958-1633-493F-A30C-ECCC66174262}"/>
                  </a:ext>
                </a:extLst>
              </p:cNvPr>
              <p:cNvSpPr/>
              <p:nvPr/>
            </p:nvSpPr>
            <p:spPr bwMode="auto">
              <a:xfrm>
                <a:off x="3052937" y="3938586"/>
                <a:ext cx="2442593" cy="1794619"/>
              </a:xfrm>
              <a:prstGeom prst="ellipse">
                <a:avLst/>
              </a:prstGeom>
              <a:solidFill>
                <a:schemeClr val="tx1">
                  <a:lumMod val="85000"/>
                  <a:lumOff val="15000"/>
                  <a:alpha val="26000"/>
                </a:schemeClr>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grpSp>
        <p:sp>
          <p:nvSpPr>
            <p:cNvPr id="9" name="TextBox 38">
              <a:extLst>
                <a:ext uri="{FF2B5EF4-FFF2-40B4-BE49-F238E27FC236}">
                  <a16:creationId xmlns:a16="http://schemas.microsoft.com/office/drawing/2014/main" id="{5B315607-2462-41AC-B96C-069406ECC3E4}"/>
                </a:ext>
              </a:extLst>
            </p:cNvPr>
            <p:cNvSpPr txBox="1">
              <a:spLocks noChangeArrowheads="1"/>
            </p:cNvSpPr>
            <p:nvPr/>
          </p:nvSpPr>
          <p:spPr bwMode="auto">
            <a:xfrm>
              <a:off x="3807609" y="4503628"/>
              <a:ext cx="1528781" cy="646331"/>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dirty="0"/>
                <a:t>Supply Chain Innovations</a:t>
              </a:r>
            </a:p>
          </p:txBody>
        </p:sp>
        <p:sp>
          <p:nvSpPr>
            <p:cNvPr id="10" name="TextBox 38">
              <a:extLst>
                <a:ext uri="{FF2B5EF4-FFF2-40B4-BE49-F238E27FC236}">
                  <a16:creationId xmlns:a16="http://schemas.microsoft.com/office/drawing/2014/main" id="{7F1A04E7-CF78-418B-98DD-9A1BF404EC80}"/>
                </a:ext>
              </a:extLst>
            </p:cNvPr>
            <p:cNvSpPr txBox="1">
              <a:spLocks noChangeArrowheads="1"/>
            </p:cNvSpPr>
            <p:nvPr/>
          </p:nvSpPr>
          <p:spPr bwMode="auto">
            <a:xfrm>
              <a:off x="919080" y="1475190"/>
              <a:ext cx="1599190" cy="923330"/>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dirty="0"/>
                <a:t>Manufacturing Process Innovations</a:t>
              </a:r>
            </a:p>
          </p:txBody>
        </p:sp>
        <p:sp>
          <p:nvSpPr>
            <p:cNvPr id="11" name="TextBox 38">
              <a:extLst>
                <a:ext uri="{FF2B5EF4-FFF2-40B4-BE49-F238E27FC236}">
                  <a16:creationId xmlns:a16="http://schemas.microsoft.com/office/drawing/2014/main" id="{9D56BABE-5914-4B1E-BA62-09C4C63F52D1}"/>
                </a:ext>
              </a:extLst>
            </p:cNvPr>
            <p:cNvSpPr txBox="1">
              <a:spLocks noChangeArrowheads="1"/>
            </p:cNvSpPr>
            <p:nvPr/>
          </p:nvSpPr>
          <p:spPr bwMode="auto">
            <a:xfrm>
              <a:off x="2895332" y="2481748"/>
              <a:ext cx="2306323" cy="923330"/>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dirty="0"/>
                <a:t>Sensing and Data Processing Innovations</a:t>
              </a:r>
            </a:p>
          </p:txBody>
        </p:sp>
        <p:grpSp>
          <p:nvGrpSpPr>
            <p:cNvPr id="12" name="Group 11">
              <a:extLst>
                <a:ext uri="{FF2B5EF4-FFF2-40B4-BE49-F238E27FC236}">
                  <a16:creationId xmlns:a16="http://schemas.microsoft.com/office/drawing/2014/main" id="{362057B2-4905-4917-8EF5-C4A0399E84D6}"/>
                </a:ext>
              </a:extLst>
            </p:cNvPr>
            <p:cNvGrpSpPr/>
            <p:nvPr/>
          </p:nvGrpSpPr>
          <p:grpSpPr>
            <a:xfrm>
              <a:off x="1531746" y="2408918"/>
              <a:ext cx="288862" cy="338554"/>
              <a:chOff x="5448683" y="799071"/>
              <a:chExt cx="288862" cy="338554"/>
            </a:xfrm>
            <a:noFill/>
          </p:grpSpPr>
          <p:sp>
            <p:nvSpPr>
              <p:cNvPr id="13" name="Oval 12">
                <a:extLst>
                  <a:ext uri="{FF2B5EF4-FFF2-40B4-BE49-F238E27FC236}">
                    <a16:creationId xmlns:a16="http://schemas.microsoft.com/office/drawing/2014/main" id="{3FC858E2-6740-47A2-8FF4-4FC33BA408B7}"/>
                  </a:ext>
                </a:extLst>
              </p:cNvPr>
              <p:cNvSpPr/>
              <p:nvPr/>
            </p:nvSpPr>
            <p:spPr>
              <a:xfrm>
                <a:off x="5481964" y="858196"/>
                <a:ext cx="225425" cy="238767"/>
              </a:xfrm>
              <a:prstGeom prst="ellipse">
                <a:avLst/>
              </a:prstGeom>
              <a:grpFill/>
              <a:ln w="190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MS PGothic" pitchFamily="34" charset="-128"/>
                </a:endParaRPr>
              </a:p>
            </p:txBody>
          </p:sp>
          <p:sp>
            <p:nvSpPr>
              <p:cNvPr id="14" name="TextBox 13">
                <a:extLst>
                  <a:ext uri="{FF2B5EF4-FFF2-40B4-BE49-F238E27FC236}">
                    <a16:creationId xmlns:a16="http://schemas.microsoft.com/office/drawing/2014/main" id="{1E197FF8-4EBB-4BA8-B073-93AF4901D292}"/>
                  </a:ext>
                </a:extLst>
              </p:cNvPr>
              <p:cNvSpPr txBox="1"/>
              <p:nvPr/>
            </p:nvSpPr>
            <p:spPr>
              <a:xfrm>
                <a:off x="5448683" y="799071"/>
                <a:ext cx="288862" cy="338554"/>
              </a:xfrm>
              <a:prstGeom prst="rect">
                <a:avLst/>
              </a:prstGeom>
              <a:grpFill/>
              <a:ln w="19050">
                <a:noFill/>
              </a:ln>
            </p:spPr>
            <p:txBody>
              <a:bodyPr wrap="none" rtlCol="0">
                <a:spAutoFit/>
              </a:bodyPr>
              <a:lstStyle/>
              <a:p>
                <a:r>
                  <a:rPr lang="en-US" sz="1600" dirty="0">
                    <a:solidFill>
                      <a:schemeClr val="bg2">
                        <a:lumMod val="25000"/>
                      </a:schemeClr>
                    </a:solidFill>
                  </a:rPr>
                  <a:t>1</a:t>
                </a:r>
              </a:p>
            </p:txBody>
          </p:sp>
        </p:grpSp>
        <p:grpSp>
          <p:nvGrpSpPr>
            <p:cNvPr id="15" name="Group 14">
              <a:extLst>
                <a:ext uri="{FF2B5EF4-FFF2-40B4-BE49-F238E27FC236}">
                  <a16:creationId xmlns:a16="http://schemas.microsoft.com/office/drawing/2014/main" id="{DF1FD57C-D1F3-42D7-8EA1-E6A03E40093A}"/>
                </a:ext>
              </a:extLst>
            </p:cNvPr>
            <p:cNvGrpSpPr/>
            <p:nvPr/>
          </p:nvGrpSpPr>
          <p:grpSpPr>
            <a:xfrm>
              <a:off x="3901288" y="3378383"/>
              <a:ext cx="288862" cy="338554"/>
              <a:chOff x="5448683" y="1941992"/>
              <a:chExt cx="288862" cy="338554"/>
            </a:xfrm>
            <a:noFill/>
          </p:grpSpPr>
          <p:sp>
            <p:nvSpPr>
              <p:cNvPr id="16" name="Oval 15">
                <a:extLst>
                  <a:ext uri="{FF2B5EF4-FFF2-40B4-BE49-F238E27FC236}">
                    <a16:creationId xmlns:a16="http://schemas.microsoft.com/office/drawing/2014/main" id="{088C49A7-8BF9-4B82-960E-E2CC1910782D}"/>
                  </a:ext>
                </a:extLst>
              </p:cNvPr>
              <p:cNvSpPr/>
              <p:nvPr/>
            </p:nvSpPr>
            <p:spPr>
              <a:xfrm>
                <a:off x="5482736" y="2006832"/>
                <a:ext cx="224782" cy="224782"/>
              </a:xfrm>
              <a:prstGeom prst="ellipse">
                <a:avLst/>
              </a:prstGeom>
              <a:grpFill/>
              <a:ln w="190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17" name="TextBox 16">
                <a:extLst>
                  <a:ext uri="{FF2B5EF4-FFF2-40B4-BE49-F238E27FC236}">
                    <a16:creationId xmlns:a16="http://schemas.microsoft.com/office/drawing/2014/main" id="{A33B4BE7-AF30-4013-AAF8-49907B857A13}"/>
                  </a:ext>
                </a:extLst>
              </p:cNvPr>
              <p:cNvSpPr txBox="1"/>
              <p:nvPr/>
            </p:nvSpPr>
            <p:spPr>
              <a:xfrm>
                <a:off x="5448683" y="1941992"/>
                <a:ext cx="288862" cy="338554"/>
              </a:xfrm>
              <a:prstGeom prst="rect">
                <a:avLst/>
              </a:prstGeom>
              <a:grpFill/>
              <a:ln w="19050">
                <a:noFill/>
              </a:ln>
            </p:spPr>
            <p:txBody>
              <a:bodyPr wrap="none" rtlCol="0">
                <a:spAutoFit/>
              </a:bodyPr>
              <a:lstStyle/>
              <a:p>
                <a:r>
                  <a:rPr lang="en-US" sz="1600" dirty="0">
                    <a:solidFill>
                      <a:schemeClr val="bg2">
                        <a:lumMod val="25000"/>
                      </a:schemeClr>
                    </a:solidFill>
                  </a:rPr>
                  <a:t>2</a:t>
                </a:r>
              </a:p>
            </p:txBody>
          </p:sp>
        </p:grpSp>
        <p:grpSp>
          <p:nvGrpSpPr>
            <p:cNvPr id="18" name="Group 17">
              <a:extLst>
                <a:ext uri="{FF2B5EF4-FFF2-40B4-BE49-F238E27FC236}">
                  <a16:creationId xmlns:a16="http://schemas.microsoft.com/office/drawing/2014/main" id="{E839710F-E3FD-4863-9151-B60D5A3E5480}"/>
                </a:ext>
              </a:extLst>
            </p:cNvPr>
            <p:cNvGrpSpPr/>
            <p:nvPr/>
          </p:nvGrpSpPr>
          <p:grpSpPr>
            <a:xfrm>
              <a:off x="4446084" y="5131505"/>
              <a:ext cx="288862" cy="338554"/>
              <a:chOff x="5242989" y="2984381"/>
              <a:chExt cx="288862" cy="338554"/>
            </a:xfrm>
            <a:noFill/>
          </p:grpSpPr>
          <p:sp>
            <p:nvSpPr>
              <p:cNvPr id="19" name="Oval 18">
                <a:extLst>
                  <a:ext uri="{FF2B5EF4-FFF2-40B4-BE49-F238E27FC236}">
                    <a16:creationId xmlns:a16="http://schemas.microsoft.com/office/drawing/2014/main" id="{473DD469-A345-46E6-82F9-B64B7884C7BE}"/>
                  </a:ext>
                </a:extLst>
              </p:cNvPr>
              <p:cNvSpPr/>
              <p:nvPr/>
            </p:nvSpPr>
            <p:spPr>
              <a:xfrm>
                <a:off x="5257810" y="3052768"/>
                <a:ext cx="236063" cy="224782"/>
              </a:xfrm>
              <a:prstGeom prst="ellipse">
                <a:avLst/>
              </a:prstGeom>
              <a:grpFill/>
              <a:ln w="190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20" name="TextBox 19">
                <a:extLst>
                  <a:ext uri="{FF2B5EF4-FFF2-40B4-BE49-F238E27FC236}">
                    <a16:creationId xmlns:a16="http://schemas.microsoft.com/office/drawing/2014/main" id="{D1849660-21CC-4A01-9335-0E96EA041672}"/>
                  </a:ext>
                </a:extLst>
              </p:cNvPr>
              <p:cNvSpPr txBox="1"/>
              <p:nvPr/>
            </p:nvSpPr>
            <p:spPr>
              <a:xfrm>
                <a:off x="5242989" y="2984381"/>
                <a:ext cx="288862" cy="338554"/>
              </a:xfrm>
              <a:prstGeom prst="rect">
                <a:avLst/>
              </a:prstGeom>
              <a:grpFill/>
              <a:ln w="19050">
                <a:noFill/>
              </a:ln>
            </p:spPr>
            <p:txBody>
              <a:bodyPr wrap="none" rtlCol="0">
                <a:spAutoFit/>
              </a:bodyPr>
              <a:lstStyle/>
              <a:p>
                <a:r>
                  <a:rPr lang="en-US" sz="1600" dirty="0">
                    <a:solidFill>
                      <a:schemeClr val="bg2">
                        <a:lumMod val="25000"/>
                      </a:schemeClr>
                    </a:solidFill>
                  </a:rPr>
                  <a:t>3</a:t>
                </a:r>
              </a:p>
            </p:txBody>
          </p:sp>
        </p:grpSp>
        <p:grpSp>
          <p:nvGrpSpPr>
            <p:cNvPr id="21" name="Group 20">
              <a:extLst>
                <a:ext uri="{FF2B5EF4-FFF2-40B4-BE49-F238E27FC236}">
                  <a16:creationId xmlns:a16="http://schemas.microsoft.com/office/drawing/2014/main" id="{C5B08EB9-D1B4-4349-B463-80B8E780142F}"/>
                </a:ext>
              </a:extLst>
            </p:cNvPr>
            <p:cNvGrpSpPr/>
            <p:nvPr/>
          </p:nvGrpSpPr>
          <p:grpSpPr>
            <a:xfrm>
              <a:off x="2360807" y="3069471"/>
              <a:ext cx="288862" cy="338554"/>
              <a:chOff x="5448683" y="3503014"/>
              <a:chExt cx="288862" cy="338554"/>
            </a:xfrm>
            <a:noFill/>
          </p:grpSpPr>
          <p:sp>
            <p:nvSpPr>
              <p:cNvPr id="22" name="Oval 21">
                <a:extLst>
                  <a:ext uri="{FF2B5EF4-FFF2-40B4-BE49-F238E27FC236}">
                    <a16:creationId xmlns:a16="http://schemas.microsoft.com/office/drawing/2014/main" id="{84B91B40-58D0-45B9-B011-E3EA08644B9E}"/>
                  </a:ext>
                </a:extLst>
              </p:cNvPr>
              <p:cNvSpPr/>
              <p:nvPr/>
            </p:nvSpPr>
            <p:spPr>
              <a:xfrm>
                <a:off x="5481964" y="3568076"/>
                <a:ext cx="225425" cy="225425"/>
              </a:xfrm>
              <a:prstGeom prst="ellipse">
                <a:avLst/>
              </a:prstGeom>
              <a:grpFill/>
              <a:ln w="190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23" name="TextBox 22">
                <a:extLst>
                  <a:ext uri="{FF2B5EF4-FFF2-40B4-BE49-F238E27FC236}">
                    <a16:creationId xmlns:a16="http://schemas.microsoft.com/office/drawing/2014/main" id="{87BEC064-B892-4EDE-A2CC-18ECBF93E598}"/>
                  </a:ext>
                </a:extLst>
              </p:cNvPr>
              <p:cNvSpPr txBox="1"/>
              <p:nvPr/>
            </p:nvSpPr>
            <p:spPr>
              <a:xfrm>
                <a:off x="5448683" y="3503014"/>
                <a:ext cx="288862" cy="338554"/>
              </a:xfrm>
              <a:prstGeom prst="rect">
                <a:avLst/>
              </a:prstGeom>
              <a:grpFill/>
              <a:ln w="19050">
                <a:noFill/>
              </a:ln>
            </p:spPr>
            <p:txBody>
              <a:bodyPr wrap="none" rtlCol="0">
                <a:spAutoFit/>
              </a:bodyPr>
              <a:lstStyle/>
              <a:p>
                <a:r>
                  <a:rPr lang="en-US" sz="1600" dirty="0">
                    <a:solidFill>
                      <a:schemeClr val="bg2">
                        <a:lumMod val="25000"/>
                      </a:schemeClr>
                    </a:solidFill>
                  </a:rPr>
                  <a:t>4</a:t>
                </a:r>
              </a:p>
            </p:txBody>
          </p:sp>
        </p:grpSp>
        <p:grpSp>
          <p:nvGrpSpPr>
            <p:cNvPr id="24" name="Group 23">
              <a:extLst>
                <a:ext uri="{FF2B5EF4-FFF2-40B4-BE49-F238E27FC236}">
                  <a16:creationId xmlns:a16="http://schemas.microsoft.com/office/drawing/2014/main" id="{E20A8F08-0932-44F2-BDD8-8B416569FFAC}"/>
                </a:ext>
              </a:extLst>
            </p:cNvPr>
            <p:cNvGrpSpPr/>
            <p:nvPr/>
          </p:nvGrpSpPr>
          <p:grpSpPr>
            <a:xfrm>
              <a:off x="4226692" y="4044307"/>
              <a:ext cx="288862" cy="338554"/>
              <a:chOff x="5448683" y="3995414"/>
              <a:chExt cx="288862" cy="338554"/>
            </a:xfrm>
            <a:noFill/>
          </p:grpSpPr>
          <p:sp>
            <p:nvSpPr>
              <p:cNvPr id="25" name="Oval 24">
                <a:extLst>
                  <a:ext uri="{FF2B5EF4-FFF2-40B4-BE49-F238E27FC236}">
                    <a16:creationId xmlns:a16="http://schemas.microsoft.com/office/drawing/2014/main" id="{D7F00126-FF6C-4AF0-9138-453270D3AAA1}"/>
                  </a:ext>
                </a:extLst>
              </p:cNvPr>
              <p:cNvSpPr/>
              <p:nvPr/>
            </p:nvSpPr>
            <p:spPr>
              <a:xfrm>
                <a:off x="5481964" y="4054359"/>
                <a:ext cx="225425" cy="225425"/>
              </a:xfrm>
              <a:prstGeom prst="ellipse">
                <a:avLst/>
              </a:prstGeom>
              <a:grpFill/>
              <a:ln w="190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26" name="TextBox 25">
                <a:extLst>
                  <a:ext uri="{FF2B5EF4-FFF2-40B4-BE49-F238E27FC236}">
                    <a16:creationId xmlns:a16="http://schemas.microsoft.com/office/drawing/2014/main" id="{FBB4F07D-E599-40FE-B0FB-E2DA52886A30}"/>
                  </a:ext>
                </a:extLst>
              </p:cNvPr>
              <p:cNvSpPr txBox="1"/>
              <p:nvPr/>
            </p:nvSpPr>
            <p:spPr>
              <a:xfrm>
                <a:off x="5448683" y="3995414"/>
                <a:ext cx="288862" cy="338554"/>
              </a:xfrm>
              <a:prstGeom prst="rect">
                <a:avLst/>
              </a:prstGeom>
              <a:grpFill/>
              <a:ln w="19050">
                <a:noFill/>
              </a:ln>
            </p:spPr>
            <p:txBody>
              <a:bodyPr wrap="none" rtlCol="0">
                <a:spAutoFit/>
              </a:bodyPr>
              <a:lstStyle/>
              <a:p>
                <a:r>
                  <a:rPr lang="en-US" sz="1600" dirty="0">
                    <a:solidFill>
                      <a:schemeClr val="bg2">
                        <a:lumMod val="25000"/>
                      </a:schemeClr>
                    </a:solidFill>
                  </a:rPr>
                  <a:t>5</a:t>
                </a:r>
              </a:p>
            </p:txBody>
          </p:sp>
        </p:grpSp>
      </p:grpSp>
      <p:grpSp>
        <p:nvGrpSpPr>
          <p:cNvPr id="28" name="Group 27">
            <a:extLst>
              <a:ext uri="{FF2B5EF4-FFF2-40B4-BE49-F238E27FC236}">
                <a16:creationId xmlns:a16="http://schemas.microsoft.com/office/drawing/2014/main" id="{BFE79D60-DB9F-4743-90BD-7F15451B1D6D}"/>
              </a:ext>
            </a:extLst>
          </p:cNvPr>
          <p:cNvGrpSpPr/>
          <p:nvPr/>
        </p:nvGrpSpPr>
        <p:grpSpPr>
          <a:xfrm>
            <a:off x="6116426" y="3659416"/>
            <a:ext cx="2739897" cy="939199"/>
            <a:chOff x="5283267" y="3078082"/>
            <a:chExt cx="2739897" cy="939199"/>
          </a:xfrm>
        </p:grpSpPr>
        <p:grpSp>
          <p:nvGrpSpPr>
            <p:cNvPr id="60" name="Group 59">
              <a:extLst>
                <a:ext uri="{FF2B5EF4-FFF2-40B4-BE49-F238E27FC236}">
                  <a16:creationId xmlns:a16="http://schemas.microsoft.com/office/drawing/2014/main" id="{34D657CF-7A71-4091-8CD3-CA849EEDB051}"/>
                </a:ext>
              </a:extLst>
            </p:cNvPr>
            <p:cNvGrpSpPr/>
            <p:nvPr/>
          </p:nvGrpSpPr>
          <p:grpSpPr>
            <a:xfrm>
              <a:off x="5283267" y="3078082"/>
              <a:ext cx="288862" cy="338554"/>
              <a:chOff x="5458196" y="3022425"/>
              <a:chExt cx="288862" cy="338554"/>
            </a:xfrm>
          </p:grpSpPr>
          <p:sp>
            <p:nvSpPr>
              <p:cNvPr id="62" name="Oval 61">
                <a:extLst>
                  <a:ext uri="{FF2B5EF4-FFF2-40B4-BE49-F238E27FC236}">
                    <a16:creationId xmlns:a16="http://schemas.microsoft.com/office/drawing/2014/main" id="{C56A3365-3CC4-43F1-B61A-0EE443640585}"/>
                  </a:ext>
                </a:extLst>
              </p:cNvPr>
              <p:cNvSpPr/>
              <p:nvPr/>
            </p:nvSpPr>
            <p:spPr>
              <a:xfrm>
                <a:off x="5482736" y="3086952"/>
                <a:ext cx="224782" cy="224782"/>
              </a:xfrm>
              <a:prstGeom prst="ellipse">
                <a:avLst/>
              </a:prstGeom>
              <a:solidFill>
                <a:srgbClr val="C7C7C7"/>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63" name="TextBox 62">
                <a:extLst>
                  <a:ext uri="{FF2B5EF4-FFF2-40B4-BE49-F238E27FC236}">
                    <a16:creationId xmlns:a16="http://schemas.microsoft.com/office/drawing/2014/main" id="{988D805C-FDE7-44BB-8EAC-066027C71EE9}"/>
                  </a:ext>
                </a:extLst>
              </p:cNvPr>
              <p:cNvSpPr txBox="1"/>
              <p:nvPr/>
            </p:nvSpPr>
            <p:spPr>
              <a:xfrm>
                <a:off x="5458196" y="3022425"/>
                <a:ext cx="288862" cy="338554"/>
              </a:xfrm>
              <a:prstGeom prst="rect">
                <a:avLst/>
              </a:prstGeom>
              <a:noFill/>
            </p:spPr>
            <p:txBody>
              <a:bodyPr wrap="none" rtlCol="0">
                <a:spAutoFit/>
              </a:bodyPr>
              <a:lstStyle/>
              <a:p>
                <a:r>
                  <a:rPr lang="en-US" sz="1600" dirty="0">
                    <a:solidFill>
                      <a:schemeClr val="bg2">
                        <a:lumMod val="25000"/>
                      </a:schemeClr>
                    </a:solidFill>
                  </a:rPr>
                  <a:t>3</a:t>
                </a:r>
              </a:p>
            </p:txBody>
          </p:sp>
        </p:grpSp>
        <p:sp>
          <p:nvSpPr>
            <p:cNvPr id="61" name="TextBox 60">
              <a:extLst>
                <a:ext uri="{FF2B5EF4-FFF2-40B4-BE49-F238E27FC236}">
                  <a16:creationId xmlns:a16="http://schemas.microsoft.com/office/drawing/2014/main" id="{170C08BB-8A25-4768-9715-649BBC013C19}"/>
                </a:ext>
              </a:extLst>
            </p:cNvPr>
            <p:cNvSpPr txBox="1"/>
            <p:nvPr/>
          </p:nvSpPr>
          <p:spPr>
            <a:xfrm>
              <a:off x="5677650" y="3078562"/>
              <a:ext cx="2345514" cy="938719"/>
            </a:xfrm>
            <a:prstGeom prst="rect">
              <a:avLst/>
            </a:prstGeom>
            <a:noFill/>
          </p:spPr>
          <p:txBody>
            <a:bodyPr wrap="square" rtlCol="0">
              <a:spAutoFit/>
            </a:bodyPr>
            <a:lstStyle/>
            <a:p>
              <a:pPr marL="111125" indent="-111125">
                <a:buFont typeface="Arial" panose="020B0604020202020204" pitchFamily="34" charset="0"/>
                <a:buChar char="•"/>
              </a:pPr>
              <a:r>
                <a:rPr lang="en-US" sz="1100" dirty="0"/>
                <a:t>Digital simulation framework for autologous cell therapy manufacturing and supply chain</a:t>
              </a:r>
            </a:p>
            <a:p>
              <a:pPr marL="111125" indent="-111125">
                <a:buFont typeface="Arial" panose="020B0604020202020204" pitchFamily="34" charset="0"/>
                <a:buChar char="•"/>
              </a:pPr>
              <a:r>
                <a:rPr lang="en-US" sz="1100" dirty="0">
                  <a:solidFill>
                    <a:srgbClr val="0070C0"/>
                  </a:solidFill>
                </a:rPr>
                <a:t>Supply chain simulation for tissue engineering</a:t>
              </a:r>
              <a:endParaRPr lang="en-US" altLang="zh-CN" sz="1100" dirty="0">
                <a:solidFill>
                  <a:srgbClr val="0070C0"/>
                </a:solidFill>
              </a:endParaRPr>
            </a:p>
          </p:txBody>
        </p:sp>
      </p:grpSp>
      <p:grpSp>
        <p:nvGrpSpPr>
          <p:cNvPr id="29" name="Group 28">
            <a:extLst>
              <a:ext uri="{FF2B5EF4-FFF2-40B4-BE49-F238E27FC236}">
                <a16:creationId xmlns:a16="http://schemas.microsoft.com/office/drawing/2014/main" id="{C94A49DD-E5EB-43E9-9E55-C42EA52E9953}"/>
              </a:ext>
            </a:extLst>
          </p:cNvPr>
          <p:cNvGrpSpPr/>
          <p:nvPr/>
        </p:nvGrpSpPr>
        <p:grpSpPr>
          <a:xfrm>
            <a:off x="6117481" y="979804"/>
            <a:ext cx="2739896" cy="1457738"/>
            <a:chOff x="5283267" y="987775"/>
            <a:chExt cx="2739896" cy="1457738"/>
          </a:xfrm>
        </p:grpSpPr>
        <p:grpSp>
          <p:nvGrpSpPr>
            <p:cNvPr id="56" name="Group 55">
              <a:extLst>
                <a:ext uri="{FF2B5EF4-FFF2-40B4-BE49-F238E27FC236}">
                  <a16:creationId xmlns:a16="http://schemas.microsoft.com/office/drawing/2014/main" id="{D95B7EB0-E5D0-4079-97C8-57B61745B9CD}"/>
                </a:ext>
              </a:extLst>
            </p:cNvPr>
            <p:cNvGrpSpPr/>
            <p:nvPr/>
          </p:nvGrpSpPr>
          <p:grpSpPr>
            <a:xfrm>
              <a:off x="5283267" y="987775"/>
              <a:ext cx="288862" cy="338554"/>
              <a:chOff x="5450245" y="803785"/>
              <a:chExt cx="288862" cy="338554"/>
            </a:xfrm>
          </p:grpSpPr>
          <p:sp>
            <p:nvSpPr>
              <p:cNvPr id="58" name="Oval 57">
                <a:extLst>
                  <a:ext uri="{FF2B5EF4-FFF2-40B4-BE49-F238E27FC236}">
                    <a16:creationId xmlns:a16="http://schemas.microsoft.com/office/drawing/2014/main" id="{B2AD8411-6D29-441A-9C2E-D268FF21872E}"/>
                  </a:ext>
                </a:extLst>
              </p:cNvPr>
              <p:cNvSpPr/>
              <p:nvPr/>
            </p:nvSpPr>
            <p:spPr>
              <a:xfrm>
                <a:off x="5481964" y="871538"/>
                <a:ext cx="225425" cy="225425"/>
              </a:xfrm>
              <a:prstGeom prst="ellipse">
                <a:avLst/>
              </a:prstGeom>
              <a:solidFill>
                <a:srgbClr val="CAB3A3"/>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MS PGothic" pitchFamily="34" charset="-128"/>
                </a:endParaRPr>
              </a:p>
            </p:txBody>
          </p:sp>
          <p:sp>
            <p:nvSpPr>
              <p:cNvPr id="59" name="TextBox 58">
                <a:extLst>
                  <a:ext uri="{FF2B5EF4-FFF2-40B4-BE49-F238E27FC236}">
                    <a16:creationId xmlns:a16="http://schemas.microsoft.com/office/drawing/2014/main" id="{68B7896A-F83B-49D7-83FA-265E18C9B23B}"/>
                  </a:ext>
                </a:extLst>
              </p:cNvPr>
              <p:cNvSpPr txBox="1"/>
              <p:nvPr/>
            </p:nvSpPr>
            <p:spPr>
              <a:xfrm>
                <a:off x="5450245" y="803785"/>
                <a:ext cx="288862" cy="338554"/>
              </a:xfrm>
              <a:prstGeom prst="rect">
                <a:avLst/>
              </a:prstGeom>
              <a:noFill/>
            </p:spPr>
            <p:txBody>
              <a:bodyPr wrap="none" rtlCol="0">
                <a:spAutoFit/>
              </a:bodyPr>
              <a:lstStyle/>
              <a:p>
                <a:r>
                  <a:rPr lang="en-US" sz="1600" dirty="0">
                    <a:solidFill>
                      <a:schemeClr val="bg2">
                        <a:lumMod val="25000"/>
                      </a:schemeClr>
                    </a:solidFill>
                  </a:rPr>
                  <a:t>1</a:t>
                </a:r>
              </a:p>
            </p:txBody>
          </p:sp>
        </p:grpSp>
        <p:sp>
          <p:nvSpPr>
            <p:cNvPr id="57" name="TextBox 56">
              <a:extLst>
                <a:ext uri="{FF2B5EF4-FFF2-40B4-BE49-F238E27FC236}">
                  <a16:creationId xmlns:a16="http://schemas.microsoft.com/office/drawing/2014/main" id="{16E65E31-B224-4856-8E5E-D5F9F63149DA}"/>
                </a:ext>
              </a:extLst>
            </p:cNvPr>
            <p:cNvSpPr txBox="1"/>
            <p:nvPr/>
          </p:nvSpPr>
          <p:spPr>
            <a:xfrm>
              <a:off x="5677649" y="998963"/>
              <a:ext cx="2345514" cy="1446550"/>
            </a:xfrm>
            <a:prstGeom prst="rect">
              <a:avLst/>
            </a:prstGeom>
            <a:noFill/>
          </p:spPr>
          <p:txBody>
            <a:bodyPr wrap="square" rtlCol="0">
              <a:spAutoFit/>
            </a:bodyPr>
            <a:lstStyle/>
            <a:p>
              <a:pPr marL="111125" indent="-111125">
                <a:buFont typeface="Arial" panose="020B0604020202020204" pitchFamily="34" charset="0"/>
                <a:buChar char="•"/>
              </a:pPr>
              <a:r>
                <a:rPr lang="en-US" sz="1100" dirty="0"/>
                <a:t>Rapid fabrication of </a:t>
              </a:r>
              <a:r>
                <a:rPr lang="en-US" sz="1100" dirty="0" err="1"/>
                <a:t>prevascular</a:t>
              </a:r>
              <a:r>
                <a:rPr lang="en-US" sz="1100" dirty="0"/>
                <a:t> networks using alginate hollow fibers</a:t>
              </a:r>
            </a:p>
            <a:p>
              <a:pPr marL="111125" indent="-111125">
                <a:buFont typeface="Arial" panose="020B0604020202020204" pitchFamily="34" charset="0"/>
                <a:buChar char="•"/>
              </a:pPr>
              <a:r>
                <a:rPr lang="en-US" altLang="zh-CN" sz="1100" dirty="0"/>
                <a:t>Design and validate the textile platform based on wet-</a:t>
              </a:r>
              <a:r>
                <a:rPr lang="en-US" altLang="zh-CN" sz="1100" dirty="0" err="1"/>
                <a:t>electrospun</a:t>
              </a:r>
              <a:r>
                <a:rPr lang="en-US" altLang="zh-CN" sz="1100" dirty="0"/>
                <a:t> yarns for fabricating tissue scaffolds</a:t>
              </a:r>
            </a:p>
            <a:p>
              <a:pPr marL="111125" indent="-111125">
                <a:buFont typeface="Arial" panose="020B0604020202020204" pitchFamily="34" charset="0"/>
                <a:buChar char="•"/>
              </a:pPr>
              <a:r>
                <a:rPr lang="en-US" sz="1100" dirty="0"/>
                <a:t>Voxelated tissue engineering via 3D printed auxetic scaffold</a:t>
              </a:r>
            </a:p>
          </p:txBody>
        </p:sp>
      </p:grpSp>
      <p:grpSp>
        <p:nvGrpSpPr>
          <p:cNvPr id="30" name="Group 29">
            <a:extLst>
              <a:ext uri="{FF2B5EF4-FFF2-40B4-BE49-F238E27FC236}">
                <a16:creationId xmlns:a16="http://schemas.microsoft.com/office/drawing/2014/main" id="{6C648170-FC61-4F3D-AE14-25C4D566BA31}"/>
              </a:ext>
            </a:extLst>
          </p:cNvPr>
          <p:cNvGrpSpPr/>
          <p:nvPr/>
        </p:nvGrpSpPr>
        <p:grpSpPr>
          <a:xfrm>
            <a:off x="6116426" y="2412653"/>
            <a:ext cx="2741458" cy="1446550"/>
            <a:chOff x="5281705" y="1775008"/>
            <a:chExt cx="2741458" cy="1446550"/>
          </a:xfrm>
        </p:grpSpPr>
        <p:grpSp>
          <p:nvGrpSpPr>
            <p:cNvPr id="52" name="Group 51">
              <a:extLst>
                <a:ext uri="{FF2B5EF4-FFF2-40B4-BE49-F238E27FC236}">
                  <a16:creationId xmlns:a16="http://schemas.microsoft.com/office/drawing/2014/main" id="{414017DF-FFFF-4DBF-B283-D4694989849A}"/>
                </a:ext>
              </a:extLst>
            </p:cNvPr>
            <p:cNvGrpSpPr/>
            <p:nvPr/>
          </p:nvGrpSpPr>
          <p:grpSpPr>
            <a:xfrm>
              <a:off x="5281705" y="1775008"/>
              <a:ext cx="288862" cy="338554"/>
              <a:chOff x="5456634" y="1941992"/>
              <a:chExt cx="288862" cy="338554"/>
            </a:xfrm>
          </p:grpSpPr>
          <p:sp>
            <p:nvSpPr>
              <p:cNvPr id="54" name="Oval 53">
                <a:extLst>
                  <a:ext uri="{FF2B5EF4-FFF2-40B4-BE49-F238E27FC236}">
                    <a16:creationId xmlns:a16="http://schemas.microsoft.com/office/drawing/2014/main" id="{77D596A2-DBFE-42D0-921A-F09B9935EEDF}"/>
                  </a:ext>
                </a:extLst>
              </p:cNvPr>
              <p:cNvSpPr/>
              <p:nvPr/>
            </p:nvSpPr>
            <p:spPr>
              <a:xfrm>
                <a:off x="5482736" y="2006832"/>
                <a:ext cx="224782" cy="224782"/>
              </a:xfrm>
              <a:prstGeom prst="ellipse">
                <a:avLst/>
              </a:prstGeom>
              <a:solidFill>
                <a:srgbClr val="A7B0C2"/>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55" name="TextBox 54">
                <a:extLst>
                  <a:ext uri="{FF2B5EF4-FFF2-40B4-BE49-F238E27FC236}">
                    <a16:creationId xmlns:a16="http://schemas.microsoft.com/office/drawing/2014/main" id="{3B6615AB-7D50-455E-9D55-555335A23640}"/>
                  </a:ext>
                </a:extLst>
              </p:cNvPr>
              <p:cNvSpPr txBox="1"/>
              <p:nvPr/>
            </p:nvSpPr>
            <p:spPr>
              <a:xfrm>
                <a:off x="5456634" y="1941992"/>
                <a:ext cx="288862" cy="338554"/>
              </a:xfrm>
              <a:prstGeom prst="rect">
                <a:avLst/>
              </a:prstGeom>
              <a:noFill/>
            </p:spPr>
            <p:txBody>
              <a:bodyPr wrap="none" rtlCol="0">
                <a:spAutoFit/>
              </a:bodyPr>
              <a:lstStyle/>
              <a:p>
                <a:r>
                  <a:rPr lang="en-US" sz="1600" dirty="0">
                    <a:solidFill>
                      <a:schemeClr val="bg2">
                        <a:lumMod val="25000"/>
                      </a:schemeClr>
                    </a:solidFill>
                  </a:rPr>
                  <a:t>2</a:t>
                </a:r>
              </a:p>
            </p:txBody>
          </p:sp>
        </p:grpSp>
        <p:sp>
          <p:nvSpPr>
            <p:cNvPr id="53" name="TextBox 52">
              <a:extLst>
                <a:ext uri="{FF2B5EF4-FFF2-40B4-BE49-F238E27FC236}">
                  <a16:creationId xmlns:a16="http://schemas.microsoft.com/office/drawing/2014/main" id="{E2DE435F-E8F7-4364-929F-E6EFF113126F}"/>
                </a:ext>
              </a:extLst>
            </p:cNvPr>
            <p:cNvSpPr txBox="1"/>
            <p:nvPr/>
          </p:nvSpPr>
          <p:spPr>
            <a:xfrm>
              <a:off x="5677649" y="1775008"/>
              <a:ext cx="2345514" cy="1446550"/>
            </a:xfrm>
            <a:prstGeom prst="rect">
              <a:avLst/>
            </a:prstGeom>
            <a:noFill/>
          </p:spPr>
          <p:txBody>
            <a:bodyPr wrap="square" rtlCol="0">
              <a:spAutoFit/>
            </a:bodyPr>
            <a:lstStyle/>
            <a:p>
              <a:pPr marL="111125" indent="-111125">
                <a:buFont typeface="Arial" panose="020B0604020202020204" pitchFamily="34" charset="0"/>
                <a:buChar char="•"/>
              </a:pPr>
              <a:r>
                <a:rPr lang="en-US" altLang="zh-CN" sz="1100" dirty="0"/>
                <a:t>An all-printed wireless, distributed sensor array platform for in-line, continuous monitoring of cell culture conditions in scale-up bioreactors</a:t>
              </a:r>
            </a:p>
            <a:p>
              <a:pPr marL="111125" indent="-111125">
                <a:buFont typeface="Arial" panose="020B0604020202020204" pitchFamily="34" charset="0"/>
                <a:buChar char="•"/>
              </a:pPr>
              <a:r>
                <a:rPr lang="en-US" altLang="zh-CN" sz="1100" dirty="0"/>
                <a:t>Calibration-free biosensor arrays for large scale biomanufacturing</a:t>
              </a:r>
            </a:p>
            <a:p>
              <a:pPr marL="111125" indent="-111125">
                <a:buFont typeface="Arial" panose="020B0604020202020204" pitchFamily="34" charset="0"/>
                <a:buChar char="•"/>
              </a:pPr>
              <a:endParaRPr lang="en-US" sz="1100" dirty="0"/>
            </a:p>
          </p:txBody>
        </p:sp>
      </p:grpSp>
      <p:grpSp>
        <p:nvGrpSpPr>
          <p:cNvPr id="31" name="Group 30">
            <a:extLst>
              <a:ext uri="{FF2B5EF4-FFF2-40B4-BE49-F238E27FC236}">
                <a16:creationId xmlns:a16="http://schemas.microsoft.com/office/drawing/2014/main" id="{D88A3654-62A3-4016-9AF9-C969D04C97DF}"/>
              </a:ext>
            </a:extLst>
          </p:cNvPr>
          <p:cNvGrpSpPr/>
          <p:nvPr/>
        </p:nvGrpSpPr>
        <p:grpSpPr>
          <a:xfrm>
            <a:off x="6116426" y="4581769"/>
            <a:ext cx="2739196" cy="938719"/>
            <a:chOff x="5283967" y="3871092"/>
            <a:chExt cx="2739196" cy="938719"/>
          </a:xfrm>
        </p:grpSpPr>
        <p:grpSp>
          <p:nvGrpSpPr>
            <p:cNvPr id="48" name="Group 47">
              <a:extLst>
                <a:ext uri="{FF2B5EF4-FFF2-40B4-BE49-F238E27FC236}">
                  <a16:creationId xmlns:a16="http://schemas.microsoft.com/office/drawing/2014/main" id="{F0551889-0FB5-4751-8B0F-C88BE3878070}"/>
                </a:ext>
              </a:extLst>
            </p:cNvPr>
            <p:cNvGrpSpPr/>
            <p:nvPr/>
          </p:nvGrpSpPr>
          <p:grpSpPr>
            <a:xfrm>
              <a:off x="5283967" y="3873254"/>
              <a:ext cx="288862" cy="338554"/>
              <a:chOff x="5450945" y="3505176"/>
              <a:chExt cx="288862" cy="338554"/>
            </a:xfrm>
          </p:grpSpPr>
          <p:sp>
            <p:nvSpPr>
              <p:cNvPr id="50" name="Oval 49">
                <a:extLst>
                  <a:ext uri="{FF2B5EF4-FFF2-40B4-BE49-F238E27FC236}">
                    <a16:creationId xmlns:a16="http://schemas.microsoft.com/office/drawing/2014/main" id="{76B9166F-EDF7-4211-9EBE-8D0995370AA1}"/>
                  </a:ext>
                </a:extLst>
              </p:cNvPr>
              <p:cNvSpPr/>
              <p:nvPr/>
            </p:nvSpPr>
            <p:spPr>
              <a:xfrm>
                <a:off x="5481964" y="3568076"/>
                <a:ext cx="225425" cy="225425"/>
              </a:xfrm>
              <a:prstGeom prst="ellipse">
                <a:avLst/>
              </a:prstGeom>
              <a:solidFill>
                <a:srgbClr val="7B757F"/>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51" name="TextBox 50">
                <a:extLst>
                  <a:ext uri="{FF2B5EF4-FFF2-40B4-BE49-F238E27FC236}">
                    <a16:creationId xmlns:a16="http://schemas.microsoft.com/office/drawing/2014/main" id="{E25958A3-A03D-482C-9C68-142E19EDA49E}"/>
                  </a:ext>
                </a:extLst>
              </p:cNvPr>
              <p:cNvSpPr txBox="1"/>
              <p:nvPr/>
            </p:nvSpPr>
            <p:spPr>
              <a:xfrm>
                <a:off x="5450945" y="3505176"/>
                <a:ext cx="288862" cy="338554"/>
              </a:xfrm>
              <a:prstGeom prst="rect">
                <a:avLst/>
              </a:prstGeom>
              <a:noFill/>
            </p:spPr>
            <p:txBody>
              <a:bodyPr wrap="none" rtlCol="0">
                <a:spAutoFit/>
              </a:bodyPr>
              <a:lstStyle/>
              <a:p>
                <a:r>
                  <a:rPr lang="en-US" sz="1600" dirty="0">
                    <a:solidFill>
                      <a:schemeClr val="bg2">
                        <a:lumMod val="25000"/>
                      </a:schemeClr>
                    </a:solidFill>
                  </a:rPr>
                  <a:t>4</a:t>
                </a:r>
              </a:p>
            </p:txBody>
          </p:sp>
        </p:grpSp>
        <p:sp>
          <p:nvSpPr>
            <p:cNvPr id="49" name="Rectangle 48">
              <a:extLst>
                <a:ext uri="{FF2B5EF4-FFF2-40B4-BE49-F238E27FC236}">
                  <a16:creationId xmlns:a16="http://schemas.microsoft.com/office/drawing/2014/main" id="{49BEFE04-669D-4369-BA9F-63D6AF7384F8}"/>
                </a:ext>
              </a:extLst>
            </p:cNvPr>
            <p:cNvSpPr/>
            <p:nvPr/>
          </p:nvSpPr>
          <p:spPr>
            <a:xfrm>
              <a:off x="5677649" y="3871092"/>
              <a:ext cx="2345514" cy="938719"/>
            </a:xfrm>
            <a:prstGeom prst="rect">
              <a:avLst/>
            </a:prstGeom>
          </p:spPr>
          <p:txBody>
            <a:bodyPr wrap="square">
              <a:spAutoFit/>
            </a:bodyPr>
            <a:lstStyle/>
            <a:p>
              <a:pPr marL="111125" lvl="0" indent="-111125">
                <a:buFont typeface="Arial" panose="020B0604020202020204" pitchFamily="34" charset="0"/>
                <a:buChar char="•"/>
              </a:pPr>
              <a:r>
                <a:rPr lang="en-US" sz="1100" dirty="0"/>
                <a:t>3D printing assisted virtual patient generation for surgical planning of transcatheter aortic valve replacement </a:t>
              </a:r>
            </a:p>
            <a:p>
              <a:pPr marL="111125" lvl="0" indent="-111125">
                <a:buFont typeface="Arial" panose="020B0604020202020204" pitchFamily="34" charset="0"/>
                <a:buChar char="•"/>
              </a:pPr>
              <a:r>
                <a:rPr lang="en-US" sz="1100" dirty="0">
                  <a:solidFill>
                    <a:srgbClr val="0070C0"/>
                  </a:solidFill>
                </a:rPr>
                <a:t>Functional medical phantom</a:t>
              </a:r>
            </a:p>
          </p:txBody>
        </p:sp>
      </p:grpSp>
      <p:grpSp>
        <p:nvGrpSpPr>
          <p:cNvPr id="34" name="Group 33">
            <a:extLst>
              <a:ext uri="{FF2B5EF4-FFF2-40B4-BE49-F238E27FC236}">
                <a16:creationId xmlns:a16="http://schemas.microsoft.com/office/drawing/2014/main" id="{B597946C-CC35-4B03-B429-6C07A5FBE0E7}"/>
              </a:ext>
            </a:extLst>
          </p:cNvPr>
          <p:cNvGrpSpPr/>
          <p:nvPr/>
        </p:nvGrpSpPr>
        <p:grpSpPr>
          <a:xfrm>
            <a:off x="6116426" y="5455466"/>
            <a:ext cx="2738819" cy="955619"/>
            <a:chOff x="5290251" y="4378773"/>
            <a:chExt cx="2738819" cy="955619"/>
          </a:xfrm>
        </p:grpSpPr>
        <p:grpSp>
          <p:nvGrpSpPr>
            <p:cNvPr id="36" name="Group 35">
              <a:extLst>
                <a:ext uri="{FF2B5EF4-FFF2-40B4-BE49-F238E27FC236}">
                  <a16:creationId xmlns:a16="http://schemas.microsoft.com/office/drawing/2014/main" id="{AA538F63-BF53-484B-9747-99CC1B600072}"/>
                </a:ext>
              </a:extLst>
            </p:cNvPr>
            <p:cNvGrpSpPr/>
            <p:nvPr/>
          </p:nvGrpSpPr>
          <p:grpSpPr>
            <a:xfrm>
              <a:off x="5290251" y="4378773"/>
              <a:ext cx="288862" cy="338554"/>
              <a:chOff x="5457229" y="3997109"/>
              <a:chExt cx="288862" cy="338554"/>
            </a:xfrm>
          </p:grpSpPr>
          <p:sp>
            <p:nvSpPr>
              <p:cNvPr id="38" name="Oval 37">
                <a:extLst>
                  <a:ext uri="{FF2B5EF4-FFF2-40B4-BE49-F238E27FC236}">
                    <a16:creationId xmlns:a16="http://schemas.microsoft.com/office/drawing/2014/main" id="{0D7ADC7E-91A2-400A-AA71-1B9DA2DDC629}"/>
                  </a:ext>
                </a:extLst>
              </p:cNvPr>
              <p:cNvSpPr/>
              <p:nvPr/>
            </p:nvSpPr>
            <p:spPr>
              <a:xfrm>
                <a:off x="5481964" y="4054359"/>
                <a:ext cx="225425" cy="225425"/>
              </a:xfrm>
              <a:prstGeom prst="ellipse">
                <a:avLst/>
              </a:prstGeom>
              <a:solidFill>
                <a:srgbClr val="828997"/>
              </a:solidFill>
              <a:ln w="63500" cmpd="thickThi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ea typeface="MS PGothic" pitchFamily="34" charset="-128"/>
                </a:endParaRPr>
              </a:p>
            </p:txBody>
          </p:sp>
          <p:sp>
            <p:nvSpPr>
              <p:cNvPr id="39" name="TextBox 38">
                <a:extLst>
                  <a:ext uri="{FF2B5EF4-FFF2-40B4-BE49-F238E27FC236}">
                    <a16:creationId xmlns:a16="http://schemas.microsoft.com/office/drawing/2014/main" id="{2A5ED7EC-D360-453E-80B5-63683E471B72}"/>
                  </a:ext>
                </a:extLst>
              </p:cNvPr>
              <p:cNvSpPr txBox="1"/>
              <p:nvPr/>
            </p:nvSpPr>
            <p:spPr>
              <a:xfrm>
                <a:off x="5457229" y="3997109"/>
                <a:ext cx="288862" cy="338554"/>
              </a:xfrm>
              <a:prstGeom prst="rect">
                <a:avLst/>
              </a:prstGeom>
              <a:noFill/>
            </p:spPr>
            <p:txBody>
              <a:bodyPr wrap="square" rtlCol="0">
                <a:spAutoFit/>
              </a:bodyPr>
              <a:lstStyle/>
              <a:p>
                <a:r>
                  <a:rPr lang="en-US" sz="1600" dirty="0">
                    <a:solidFill>
                      <a:schemeClr val="bg2">
                        <a:lumMod val="25000"/>
                      </a:schemeClr>
                    </a:solidFill>
                  </a:rPr>
                  <a:t>5</a:t>
                </a:r>
              </a:p>
            </p:txBody>
          </p:sp>
        </p:grpSp>
        <p:sp>
          <p:nvSpPr>
            <p:cNvPr id="37" name="Rectangle 36">
              <a:extLst>
                <a:ext uri="{FF2B5EF4-FFF2-40B4-BE49-F238E27FC236}">
                  <a16:creationId xmlns:a16="http://schemas.microsoft.com/office/drawing/2014/main" id="{6C4627EE-7DC4-4255-9195-9118E76FD1A9}"/>
                </a:ext>
              </a:extLst>
            </p:cNvPr>
            <p:cNvSpPr/>
            <p:nvPr/>
          </p:nvSpPr>
          <p:spPr>
            <a:xfrm>
              <a:off x="5683556" y="4395673"/>
              <a:ext cx="2345514" cy="938719"/>
            </a:xfrm>
            <a:prstGeom prst="rect">
              <a:avLst/>
            </a:prstGeom>
          </p:spPr>
          <p:txBody>
            <a:bodyPr wrap="square">
              <a:spAutoFit/>
            </a:bodyPr>
            <a:lstStyle/>
            <a:p>
              <a:pPr marL="111125" lvl="0" indent="-111125">
                <a:buFont typeface="Arial" panose="020B0604020202020204" pitchFamily="34" charset="0"/>
                <a:buChar char="•"/>
              </a:pPr>
              <a:r>
                <a:rPr lang="en-US" sz="1100" dirty="0"/>
                <a:t>Artificial intelligence integrated simulation platform for future Manufacturing Management</a:t>
              </a:r>
            </a:p>
            <a:p>
              <a:pPr marL="111125" lvl="0" indent="-111125">
                <a:buFont typeface="Arial" panose="020B0604020202020204" pitchFamily="34" charset="0"/>
                <a:buChar char="•"/>
              </a:pPr>
              <a:r>
                <a:rPr lang="en-US" sz="1100" dirty="0">
                  <a:solidFill>
                    <a:srgbClr val="0070C0"/>
                  </a:solidFill>
                </a:rPr>
                <a:t>Internet of things framework for cell manufacturing </a:t>
              </a:r>
            </a:p>
          </p:txBody>
        </p:sp>
      </p:grpSp>
      <p:sp>
        <p:nvSpPr>
          <p:cNvPr id="35" name="TextBox 34">
            <a:extLst>
              <a:ext uri="{FF2B5EF4-FFF2-40B4-BE49-F238E27FC236}">
                <a16:creationId xmlns:a16="http://schemas.microsoft.com/office/drawing/2014/main" id="{48A2A8AA-C8D3-44AA-953F-870E679E27CE}"/>
              </a:ext>
            </a:extLst>
          </p:cNvPr>
          <p:cNvSpPr txBox="1"/>
          <p:nvPr/>
        </p:nvSpPr>
        <p:spPr>
          <a:xfrm>
            <a:off x="6147445" y="6490987"/>
            <a:ext cx="2345514" cy="253916"/>
          </a:xfrm>
          <a:prstGeom prst="rect">
            <a:avLst/>
          </a:prstGeom>
          <a:noFill/>
        </p:spPr>
        <p:txBody>
          <a:bodyPr wrap="none" rtlCol="0">
            <a:spAutoFit/>
          </a:bodyPr>
          <a:lstStyle/>
          <a:p>
            <a:r>
              <a:rPr lang="en-US" sz="1050" dirty="0">
                <a:solidFill>
                  <a:srgbClr val="0070C0"/>
                </a:solidFill>
              </a:rPr>
              <a:t>*Blue entries are future research topics</a:t>
            </a:r>
          </a:p>
        </p:txBody>
      </p:sp>
      <p:cxnSp>
        <p:nvCxnSpPr>
          <p:cNvPr id="68" name="Straight Connector 67">
            <a:extLst>
              <a:ext uri="{FF2B5EF4-FFF2-40B4-BE49-F238E27FC236}">
                <a16:creationId xmlns:a16="http://schemas.microsoft.com/office/drawing/2014/main" id="{2167F8BD-A6F8-4675-B293-3EA113C29B1D}"/>
              </a:ext>
            </a:extLst>
          </p:cNvPr>
          <p:cNvCxnSpPr/>
          <p:nvPr/>
        </p:nvCxnSpPr>
        <p:spPr>
          <a:xfrm>
            <a:off x="6058967" y="2407066"/>
            <a:ext cx="2922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73210D1-86E1-4D5C-AF45-61AFD5EDDDA2}"/>
              </a:ext>
            </a:extLst>
          </p:cNvPr>
          <p:cNvCxnSpPr/>
          <p:nvPr/>
        </p:nvCxnSpPr>
        <p:spPr>
          <a:xfrm>
            <a:off x="6058967" y="3664279"/>
            <a:ext cx="2922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4119A55-F030-46BF-A662-6C2ED8108CBA}"/>
              </a:ext>
            </a:extLst>
          </p:cNvPr>
          <p:cNvCxnSpPr/>
          <p:nvPr/>
        </p:nvCxnSpPr>
        <p:spPr>
          <a:xfrm>
            <a:off x="6058967" y="4579934"/>
            <a:ext cx="2922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80E9424-8C4F-4746-83A4-DE36044CDF1F}"/>
              </a:ext>
            </a:extLst>
          </p:cNvPr>
          <p:cNvCxnSpPr/>
          <p:nvPr/>
        </p:nvCxnSpPr>
        <p:spPr>
          <a:xfrm>
            <a:off x="6058967" y="5472366"/>
            <a:ext cx="2922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38">
            <a:extLst>
              <a:ext uri="{FF2B5EF4-FFF2-40B4-BE49-F238E27FC236}">
                <a16:creationId xmlns:a16="http://schemas.microsoft.com/office/drawing/2014/main" id="{8E1CB4AF-85CE-45D1-9E30-276F3C3795C3}"/>
              </a:ext>
            </a:extLst>
          </p:cNvPr>
          <p:cNvSpPr txBox="1">
            <a:spLocks noChangeArrowheads="1"/>
          </p:cNvSpPr>
          <p:nvPr/>
        </p:nvSpPr>
        <p:spPr bwMode="auto">
          <a:xfrm>
            <a:off x="3846385" y="1634224"/>
            <a:ext cx="2306323" cy="646331"/>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dirty="0">
                <a:solidFill>
                  <a:schemeClr val="bg1"/>
                </a:solidFill>
              </a:rPr>
              <a:t>Increasing Affordability</a:t>
            </a:r>
          </a:p>
        </p:txBody>
      </p:sp>
    </p:spTree>
    <p:extLst>
      <p:ext uri="{BB962C8B-B14F-4D97-AF65-F5344CB8AC3E}">
        <p14:creationId xmlns:p14="http://schemas.microsoft.com/office/powerpoint/2010/main" val="5610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Research Positioning</a:t>
            </a:r>
          </a:p>
        </p:txBody>
      </p:sp>
      <p:grpSp>
        <p:nvGrpSpPr>
          <p:cNvPr id="3" name="Group 2"/>
          <p:cNvGrpSpPr/>
          <p:nvPr/>
        </p:nvGrpSpPr>
        <p:grpSpPr>
          <a:xfrm>
            <a:off x="650818" y="1320111"/>
            <a:ext cx="7587371" cy="4646323"/>
            <a:chOff x="879949" y="385500"/>
            <a:chExt cx="10116494" cy="6195097"/>
          </a:xfrm>
        </p:grpSpPr>
        <p:sp>
          <p:nvSpPr>
            <p:cNvPr id="4" name="Oval 3"/>
            <p:cNvSpPr/>
            <p:nvPr/>
          </p:nvSpPr>
          <p:spPr>
            <a:xfrm>
              <a:off x="7220490" y="1147498"/>
              <a:ext cx="471515" cy="4715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4"/>
            <p:cNvGrpSpPr/>
            <p:nvPr/>
          </p:nvGrpSpPr>
          <p:grpSpPr>
            <a:xfrm>
              <a:off x="879949" y="754832"/>
              <a:ext cx="9976980" cy="5825765"/>
              <a:chOff x="1731112" y="1378719"/>
              <a:chExt cx="8553532" cy="4984374"/>
            </a:xfrm>
          </p:grpSpPr>
          <p:sp>
            <p:nvSpPr>
              <p:cNvPr id="69" name="Rectangle 68"/>
              <p:cNvSpPr/>
              <p:nvPr/>
            </p:nvSpPr>
            <p:spPr>
              <a:xfrm>
                <a:off x="1731112" y="2074378"/>
                <a:ext cx="1595186" cy="3586038"/>
              </a:xfrm>
              <a:prstGeom prst="rect">
                <a:avLst/>
              </a:prstGeom>
              <a:solidFill>
                <a:srgbClr val="93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Trapezoid 69"/>
              <p:cNvSpPr/>
              <p:nvPr/>
            </p:nvSpPr>
            <p:spPr>
              <a:xfrm rot="16200000">
                <a:off x="1469900" y="3697032"/>
                <a:ext cx="4053525" cy="340728"/>
              </a:xfrm>
              <a:prstGeom prst="trapezoid">
                <a:avLst>
                  <a:gd name="adj" fmla="val 68409"/>
                </a:avLst>
              </a:prstGeom>
              <a:solidFill>
                <a:srgbClr val="59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70"/>
              <p:cNvSpPr/>
              <p:nvPr/>
            </p:nvSpPr>
            <p:spPr>
              <a:xfrm>
                <a:off x="3667026" y="1840633"/>
                <a:ext cx="2309567" cy="405352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rapezoid 71"/>
              <p:cNvSpPr/>
              <p:nvPr/>
            </p:nvSpPr>
            <p:spPr>
              <a:xfrm rot="16200000">
                <a:off x="3889239" y="3697031"/>
                <a:ext cx="4515439" cy="340728"/>
              </a:xfrm>
              <a:prstGeom prst="trapezoid">
                <a:avLst>
                  <a:gd name="adj" fmla="val 68409"/>
                </a:avLst>
              </a:prstGeom>
              <a:solidFill>
                <a:srgbClr val="5C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ectangle 72"/>
              <p:cNvSpPr/>
              <p:nvPr/>
            </p:nvSpPr>
            <p:spPr>
              <a:xfrm>
                <a:off x="6317323" y="1609675"/>
                <a:ext cx="1595186" cy="4515440"/>
              </a:xfrm>
              <a:prstGeom prst="rect">
                <a:avLst/>
              </a:prstGeom>
              <a:solidFill>
                <a:srgbClr val="73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Trapezoid 73"/>
              <p:cNvSpPr/>
              <p:nvPr/>
            </p:nvSpPr>
            <p:spPr>
              <a:xfrm rot="16200000">
                <a:off x="5587475" y="3700542"/>
                <a:ext cx="4984374" cy="340728"/>
              </a:xfrm>
              <a:prstGeom prst="trapezoid">
                <a:avLst>
                  <a:gd name="adj" fmla="val 68409"/>
                </a:avLst>
              </a:prstGeom>
              <a:solidFill>
                <a:srgbClr val="3E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74"/>
              <p:cNvSpPr/>
              <p:nvPr/>
            </p:nvSpPr>
            <p:spPr>
              <a:xfrm>
                <a:off x="8246816" y="1378719"/>
                <a:ext cx="2037828" cy="4984374"/>
              </a:xfrm>
              <a:prstGeom prst="rect">
                <a:avLst/>
              </a:prstGeom>
              <a:solidFill>
                <a:srgbClr val="66B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TextBox 5"/>
            <p:cNvSpPr txBox="1"/>
            <p:nvPr/>
          </p:nvSpPr>
          <p:spPr>
            <a:xfrm>
              <a:off x="1286468" y="1198591"/>
              <a:ext cx="1118255" cy="400109"/>
            </a:xfrm>
            <a:prstGeom prst="rect">
              <a:avLst/>
            </a:prstGeom>
            <a:noFill/>
          </p:spPr>
          <p:txBody>
            <a:bodyPr wrap="none" rtlCol="0">
              <a:spAutoFit/>
            </a:bodyPr>
            <a:lstStyle/>
            <a:p>
              <a:r>
                <a:rPr lang="en-US" sz="1350" dirty="0">
                  <a:latin typeface="Arial Black" panose="020B0A04020102020204" pitchFamily="34" charset="0"/>
                </a:rPr>
                <a:t>NEEDS</a:t>
              </a:r>
            </a:p>
          </p:txBody>
        </p:sp>
        <p:sp>
          <p:nvSpPr>
            <p:cNvPr id="7" name="TextBox 6"/>
            <p:cNvSpPr txBox="1"/>
            <p:nvPr/>
          </p:nvSpPr>
          <p:spPr>
            <a:xfrm>
              <a:off x="3224889" y="925388"/>
              <a:ext cx="2633712" cy="400109"/>
            </a:xfrm>
            <a:prstGeom prst="rect">
              <a:avLst/>
            </a:prstGeom>
            <a:noFill/>
          </p:spPr>
          <p:txBody>
            <a:bodyPr wrap="none" rtlCol="0">
              <a:spAutoFit/>
            </a:bodyPr>
            <a:lstStyle/>
            <a:p>
              <a:r>
                <a:rPr lang="en-US" sz="1350" dirty="0">
                  <a:latin typeface="Arial Black" panose="020B0A04020102020204" pitchFamily="34" charset="0"/>
                </a:rPr>
                <a:t>AMBER Lab (</a:t>
              </a:r>
              <a:r>
                <a:rPr lang="en-US" sz="1350" dirty="0" err="1">
                  <a:latin typeface="Arial Black" panose="020B0A04020102020204" pitchFamily="34" charset="0"/>
                </a:rPr>
                <a:t>GTMI</a:t>
              </a:r>
              <a:r>
                <a:rPr lang="en-US" sz="1350" dirty="0">
                  <a:latin typeface="Arial Black" panose="020B0A04020102020204" pitchFamily="34" charset="0"/>
                </a:rPr>
                <a:t>)</a:t>
              </a:r>
            </a:p>
          </p:txBody>
        </p:sp>
        <p:sp>
          <p:nvSpPr>
            <p:cNvPr id="8" name="TextBox 7"/>
            <p:cNvSpPr txBox="1"/>
            <p:nvPr/>
          </p:nvSpPr>
          <p:spPr>
            <a:xfrm>
              <a:off x="6333935" y="655443"/>
              <a:ext cx="1713119" cy="400109"/>
            </a:xfrm>
            <a:prstGeom prst="rect">
              <a:avLst/>
            </a:prstGeom>
            <a:noFill/>
          </p:spPr>
          <p:txBody>
            <a:bodyPr wrap="none" rtlCol="0">
              <a:spAutoFit/>
            </a:bodyPr>
            <a:lstStyle/>
            <a:p>
              <a:r>
                <a:rPr lang="en-US" sz="1350" dirty="0">
                  <a:latin typeface="Arial Black" panose="020B0A04020102020204" pitchFamily="34" charset="0"/>
                </a:rPr>
                <a:t>OUTCOMES</a:t>
              </a:r>
            </a:p>
          </p:txBody>
        </p:sp>
        <p:sp>
          <p:nvSpPr>
            <p:cNvPr id="9" name="TextBox 8"/>
            <p:cNvSpPr txBox="1"/>
            <p:nvPr/>
          </p:nvSpPr>
          <p:spPr>
            <a:xfrm>
              <a:off x="9030724" y="385500"/>
              <a:ext cx="1222728" cy="400109"/>
            </a:xfrm>
            <a:prstGeom prst="rect">
              <a:avLst/>
            </a:prstGeom>
            <a:noFill/>
          </p:spPr>
          <p:txBody>
            <a:bodyPr wrap="none" rtlCol="0">
              <a:spAutoFit/>
            </a:bodyPr>
            <a:lstStyle/>
            <a:p>
              <a:r>
                <a:rPr lang="en-US" sz="1350" dirty="0">
                  <a:latin typeface="Arial Black" panose="020B0A04020102020204" pitchFamily="34" charset="0"/>
                </a:rPr>
                <a:t>IMPACT</a:t>
              </a:r>
            </a:p>
          </p:txBody>
        </p:sp>
        <p:grpSp>
          <p:nvGrpSpPr>
            <p:cNvPr id="10" name="Group 9"/>
            <p:cNvGrpSpPr/>
            <p:nvPr/>
          </p:nvGrpSpPr>
          <p:grpSpPr>
            <a:xfrm>
              <a:off x="948030" y="1892213"/>
              <a:ext cx="1755132" cy="861775"/>
              <a:chOff x="1256453" y="1825538"/>
              <a:chExt cx="1755132" cy="861775"/>
            </a:xfrm>
          </p:grpSpPr>
          <p:pic>
            <p:nvPicPr>
              <p:cNvPr id="67" name="Picture 66"/>
              <p:cNvPicPr>
                <a:picLocks noChangeAspect="1"/>
              </p:cNvPicPr>
              <p:nvPr/>
            </p:nvPicPr>
            <p:blipFill>
              <a:blip r:embed="rId2"/>
              <a:stretch>
                <a:fillRect/>
              </a:stretch>
            </p:blipFill>
            <p:spPr>
              <a:xfrm>
                <a:off x="1256453" y="1862886"/>
                <a:ext cx="510375" cy="510375"/>
              </a:xfrm>
              <a:prstGeom prst="rect">
                <a:avLst/>
              </a:prstGeom>
            </p:spPr>
          </p:pic>
          <p:sp>
            <p:nvSpPr>
              <p:cNvPr id="68" name="TextBox 67"/>
              <p:cNvSpPr txBox="1"/>
              <p:nvPr/>
            </p:nvSpPr>
            <p:spPr>
              <a:xfrm>
                <a:off x="1765386" y="1825538"/>
                <a:ext cx="1246199" cy="861775"/>
              </a:xfrm>
              <a:prstGeom prst="rect">
                <a:avLst/>
              </a:prstGeom>
              <a:noFill/>
            </p:spPr>
            <p:txBody>
              <a:bodyPr wrap="square" rtlCol="0">
                <a:spAutoFit/>
              </a:bodyPr>
              <a:lstStyle/>
              <a:p>
                <a:r>
                  <a:rPr lang="en-US" sz="1200" dirty="0">
                    <a:latin typeface="Arial Narrow" panose="020B0606020202030204" pitchFamily="34" charset="0"/>
                  </a:rPr>
                  <a:t>Organ source for transplant</a:t>
                </a:r>
              </a:p>
            </p:txBody>
          </p:sp>
        </p:grpSp>
        <p:grpSp>
          <p:nvGrpSpPr>
            <p:cNvPr id="11" name="Group 10"/>
            <p:cNvGrpSpPr/>
            <p:nvPr/>
          </p:nvGrpSpPr>
          <p:grpSpPr>
            <a:xfrm>
              <a:off x="948030" y="3282397"/>
              <a:ext cx="1828574" cy="861774"/>
              <a:chOff x="1214804" y="3149732"/>
              <a:chExt cx="1828574" cy="861774"/>
            </a:xfrm>
          </p:grpSpPr>
          <p:pic>
            <p:nvPicPr>
              <p:cNvPr id="65" name="Picture 64"/>
              <p:cNvPicPr>
                <a:picLocks noChangeAspect="1"/>
              </p:cNvPicPr>
              <p:nvPr/>
            </p:nvPicPr>
            <p:blipFill>
              <a:blip r:embed="rId3"/>
              <a:stretch>
                <a:fillRect/>
              </a:stretch>
            </p:blipFill>
            <p:spPr>
              <a:xfrm>
                <a:off x="1214804" y="3194293"/>
                <a:ext cx="506012" cy="506012"/>
              </a:xfrm>
              <a:prstGeom prst="rect">
                <a:avLst/>
              </a:prstGeom>
            </p:spPr>
          </p:pic>
          <p:sp>
            <p:nvSpPr>
              <p:cNvPr id="66" name="TextBox 65"/>
              <p:cNvSpPr txBox="1"/>
              <p:nvPr/>
            </p:nvSpPr>
            <p:spPr>
              <a:xfrm>
                <a:off x="1716512" y="3149732"/>
                <a:ext cx="1326866" cy="861774"/>
              </a:xfrm>
              <a:prstGeom prst="rect">
                <a:avLst/>
              </a:prstGeom>
              <a:noFill/>
            </p:spPr>
            <p:txBody>
              <a:bodyPr wrap="square" rtlCol="0">
                <a:spAutoFit/>
              </a:bodyPr>
              <a:lstStyle/>
              <a:p>
                <a:r>
                  <a:rPr lang="en-US" sz="1200" dirty="0">
                    <a:latin typeface="Arial Narrow" panose="020B0606020202030204" pitchFamily="34" charset="0"/>
                  </a:rPr>
                  <a:t>Demand surge in emergency</a:t>
                </a:r>
              </a:p>
            </p:txBody>
          </p:sp>
        </p:grpSp>
        <p:grpSp>
          <p:nvGrpSpPr>
            <p:cNvPr id="12" name="Group 11"/>
            <p:cNvGrpSpPr/>
            <p:nvPr/>
          </p:nvGrpSpPr>
          <p:grpSpPr>
            <a:xfrm>
              <a:off x="948030" y="2587305"/>
              <a:ext cx="1833482" cy="615553"/>
              <a:chOff x="1221021" y="2498849"/>
              <a:chExt cx="1833482" cy="615553"/>
            </a:xfrm>
          </p:grpSpPr>
          <p:pic>
            <p:nvPicPr>
              <p:cNvPr id="63" name="Picture 62"/>
              <p:cNvPicPr>
                <a:picLocks noChangeAspect="1"/>
              </p:cNvPicPr>
              <p:nvPr/>
            </p:nvPicPr>
            <p:blipFill>
              <a:blip r:embed="rId4"/>
              <a:stretch>
                <a:fillRect/>
              </a:stretch>
            </p:blipFill>
            <p:spPr>
              <a:xfrm>
                <a:off x="1221021" y="2538231"/>
                <a:ext cx="506012" cy="506012"/>
              </a:xfrm>
              <a:prstGeom prst="rect">
                <a:avLst/>
              </a:prstGeom>
            </p:spPr>
          </p:pic>
          <p:sp>
            <p:nvSpPr>
              <p:cNvPr id="64" name="TextBox 63"/>
              <p:cNvSpPr txBox="1"/>
              <p:nvPr/>
            </p:nvSpPr>
            <p:spPr>
              <a:xfrm>
                <a:off x="1727636" y="2498849"/>
                <a:ext cx="1326867" cy="615553"/>
              </a:xfrm>
              <a:prstGeom prst="rect">
                <a:avLst/>
              </a:prstGeom>
              <a:noFill/>
            </p:spPr>
            <p:txBody>
              <a:bodyPr wrap="square" rtlCol="0">
                <a:spAutoFit/>
              </a:bodyPr>
              <a:lstStyle/>
              <a:p>
                <a:r>
                  <a:rPr lang="en-US" sz="1200" dirty="0">
                    <a:latin typeface="Arial Narrow" panose="020B0606020202030204" pitchFamily="34" charset="0"/>
                  </a:rPr>
                  <a:t>Just-in-time delivery</a:t>
                </a:r>
              </a:p>
            </p:txBody>
          </p:sp>
        </p:grpSp>
        <p:grpSp>
          <p:nvGrpSpPr>
            <p:cNvPr id="13" name="Group 12"/>
            <p:cNvGrpSpPr/>
            <p:nvPr/>
          </p:nvGrpSpPr>
          <p:grpSpPr>
            <a:xfrm>
              <a:off x="948030" y="3977489"/>
              <a:ext cx="1898103" cy="615553"/>
              <a:chOff x="1210006" y="3845175"/>
              <a:chExt cx="1898103" cy="615553"/>
            </a:xfrm>
          </p:grpSpPr>
          <p:pic>
            <p:nvPicPr>
              <p:cNvPr id="61" name="Picture 60"/>
              <p:cNvPicPr>
                <a:picLocks noChangeAspect="1"/>
              </p:cNvPicPr>
              <p:nvPr/>
            </p:nvPicPr>
            <p:blipFill>
              <a:blip r:embed="rId5"/>
              <a:stretch>
                <a:fillRect/>
              </a:stretch>
            </p:blipFill>
            <p:spPr>
              <a:xfrm>
                <a:off x="1210006" y="3884557"/>
                <a:ext cx="506012" cy="506012"/>
              </a:xfrm>
              <a:prstGeom prst="rect">
                <a:avLst/>
              </a:prstGeom>
            </p:spPr>
          </p:pic>
          <p:sp>
            <p:nvSpPr>
              <p:cNvPr id="62" name="TextBox 61"/>
              <p:cNvSpPr txBox="1"/>
              <p:nvPr/>
            </p:nvSpPr>
            <p:spPr>
              <a:xfrm>
                <a:off x="1727635" y="3845175"/>
                <a:ext cx="1380474" cy="615553"/>
              </a:xfrm>
              <a:prstGeom prst="rect">
                <a:avLst/>
              </a:prstGeom>
              <a:noFill/>
            </p:spPr>
            <p:txBody>
              <a:bodyPr wrap="square" rtlCol="0">
                <a:spAutoFit/>
              </a:bodyPr>
              <a:lstStyle/>
              <a:p>
                <a:r>
                  <a:rPr lang="en-US" altLang="zh-CN" sz="1200" dirty="0">
                    <a:latin typeface="Arial Narrow" panose="020B0606020202030204" pitchFamily="34" charset="0"/>
                  </a:rPr>
                  <a:t>Reduced medical costs</a:t>
                </a:r>
                <a:endParaRPr lang="en-US" sz="1200" dirty="0">
                  <a:latin typeface="Arial Narrow" panose="020B0606020202030204" pitchFamily="34" charset="0"/>
                </a:endParaRPr>
              </a:p>
            </p:txBody>
          </p:sp>
        </p:grpSp>
        <p:grpSp>
          <p:nvGrpSpPr>
            <p:cNvPr id="14" name="Group 13"/>
            <p:cNvGrpSpPr/>
            <p:nvPr/>
          </p:nvGrpSpPr>
          <p:grpSpPr>
            <a:xfrm>
              <a:off x="948030" y="4672579"/>
              <a:ext cx="1883543" cy="615553"/>
              <a:chOff x="433519" y="4833005"/>
              <a:chExt cx="1883543" cy="615553"/>
            </a:xfrm>
          </p:grpSpPr>
          <p:pic>
            <p:nvPicPr>
              <p:cNvPr id="59" name="Picture 58"/>
              <p:cNvPicPr>
                <a:picLocks noChangeAspect="1"/>
              </p:cNvPicPr>
              <p:nvPr/>
            </p:nvPicPr>
            <p:blipFill>
              <a:blip r:embed="rId6"/>
              <a:stretch>
                <a:fillRect/>
              </a:stretch>
            </p:blipFill>
            <p:spPr>
              <a:xfrm>
                <a:off x="433519" y="4872387"/>
                <a:ext cx="506012" cy="506012"/>
              </a:xfrm>
              <a:prstGeom prst="rect">
                <a:avLst/>
              </a:prstGeom>
            </p:spPr>
          </p:pic>
          <p:sp>
            <p:nvSpPr>
              <p:cNvPr id="60" name="TextBox 59"/>
              <p:cNvSpPr txBox="1"/>
              <p:nvPr/>
            </p:nvSpPr>
            <p:spPr>
              <a:xfrm>
                <a:off x="936588" y="4833005"/>
                <a:ext cx="1380474" cy="615553"/>
              </a:xfrm>
              <a:prstGeom prst="rect">
                <a:avLst/>
              </a:prstGeom>
              <a:noFill/>
            </p:spPr>
            <p:txBody>
              <a:bodyPr wrap="square" rtlCol="0">
                <a:spAutoFit/>
              </a:bodyPr>
              <a:lstStyle/>
              <a:p>
                <a:r>
                  <a:rPr lang="en-US" altLang="zh-CN" sz="1200" dirty="0">
                    <a:latin typeface="Arial Narrow" panose="020B0606020202030204" pitchFamily="34" charset="0"/>
                  </a:rPr>
                  <a:t>Real time monitoring</a:t>
                </a:r>
                <a:endParaRPr lang="en-US" sz="1200" dirty="0">
                  <a:latin typeface="Arial Narrow" panose="020B0606020202030204" pitchFamily="34" charset="0"/>
                </a:endParaRPr>
              </a:p>
            </p:txBody>
          </p:sp>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0176" y="1810215"/>
              <a:ext cx="887407" cy="887407"/>
            </a:xfrm>
            <a:prstGeom prst="rect">
              <a:avLst/>
            </a:prstGeom>
          </p:spPr>
        </p:pic>
        <p:sp>
          <p:nvSpPr>
            <p:cNvPr id="16" name="TextBox 15"/>
            <p:cNvSpPr txBox="1"/>
            <p:nvPr/>
          </p:nvSpPr>
          <p:spPr>
            <a:xfrm>
              <a:off x="3048286" y="2697675"/>
              <a:ext cx="1374553" cy="861775"/>
            </a:xfrm>
            <a:prstGeom prst="rect">
              <a:avLst/>
            </a:prstGeom>
            <a:noFill/>
          </p:spPr>
          <p:txBody>
            <a:bodyPr wrap="square" rtlCol="0">
              <a:spAutoFit/>
            </a:bodyPr>
            <a:lstStyle/>
            <a:p>
              <a:pPr algn="ctr"/>
              <a:r>
                <a:rPr lang="en-US" sz="1200" dirty="0">
                  <a:latin typeface="Arial Narrow" panose="020B0606020202030204" pitchFamily="34" charset="0"/>
                </a:rPr>
                <a:t>Additive manufacturing technologies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3474" y="1645964"/>
              <a:ext cx="1077271" cy="1077271"/>
            </a:xfrm>
            <a:prstGeom prst="rect">
              <a:avLst/>
            </a:prstGeom>
          </p:spPr>
        </p:pic>
        <p:sp>
          <p:nvSpPr>
            <p:cNvPr id="18" name="TextBox 17"/>
            <p:cNvSpPr txBox="1"/>
            <p:nvPr/>
          </p:nvSpPr>
          <p:spPr>
            <a:xfrm>
              <a:off x="4447143" y="2697675"/>
              <a:ext cx="1374553" cy="1107996"/>
            </a:xfrm>
            <a:prstGeom prst="rect">
              <a:avLst/>
            </a:prstGeom>
            <a:noFill/>
          </p:spPr>
          <p:txBody>
            <a:bodyPr wrap="square" rtlCol="0">
              <a:spAutoFit/>
            </a:bodyPr>
            <a:lstStyle/>
            <a:p>
              <a:pPr algn="ctr"/>
              <a:r>
                <a:rPr lang="en-US" sz="1200" dirty="0">
                  <a:latin typeface="Arial Narrow" panose="020B0606020202030204" pitchFamily="34" charset="0"/>
                </a:rPr>
                <a:t>Computer aided scaffold design and modeling</a:t>
              </a:r>
            </a:p>
          </p:txBody>
        </p:sp>
        <p:pic>
          <p:nvPicPr>
            <p:cNvPr id="19" name="Picture 12" descr="Construction related icons/ silhouettes."/>
            <p:cNvPicPr>
              <a:picLocks noChangeAspect="1" noChangeArrowheads="1"/>
            </p:cNvPicPr>
            <p:nvPr/>
          </p:nvPicPr>
          <p:blipFill rotWithShape="1">
            <a:blip r:embed="rId9"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r="80240" b="83495"/>
            <a:stretch/>
          </p:blipFill>
          <p:spPr bwMode="auto">
            <a:xfrm>
              <a:off x="3310389" y="3841263"/>
              <a:ext cx="906143" cy="8719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130541" y="4841854"/>
              <a:ext cx="1374553" cy="861775"/>
            </a:xfrm>
            <a:prstGeom prst="rect">
              <a:avLst/>
            </a:prstGeom>
            <a:noFill/>
          </p:spPr>
          <p:txBody>
            <a:bodyPr wrap="square" rtlCol="0">
              <a:spAutoFit/>
            </a:bodyPr>
            <a:lstStyle/>
            <a:p>
              <a:pPr algn="ctr"/>
              <a:r>
                <a:rPr lang="en-US" sz="1200" dirty="0">
                  <a:latin typeface="Arial Narrow" panose="020B0606020202030204" pitchFamily="34" charset="0"/>
                </a:rPr>
                <a:t>Hybrid and multifunctional biomaterials</a:t>
              </a: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5094" y="3648373"/>
              <a:ext cx="1193482" cy="1193482"/>
            </a:xfrm>
            <a:prstGeom prst="rect">
              <a:avLst/>
            </a:prstGeom>
          </p:spPr>
        </p:pic>
        <p:sp>
          <p:nvSpPr>
            <p:cNvPr id="22" name="TextBox 21"/>
            <p:cNvSpPr txBox="1"/>
            <p:nvPr/>
          </p:nvSpPr>
          <p:spPr>
            <a:xfrm>
              <a:off x="4422839" y="4841854"/>
              <a:ext cx="1374553" cy="861775"/>
            </a:xfrm>
            <a:prstGeom prst="rect">
              <a:avLst/>
            </a:prstGeom>
            <a:noFill/>
          </p:spPr>
          <p:txBody>
            <a:bodyPr wrap="square" rtlCol="0">
              <a:spAutoFit/>
            </a:bodyPr>
            <a:lstStyle/>
            <a:p>
              <a:pPr algn="ctr"/>
              <a:r>
                <a:rPr lang="en-US" sz="1200" dirty="0">
                  <a:latin typeface="Arial Narrow" panose="020B0606020202030204" pitchFamily="34" charset="0"/>
                </a:rPr>
                <a:t>Miniaturized and integrated biosensors</a:t>
              </a:r>
            </a:p>
          </p:txBody>
        </p:sp>
        <p:pic>
          <p:nvPicPr>
            <p:cNvPr id="23" name="Picture 22"/>
            <p:cNvPicPr>
              <a:picLocks noChangeAspect="1"/>
            </p:cNvPicPr>
            <p:nvPr/>
          </p:nvPicPr>
          <p:blipFill>
            <a:blip r:embed="rId11"/>
            <a:stretch>
              <a:fillRect/>
            </a:stretch>
          </p:blipFill>
          <p:spPr>
            <a:xfrm>
              <a:off x="2689091" y="3429350"/>
              <a:ext cx="473291" cy="473291"/>
            </a:xfrm>
            <a:prstGeom prst="rect">
              <a:avLst/>
            </a:prstGeom>
          </p:spPr>
        </p:pic>
        <p:pic>
          <p:nvPicPr>
            <p:cNvPr id="24" name="Picture 23"/>
            <p:cNvPicPr>
              <a:picLocks noChangeAspect="1"/>
            </p:cNvPicPr>
            <p:nvPr/>
          </p:nvPicPr>
          <p:blipFill>
            <a:blip r:embed="rId11"/>
            <a:stretch>
              <a:fillRect/>
            </a:stretch>
          </p:blipFill>
          <p:spPr>
            <a:xfrm>
              <a:off x="5794018" y="3429684"/>
              <a:ext cx="473291" cy="473291"/>
            </a:xfrm>
            <a:prstGeom prst="rect">
              <a:avLst/>
            </a:prstGeom>
          </p:spPr>
        </p:pic>
        <p:pic>
          <p:nvPicPr>
            <p:cNvPr id="25" name="Picture 24"/>
            <p:cNvPicPr>
              <a:picLocks noChangeAspect="1"/>
            </p:cNvPicPr>
            <p:nvPr/>
          </p:nvPicPr>
          <p:blipFill>
            <a:blip r:embed="rId11"/>
            <a:stretch>
              <a:fillRect/>
            </a:stretch>
          </p:blipFill>
          <p:spPr>
            <a:xfrm>
              <a:off x="8042321" y="3426964"/>
              <a:ext cx="473291" cy="473291"/>
            </a:xfrm>
            <a:prstGeom prst="rect">
              <a:avLst/>
            </a:prstGeom>
          </p:spPr>
        </p:pic>
        <p:grpSp>
          <p:nvGrpSpPr>
            <p:cNvPr id="26" name="Group 25"/>
            <p:cNvGrpSpPr/>
            <p:nvPr/>
          </p:nvGrpSpPr>
          <p:grpSpPr>
            <a:xfrm>
              <a:off x="6278521" y="4215772"/>
              <a:ext cx="1886486" cy="615553"/>
              <a:chOff x="6599086" y="4898289"/>
              <a:chExt cx="1886486" cy="615553"/>
            </a:xfrm>
          </p:grpSpPr>
          <p:pic>
            <p:nvPicPr>
              <p:cNvPr id="57" name="Picture 56"/>
              <p:cNvPicPr>
                <a:picLocks noChangeAspect="1"/>
              </p:cNvPicPr>
              <p:nvPr/>
            </p:nvPicPr>
            <p:blipFill>
              <a:blip r:embed="rId12"/>
              <a:stretch>
                <a:fillRect/>
              </a:stretch>
            </p:blipFill>
            <p:spPr>
              <a:xfrm>
                <a:off x="6599086" y="4937671"/>
                <a:ext cx="506012" cy="506012"/>
              </a:xfrm>
              <a:prstGeom prst="rect">
                <a:avLst/>
              </a:prstGeom>
            </p:spPr>
          </p:pic>
          <p:sp>
            <p:nvSpPr>
              <p:cNvPr id="58" name="TextBox 57"/>
              <p:cNvSpPr txBox="1"/>
              <p:nvPr/>
            </p:nvSpPr>
            <p:spPr>
              <a:xfrm>
                <a:off x="7105098" y="4898289"/>
                <a:ext cx="1380474" cy="615553"/>
              </a:xfrm>
              <a:prstGeom prst="rect">
                <a:avLst/>
              </a:prstGeom>
              <a:noFill/>
            </p:spPr>
            <p:txBody>
              <a:bodyPr wrap="square" rtlCol="0">
                <a:spAutoFit/>
              </a:bodyPr>
              <a:lstStyle/>
              <a:p>
                <a:r>
                  <a:rPr lang="en-US" sz="1200" dirty="0">
                    <a:latin typeface="Arial Narrow" panose="020B0606020202030204" pitchFamily="34" charset="0"/>
                  </a:rPr>
                  <a:t>Closed loop process control</a:t>
                </a:r>
              </a:p>
            </p:txBody>
          </p:sp>
        </p:grpSp>
        <p:grpSp>
          <p:nvGrpSpPr>
            <p:cNvPr id="27" name="Group 26"/>
            <p:cNvGrpSpPr/>
            <p:nvPr/>
          </p:nvGrpSpPr>
          <p:grpSpPr>
            <a:xfrm>
              <a:off x="6278521" y="3342864"/>
              <a:ext cx="1899914" cy="615554"/>
              <a:chOff x="6557629" y="3886051"/>
              <a:chExt cx="1899914" cy="615554"/>
            </a:xfrm>
          </p:grpSpPr>
          <p:pic>
            <p:nvPicPr>
              <p:cNvPr id="55" name="Picture 54"/>
              <p:cNvPicPr>
                <a:picLocks noChangeAspect="1"/>
              </p:cNvPicPr>
              <p:nvPr/>
            </p:nvPicPr>
            <p:blipFill>
              <a:blip r:embed="rId13"/>
              <a:stretch>
                <a:fillRect/>
              </a:stretch>
            </p:blipFill>
            <p:spPr>
              <a:xfrm>
                <a:off x="6557629" y="3944602"/>
                <a:ext cx="506012" cy="506012"/>
              </a:xfrm>
              <a:prstGeom prst="rect">
                <a:avLst/>
              </a:prstGeom>
            </p:spPr>
          </p:pic>
          <p:sp>
            <p:nvSpPr>
              <p:cNvPr id="56" name="TextBox 55"/>
              <p:cNvSpPr txBox="1"/>
              <p:nvPr/>
            </p:nvSpPr>
            <p:spPr>
              <a:xfrm>
                <a:off x="7077068" y="3886051"/>
                <a:ext cx="1380475" cy="615554"/>
              </a:xfrm>
              <a:prstGeom prst="rect">
                <a:avLst/>
              </a:prstGeom>
              <a:noFill/>
            </p:spPr>
            <p:txBody>
              <a:bodyPr wrap="square" rtlCol="0">
                <a:spAutoFit/>
              </a:bodyPr>
              <a:lstStyle/>
              <a:p>
                <a:r>
                  <a:rPr lang="en-US" altLang="zh-CN" sz="1200" dirty="0">
                    <a:latin typeface="Arial Narrow" panose="020B0606020202030204" pitchFamily="34" charset="0"/>
                  </a:rPr>
                  <a:t>Increased production rate</a:t>
                </a:r>
                <a:endParaRPr lang="en-US" sz="1200" dirty="0">
                  <a:latin typeface="Arial Narrow" panose="020B0606020202030204" pitchFamily="34" charset="0"/>
                </a:endParaRPr>
              </a:p>
            </p:txBody>
          </p:sp>
        </p:grpSp>
        <p:grpSp>
          <p:nvGrpSpPr>
            <p:cNvPr id="28" name="Group 27"/>
            <p:cNvGrpSpPr/>
            <p:nvPr/>
          </p:nvGrpSpPr>
          <p:grpSpPr>
            <a:xfrm>
              <a:off x="8657929" y="3599344"/>
              <a:ext cx="1886486" cy="615553"/>
              <a:chOff x="5148113" y="-238862"/>
              <a:chExt cx="1886486" cy="615553"/>
            </a:xfrm>
          </p:grpSpPr>
          <p:pic>
            <p:nvPicPr>
              <p:cNvPr id="53" name="Picture 52"/>
              <p:cNvPicPr>
                <a:picLocks noChangeAspect="1"/>
              </p:cNvPicPr>
              <p:nvPr/>
            </p:nvPicPr>
            <p:blipFill>
              <a:blip r:embed="rId14"/>
              <a:stretch>
                <a:fillRect/>
              </a:stretch>
            </p:blipFill>
            <p:spPr>
              <a:xfrm>
                <a:off x="5148113" y="-205756"/>
                <a:ext cx="506012" cy="506012"/>
              </a:xfrm>
              <a:prstGeom prst="rect">
                <a:avLst/>
              </a:prstGeom>
            </p:spPr>
          </p:pic>
          <p:sp>
            <p:nvSpPr>
              <p:cNvPr id="54" name="TextBox 53"/>
              <p:cNvSpPr txBox="1"/>
              <p:nvPr/>
            </p:nvSpPr>
            <p:spPr>
              <a:xfrm>
                <a:off x="5654125" y="-238862"/>
                <a:ext cx="1380474" cy="615553"/>
              </a:xfrm>
              <a:prstGeom prst="rect">
                <a:avLst/>
              </a:prstGeom>
              <a:noFill/>
            </p:spPr>
            <p:txBody>
              <a:bodyPr wrap="square" rtlCol="0">
                <a:spAutoFit/>
              </a:bodyPr>
              <a:lstStyle/>
              <a:p>
                <a:r>
                  <a:rPr lang="en-US" altLang="zh-CN" sz="1200" dirty="0">
                    <a:latin typeface="Arial Narrow" panose="020B0606020202030204" pitchFamily="34" charset="0"/>
                  </a:rPr>
                  <a:t>Scale-up organ manufacturing</a:t>
                </a:r>
                <a:endParaRPr lang="en-US" sz="1200" dirty="0">
                  <a:latin typeface="Arial Narrow" panose="020B0606020202030204" pitchFamily="34" charset="0"/>
                </a:endParaRPr>
              </a:p>
            </p:txBody>
          </p:sp>
        </p:grpSp>
        <p:grpSp>
          <p:nvGrpSpPr>
            <p:cNvPr id="29" name="Group 28"/>
            <p:cNvGrpSpPr/>
            <p:nvPr/>
          </p:nvGrpSpPr>
          <p:grpSpPr>
            <a:xfrm>
              <a:off x="6278521" y="2469956"/>
              <a:ext cx="1884406" cy="615553"/>
              <a:chOff x="4518788" y="-80166"/>
              <a:chExt cx="1884406" cy="615553"/>
            </a:xfrm>
          </p:grpSpPr>
          <p:pic>
            <p:nvPicPr>
              <p:cNvPr id="51" name="Picture 50"/>
              <p:cNvPicPr>
                <a:picLocks noChangeAspect="1"/>
              </p:cNvPicPr>
              <p:nvPr/>
            </p:nvPicPr>
            <p:blipFill>
              <a:blip r:embed="rId15"/>
              <a:stretch>
                <a:fillRect/>
              </a:stretch>
            </p:blipFill>
            <p:spPr>
              <a:xfrm>
                <a:off x="4518788" y="-35277"/>
                <a:ext cx="506012" cy="506012"/>
              </a:xfrm>
              <a:prstGeom prst="rect">
                <a:avLst/>
              </a:prstGeom>
            </p:spPr>
          </p:pic>
          <p:sp>
            <p:nvSpPr>
              <p:cNvPr id="52" name="TextBox 51"/>
              <p:cNvSpPr txBox="1"/>
              <p:nvPr/>
            </p:nvSpPr>
            <p:spPr>
              <a:xfrm>
                <a:off x="5022719" y="-80166"/>
                <a:ext cx="1380475" cy="615553"/>
              </a:xfrm>
              <a:prstGeom prst="rect">
                <a:avLst/>
              </a:prstGeom>
              <a:noFill/>
            </p:spPr>
            <p:txBody>
              <a:bodyPr wrap="square" rtlCol="0">
                <a:spAutoFit/>
              </a:bodyPr>
              <a:lstStyle/>
              <a:p>
                <a:r>
                  <a:rPr lang="en-US" sz="1200" dirty="0">
                    <a:latin typeface="Arial Narrow" panose="020B0606020202030204" pitchFamily="34" charset="0"/>
                  </a:rPr>
                  <a:t>Improved cell proliferation </a:t>
                </a:r>
              </a:p>
            </p:txBody>
          </p:sp>
        </p:grpSp>
        <p:grpSp>
          <p:nvGrpSpPr>
            <p:cNvPr id="30" name="Group 29"/>
            <p:cNvGrpSpPr/>
            <p:nvPr/>
          </p:nvGrpSpPr>
          <p:grpSpPr>
            <a:xfrm>
              <a:off x="6278521" y="1597048"/>
              <a:ext cx="2091932" cy="615553"/>
              <a:chOff x="5712270" y="-414076"/>
              <a:chExt cx="2091932" cy="615553"/>
            </a:xfrm>
          </p:grpSpPr>
          <p:sp>
            <p:nvSpPr>
              <p:cNvPr id="49" name="TextBox 48"/>
              <p:cNvSpPr txBox="1"/>
              <p:nvPr/>
            </p:nvSpPr>
            <p:spPr>
              <a:xfrm>
                <a:off x="6218282" y="-414076"/>
                <a:ext cx="1585920" cy="615553"/>
              </a:xfrm>
              <a:prstGeom prst="rect">
                <a:avLst/>
              </a:prstGeom>
              <a:noFill/>
            </p:spPr>
            <p:txBody>
              <a:bodyPr wrap="square" rtlCol="0">
                <a:spAutoFit/>
              </a:bodyPr>
              <a:lstStyle/>
              <a:p>
                <a:r>
                  <a:rPr lang="en-US" sz="1200" dirty="0">
                    <a:latin typeface="Arial Narrow" panose="020B0606020202030204" pitchFamily="34" charset="0"/>
                  </a:rPr>
                  <a:t>Scaffold material by design</a:t>
                </a:r>
              </a:p>
            </p:txBody>
          </p:sp>
          <p:pic>
            <p:nvPicPr>
              <p:cNvPr id="50" name="Picture 49"/>
              <p:cNvPicPr>
                <a:picLocks noChangeAspect="1"/>
              </p:cNvPicPr>
              <p:nvPr/>
            </p:nvPicPr>
            <p:blipFill>
              <a:blip r:embed="rId16"/>
              <a:stretch>
                <a:fillRect/>
              </a:stretch>
            </p:blipFill>
            <p:spPr>
              <a:xfrm>
                <a:off x="5712270" y="-374694"/>
                <a:ext cx="506012" cy="506012"/>
              </a:xfrm>
              <a:prstGeom prst="rect">
                <a:avLst/>
              </a:prstGeom>
            </p:spPr>
          </p:pic>
        </p:grpSp>
        <p:grpSp>
          <p:nvGrpSpPr>
            <p:cNvPr id="31" name="Group 30"/>
            <p:cNvGrpSpPr/>
            <p:nvPr/>
          </p:nvGrpSpPr>
          <p:grpSpPr>
            <a:xfrm>
              <a:off x="8657929" y="1111048"/>
              <a:ext cx="2091932" cy="615553"/>
              <a:chOff x="7425857" y="-373671"/>
              <a:chExt cx="2091932" cy="615553"/>
            </a:xfrm>
          </p:grpSpPr>
          <p:pic>
            <p:nvPicPr>
              <p:cNvPr id="47" name="Picture 46"/>
              <p:cNvPicPr>
                <a:picLocks noChangeAspect="1"/>
              </p:cNvPicPr>
              <p:nvPr/>
            </p:nvPicPr>
            <p:blipFill>
              <a:blip r:embed="rId17"/>
              <a:stretch>
                <a:fillRect/>
              </a:stretch>
            </p:blipFill>
            <p:spPr>
              <a:xfrm>
                <a:off x="7425857" y="-333407"/>
                <a:ext cx="506012" cy="506012"/>
              </a:xfrm>
              <a:prstGeom prst="rect">
                <a:avLst/>
              </a:prstGeom>
            </p:spPr>
          </p:pic>
          <p:sp>
            <p:nvSpPr>
              <p:cNvPr id="48" name="TextBox 47"/>
              <p:cNvSpPr txBox="1"/>
              <p:nvPr/>
            </p:nvSpPr>
            <p:spPr>
              <a:xfrm>
                <a:off x="7931869" y="-373671"/>
                <a:ext cx="1585920" cy="615553"/>
              </a:xfrm>
              <a:prstGeom prst="rect">
                <a:avLst/>
              </a:prstGeom>
              <a:noFill/>
            </p:spPr>
            <p:txBody>
              <a:bodyPr wrap="square" rtlCol="0">
                <a:spAutoFit/>
              </a:bodyPr>
              <a:lstStyle/>
              <a:p>
                <a:r>
                  <a:rPr lang="en-US" sz="1200" dirty="0">
                    <a:latin typeface="Arial Narrow" panose="020B0606020202030204" pitchFamily="34" charset="0"/>
                  </a:rPr>
                  <a:t>Increase TE capability</a:t>
                </a:r>
              </a:p>
            </p:txBody>
          </p:sp>
        </p:grpSp>
        <p:grpSp>
          <p:nvGrpSpPr>
            <p:cNvPr id="32" name="Group 31"/>
            <p:cNvGrpSpPr/>
            <p:nvPr/>
          </p:nvGrpSpPr>
          <p:grpSpPr>
            <a:xfrm>
              <a:off x="8657929" y="2769912"/>
              <a:ext cx="2307032" cy="615554"/>
              <a:chOff x="4627168" y="-403375"/>
              <a:chExt cx="2307032" cy="615554"/>
            </a:xfrm>
          </p:grpSpPr>
          <p:pic>
            <p:nvPicPr>
              <p:cNvPr id="45" name="Picture 44"/>
              <p:cNvPicPr>
                <a:picLocks noChangeAspect="1"/>
              </p:cNvPicPr>
              <p:nvPr/>
            </p:nvPicPr>
            <p:blipFill>
              <a:blip r:embed="rId18"/>
              <a:stretch>
                <a:fillRect/>
              </a:stretch>
            </p:blipFill>
            <p:spPr>
              <a:xfrm>
                <a:off x="4627168" y="-369912"/>
                <a:ext cx="506012" cy="506012"/>
              </a:xfrm>
              <a:prstGeom prst="rect">
                <a:avLst/>
              </a:prstGeom>
            </p:spPr>
          </p:pic>
          <p:sp>
            <p:nvSpPr>
              <p:cNvPr id="46" name="TextBox 45"/>
              <p:cNvSpPr txBox="1"/>
              <p:nvPr/>
            </p:nvSpPr>
            <p:spPr>
              <a:xfrm>
                <a:off x="5133180" y="-403375"/>
                <a:ext cx="1801020" cy="615554"/>
              </a:xfrm>
              <a:prstGeom prst="rect">
                <a:avLst/>
              </a:prstGeom>
              <a:noFill/>
            </p:spPr>
            <p:txBody>
              <a:bodyPr wrap="square" rtlCol="0">
                <a:spAutoFit/>
              </a:bodyPr>
              <a:lstStyle/>
              <a:p>
                <a:r>
                  <a:rPr lang="en-US" altLang="zh-CN" sz="1200" dirty="0">
                    <a:latin typeface="Arial Narrow" panose="020B0606020202030204" pitchFamily="34" charset="0"/>
                  </a:rPr>
                  <a:t>Less life losses due to organ shortage</a:t>
                </a:r>
                <a:endParaRPr lang="en-US" sz="1200" dirty="0">
                  <a:latin typeface="Arial Narrow" panose="020B0606020202030204" pitchFamily="34" charset="0"/>
                </a:endParaRPr>
              </a:p>
            </p:txBody>
          </p:sp>
        </p:grpSp>
        <p:grpSp>
          <p:nvGrpSpPr>
            <p:cNvPr id="33" name="Group 32"/>
            <p:cNvGrpSpPr/>
            <p:nvPr/>
          </p:nvGrpSpPr>
          <p:grpSpPr>
            <a:xfrm>
              <a:off x="8657929" y="1940480"/>
              <a:ext cx="2091932" cy="615554"/>
              <a:chOff x="163797" y="5939714"/>
              <a:chExt cx="2091932" cy="615554"/>
            </a:xfrm>
          </p:grpSpPr>
          <p:pic>
            <p:nvPicPr>
              <p:cNvPr id="43" name="Picture 42"/>
              <p:cNvPicPr>
                <a:picLocks noChangeAspect="1"/>
              </p:cNvPicPr>
              <p:nvPr/>
            </p:nvPicPr>
            <p:blipFill>
              <a:blip r:embed="rId19"/>
              <a:stretch>
                <a:fillRect/>
              </a:stretch>
            </p:blipFill>
            <p:spPr>
              <a:xfrm>
                <a:off x="163797" y="5982765"/>
                <a:ext cx="506012" cy="506012"/>
              </a:xfrm>
              <a:prstGeom prst="rect">
                <a:avLst/>
              </a:prstGeom>
            </p:spPr>
          </p:pic>
          <p:sp>
            <p:nvSpPr>
              <p:cNvPr id="44" name="TextBox 43"/>
              <p:cNvSpPr txBox="1"/>
              <p:nvPr/>
            </p:nvSpPr>
            <p:spPr>
              <a:xfrm>
                <a:off x="669809" y="5939714"/>
                <a:ext cx="1585920" cy="615554"/>
              </a:xfrm>
              <a:prstGeom prst="rect">
                <a:avLst/>
              </a:prstGeom>
              <a:noFill/>
            </p:spPr>
            <p:txBody>
              <a:bodyPr wrap="square" rtlCol="0">
                <a:spAutoFit/>
              </a:bodyPr>
              <a:lstStyle/>
              <a:p>
                <a:r>
                  <a:rPr lang="en-US" sz="1200" dirty="0">
                    <a:latin typeface="Arial Narrow" panose="020B0606020202030204" pitchFamily="34" charset="0"/>
                  </a:rPr>
                  <a:t>Less time on the waiting list</a:t>
                </a:r>
              </a:p>
            </p:txBody>
          </p:sp>
        </p:grpSp>
        <p:grpSp>
          <p:nvGrpSpPr>
            <p:cNvPr id="34" name="Group 33"/>
            <p:cNvGrpSpPr/>
            <p:nvPr/>
          </p:nvGrpSpPr>
          <p:grpSpPr>
            <a:xfrm>
              <a:off x="6278521" y="5088681"/>
              <a:ext cx="2307032" cy="615553"/>
              <a:chOff x="33668" y="5973026"/>
              <a:chExt cx="2307032" cy="615553"/>
            </a:xfrm>
          </p:grpSpPr>
          <p:pic>
            <p:nvPicPr>
              <p:cNvPr id="41" name="Picture 40"/>
              <p:cNvPicPr>
                <a:picLocks noChangeAspect="1"/>
              </p:cNvPicPr>
              <p:nvPr/>
            </p:nvPicPr>
            <p:blipFill>
              <a:blip r:embed="rId20"/>
              <a:stretch>
                <a:fillRect/>
              </a:stretch>
            </p:blipFill>
            <p:spPr>
              <a:xfrm>
                <a:off x="33668" y="6007910"/>
                <a:ext cx="506012" cy="506012"/>
              </a:xfrm>
              <a:prstGeom prst="rect">
                <a:avLst/>
              </a:prstGeom>
            </p:spPr>
          </p:pic>
          <p:sp>
            <p:nvSpPr>
              <p:cNvPr id="42" name="TextBox 41"/>
              <p:cNvSpPr txBox="1"/>
              <p:nvPr/>
            </p:nvSpPr>
            <p:spPr>
              <a:xfrm>
                <a:off x="539680" y="5973026"/>
                <a:ext cx="1801020" cy="615553"/>
              </a:xfrm>
              <a:prstGeom prst="rect">
                <a:avLst/>
              </a:prstGeom>
              <a:noFill/>
            </p:spPr>
            <p:txBody>
              <a:bodyPr wrap="square" rtlCol="0">
                <a:spAutoFit/>
              </a:bodyPr>
              <a:lstStyle/>
              <a:p>
                <a:r>
                  <a:rPr lang="en-US" altLang="zh-CN" sz="1200" dirty="0">
                    <a:latin typeface="Arial Narrow" panose="020B0606020202030204" pitchFamily="34" charset="0"/>
                  </a:rPr>
                  <a:t>Less variation between batches</a:t>
                </a:r>
                <a:endParaRPr lang="en-US" sz="1200" dirty="0">
                  <a:latin typeface="Arial Narrow" panose="020B0606020202030204" pitchFamily="34" charset="0"/>
                </a:endParaRPr>
              </a:p>
            </p:txBody>
          </p:sp>
        </p:grpSp>
        <p:grpSp>
          <p:nvGrpSpPr>
            <p:cNvPr id="35" name="Group 34"/>
            <p:cNvGrpSpPr/>
            <p:nvPr/>
          </p:nvGrpSpPr>
          <p:grpSpPr>
            <a:xfrm>
              <a:off x="8657929" y="4428776"/>
              <a:ext cx="2091932" cy="615553"/>
              <a:chOff x="5304979" y="-266797"/>
              <a:chExt cx="2091932" cy="615553"/>
            </a:xfrm>
          </p:grpSpPr>
          <p:sp>
            <p:nvSpPr>
              <p:cNvPr id="39" name="TextBox 38"/>
              <p:cNvSpPr txBox="1"/>
              <p:nvPr/>
            </p:nvSpPr>
            <p:spPr>
              <a:xfrm>
                <a:off x="5810991" y="-266797"/>
                <a:ext cx="1585920" cy="615553"/>
              </a:xfrm>
              <a:prstGeom prst="rect">
                <a:avLst/>
              </a:prstGeom>
              <a:noFill/>
            </p:spPr>
            <p:txBody>
              <a:bodyPr wrap="square" rtlCol="0">
                <a:spAutoFit/>
              </a:bodyPr>
              <a:lstStyle/>
              <a:p>
                <a:r>
                  <a:rPr lang="en-US" sz="1200" dirty="0">
                    <a:latin typeface="Arial Narrow" panose="020B0606020202030204" pitchFamily="34" charset="0"/>
                  </a:rPr>
                  <a:t>Affordable transplantation</a:t>
                </a:r>
              </a:p>
            </p:txBody>
          </p:sp>
          <p:pic>
            <p:nvPicPr>
              <p:cNvPr id="40" name="Picture 39"/>
              <p:cNvPicPr>
                <a:picLocks noChangeAspect="1"/>
              </p:cNvPicPr>
              <p:nvPr/>
            </p:nvPicPr>
            <p:blipFill>
              <a:blip r:embed="rId21"/>
              <a:stretch>
                <a:fillRect/>
              </a:stretch>
            </p:blipFill>
            <p:spPr>
              <a:xfrm>
                <a:off x="5304979" y="-225289"/>
                <a:ext cx="506012" cy="506012"/>
              </a:xfrm>
              <a:prstGeom prst="rect">
                <a:avLst/>
              </a:prstGeom>
            </p:spPr>
          </p:pic>
        </p:grpSp>
        <p:grpSp>
          <p:nvGrpSpPr>
            <p:cNvPr id="36" name="Group 35"/>
            <p:cNvGrpSpPr/>
            <p:nvPr/>
          </p:nvGrpSpPr>
          <p:grpSpPr>
            <a:xfrm>
              <a:off x="8657929" y="5258208"/>
              <a:ext cx="2338514" cy="615553"/>
              <a:chOff x="4230226" y="232520"/>
              <a:chExt cx="2338514" cy="615553"/>
            </a:xfrm>
          </p:grpSpPr>
          <p:pic>
            <p:nvPicPr>
              <p:cNvPr id="37" name="Picture 36"/>
              <p:cNvPicPr>
                <a:picLocks noChangeAspect="1"/>
              </p:cNvPicPr>
              <p:nvPr/>
            </p:nvPicPr>
            <p:blipFill>
              <a:blip r:embed="rId22"/>
              <a:stretch>
                <a:fillRect/>
              </a:stretch>
            </p:blipFill>
            <p:spPr>
              <a:xfrm>
                <a:off x="4230226" y="265756"/>
                <a:ext cx="506012" cy="506012"/>
              </a:xfrm>
              <a:prstGeom prst="rect">
                <a:avLst/>
              </a:prstGeom>
            </p:spPr>
          </p:pic>
          <p:sp>
            <p:nvSpPr>
              <p:cNvPr id="38" name="TextBox 37"/>
              <p:cNvSpPr txBox="1"/>
              <p:nvPr/>
            </p:nvSpPr>
            <p:spPr>
              <a:xfrm>
                <a:off x="4735149" y="232520"/>
                <a:ext cx="1833591" cy="615553"/>
              </a:xfrm>
              <a:prstGeom prst="rect">
                <a:avLst/>
              </a:prstGeom>
              <a:noFill/>
            </p:spPr>
            <p:txBody>
              <a:bodyPr wrap="square" rtlCol="0">
                <a:spAutoFit/>
              </a:bodyPr>
              <a:lstStyle/>
              <a:p>
                <a:r>
                  <a:rPr lang="en-US" altLang="zh-CN" sz="1200" dirty="0">
                    <a:latin typeface="Arial Narrow" panose="020B0606020202030204" pitchFamily="34" charset="0"/>
                  </a:rPr>
                  <a:t>Promoted down-stream industry</a:t>
                </a:r>
                <a:endParaRPr lang="en-US" sz="1200" dirty="0">
                  <a:latin typeface="Arial Narrow" panose="020B0606020202030204" pitchFamily="34" charset="0"/>
                </a:endParaRPr>
              </a:p>
            </p:txBody>
          </p:sp>
        </p:grpSp>
      </p:grpSp>
    </p:spTree>
    <p:extLst>
      <p:ext uri="{BB962C8B-B14F-4D97-AF65-F5344CB8AC3E}">
        <p14:creationId xmlns:p14="http://schemas.microsoft.com/office/powerpoint/2010/main" val="231187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8">
            <a:extLst>
              <a:ext uri="{FF2B5EF4-FFF2-40B4-BE49-F238E27FC236}">
                <a16:creationId xmlns:a16="http://schemas.microsoft.com/office/drawing/2014/main" id="{7ED67727-B507-0440-97ED-1B7EAA82B83B}"/>
              </a:ext>
            </a:extLst>
          </p:cNvPr>
          <p:cNvSpPr txBox="1">
            <a:spLocks noChangeArrowheads="1"/>
          </p:cNvSpPr>
          <p:nvPr/>
        </p:nvSpPr>
        <p:spPr bwMode="auto">
          <a:xfrm>
            <a:off x="1823354" y="2680661"/>
            <a:ext cx="5154911" cy="1077218"/>
          </a:xfrm>
          <a:prstGeom prst="rect">
            <a:avLst/>
          </a:prstGeom>
          <a:noFill/>
          <a:ln w="9525">
            <a:noFill/>
            <a:miter lim="800000"/>
            <a:headEnd/>
            <a:tailEnd/>
          </a:ln>
        </p:spPr>
        <p:txBody>
          <a:bodyPr wrap="square">
            <a:spAutoFit/>
          </a:bodyPr>
          <a:lstStyle>
            <a:defPPr>
              <a:defRPr lang="en-US"/>
            </a:defPPr>
            <a:lvl1pPr algn="ctr">
              <a:defRPr b="1">
                <a:solidFill>
                  <a:schemeClr val="tx1">
                    <a:lumMod val="75000"/>
                    <a:lumOff val="25000"/>
                  </a:schemeClr>
                </a:solidFill>
                <a:latin typeface="Calibri" pitchFamily="34" charset="0"/>
                <a:ea typeface="MS PGothic" pitchFamily="34" charset="-128"/>
                <a:cs typeface="Calibri" pitchFamily="34" charset="0"/>
              </a:defRPr>
            </a:lvl1pPr>
          </a:lstStyle>
          <a:p>
            <a:r>
              <a:rPr lang="en-US" sz="3200" dirty="0"/>
              <a:t>APPENDIX I</a:t>
            </a:r>
          </a:p>
          <a:p>
            <a:r>
              <a:rPr lang="en-US" sz="3200" dirty="0"/>
              <a:t>List of Achievements</a:t>
            </a:r>
          </a:p>
        </p:txBody>
      </p:sp>
    </p:spTree>
    <p:extLst>
      <p:ext uri="{BB962C8B-B14F-4D97-AF65-F5344CB8AC3E}">
        <p14:creationId xmlns:p14="http://schemas.microsoft.com/office/powerpoint/2010/main" val="185313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D5199-C837-A5A1-5D45-1A4844E5E2A6}"/>
              </a:ext>
            </a:extLst>
          </p:cNvPr>
          <p:cNvSpPr>
            <a:spLocks noGrp="1"/>
          </p:cNvSpPr>
          <p:nvPr>
            <p:ph type="body" sz="quarter" idx="13"/>
          </p:nvPr>
        </p:nvSpPr>
        <p:spPr/>
        <p:txBody>
          <a:bodyPr/>
          <a:lstStyle/>
          <a:p>
            <a:r>
              <a:rPr lang="en-US" dirty="0"/>
              <a:t>Academic Output</a:t>
            </a:r>
          </a:p>
        </p:txBody>
      </p:sp>
      <p:sp>
        <p:nvSpPr>
          <p:cNvPr id="3" name="Rectangle 2">
            <a:extLst>
              <a:ext uri="{FF2B5EF4-FFF2-40B4-BE49-F238E27FC236}">
                <a16:creationId xmlns:a16="http://schemas.microsoft.com/office/drawing/2014/main" id="{09EAC4DD-3C70-BE6B-7DA9-DD610FAF00A4}"/>
              </a:ext>
            </a:extLst>
          </p:cNvPr>
          <p:cNvSpPr/>
          <p:nvPr/>
        </p:nvSpPr>
        <p:spPr>
          <a:xfrm>
            <a:off x="544219" y="1097223"/>
            <a:ext cx="7550210" cy="5170646"/>
          </a:xfrm>
          <a:prstGeom prst="rect">
            <a:avLst/>
          </a:prstGeom>
        </p:spPr>
        <p:txBody>
          <a:bodyPr wrap="square">
            <a:spAutoFit/>
          </a:bodyPr>
          <a:lstStyle/>
          <a:p>
            <a:r>
              <a:rPr lang="en-US" sz="1100" b="1" dirty="0"/>
              <a:t>Journal Papers</a:t>
            </a:r>
            <a:r>
              <a:rPr lang="en-US" sz="1100" dirty="0"/>
              <a:t>: </a:t>
            </a:r>
          </a:p>
          <a:p>
            <a:pPr marL="285750" indent="-285750">
              <a:buFont typeface="+mj-lt"/>
              <a:buAutoNum type="arabicPeriod"/>
            </a:pPr>
            <a:r>
              <a:rPr lang="en-US" sz="1100" dirty="0"/>
              <a:t>Kan Wang, Aaron D. Levine, Bruce L. Levine, Ben Wang, and Chip White. "Commercial Autologous Cell Therapy: The Value of Real-Time Patient and Therapy Data." Current Opinion in Biomedical Engineering (2022): 100389.</a:t>
            </a:r>
          </a:p>
          <a:p>
            <a:pPr marL="285750" indent="-285750">
              <a:buFont typeface="+mj-lt"/>
              <a:buAutoNum type="arabicPeriod"/>
            </a:pPr>
            <a:r>
              <a:rPr lang="en-US" sz="1100" dirty="0" err="1"/>
              <a:t>Zhaonan</a:t>
            </a:r>
            <a:r>
              <a:rPr lang="en-US" sz="1100" dirty="0"/>
              <a:t> Liu, </a:t>
            </a:r>
            <a:r>
              <a:rPr lang="en-US" sz="1100" dirty="0" err="1"/>
              <a:t>Jialei</a:t>
            </a:r>
            <a:r>
              <a:rPr lang="en-US" sz="1100" dirty="0"/>
              <a:t> Chen, Kan Wang, Ben Wang, and Chuck Zhang. "Current status and opportunities in adaptive data analysis for therapeutic cell manufacturing." Current Opinion in Biomedical Engineering 20 (2021): 100351.</a:t>
            </a:r>
          </a:p>
          <a:p>
            <a:pPr marL="285750" indent="-285750">
              <a:buFont typeface="+mj-lt"/>
              <a:buAutoNum type="arabicPeriod"/>
            </a:pPr>
            <a:r>
              <a:rPr lang="en-US" sz="1100" dirty="0"/>
              <a:t>Chen Jiang, Kan Wang, Yi Liu, Chuck Zhang, and Ben Wang. "Application of Textile Technology in Tissue Engineering: A review." Acta </a:t>
            </a:r>
            <a:r>
              <a:rPr lang="en-US" sz="1100" dirty="0" err="1"/>
              <a:t>Biomaterialia</a:t>
            </a:r>
            <a:r>
              <a:rPr lang="en-US" sz="1100" dirty="0"/>
              <a:t> (2021).</a:t>
            </a:r>
          </a:p>
          <a:p>
            <a:pPr marL="285750" indent="-285750">
              <a:buFont typeface="+mj-lt"/>
              <a:buAutoNum type="arabicPeriod"/>
            </a:pPr>
            <a:r>
              <a:rPr lang="en-US" sz="1100" dirty="0"/>
              <a:t>Chen Jiang, Kan Wang, Yi Liu, Chuck Zhang, and Ben Wang. "Textile-based sandwich scaffold using wet </a:t>
            </a:r>
            <a:r>
              <a:rPr lang="en-US" sz="1100" dirty="0" err="1"/>
              <a:t>electrospun</a:t>
            </a:r>
            <a:r>
              <a:rPr lang="en-US" sz="1100" dirty="0"/>
              <a:t> yarns for skin tissue engineering." Journal of the Mechanical Behavior of Biomedical Materials (2021): 104499.</a:t>
            </a:r>
          </a:p>
          <a:p>
            <a:pPr marL="285750" indent="-285750">
              <a:buFont typeface="+mj-lt"/>
              <a:buAutoNum type="arabicPeriod"/>
            </a:pPr>
            <a:r>
              <a:rPr lang="en-US" sz="1100" dirty="0"/>
              <a:t>Chen Jiang, Kan Wang, Yi Liu, Chuck Zhang, and Ben Wang. "Using Wet </a:t>
            </a:r>
            <a:r>
              <a:rPr lang="en-US" sz="1100" dirty="0" err="1"/>
              <a:t>Electrospun</a:t>
            </a:r>
            <a:r>
              <a:rPr lang="en-US" sz="1100" dirty="0"/>
              <a:t> PCL/Gelatin/CNT Yarns to Fabricate Textile-Based Scaffolds for Vascular Tissue Engineering." ACS Biomaterials Science &amp; Engineering (2021).</a:t>
            </a:r>
          </a:p>
          <a:p>
            <a:pPr marL="285750" indent="-285750">
              <a:buFont typeface="+mj-lt"/>
              <a:buAutoNum type="arabicPeriod"/>
            </a:pPr>
            <a:r>
              <a:rPr lang="en-US" sz="1100" dirty="0"/>
              <a:t>Chen Jiang, Kan Wang, Xuzhou Jiang, Chuck Zhang, Ben Wang. “Quantitative Investigation of the Process Parameters of Electrohydrodynamic Direct-writing and Their Effects on Fiber Surface Roughness and Cell Adhesion” Polymers 12, no. 11 (2020): 2475. </a:t>
            </a:r>
          </a:p>
          <a:p>
            <a:pPr marL="285750" indent="-285750">
              <a:buFont typeface="+mj-lt"/>
              <a:buAutoNum type="arabicPeriod"/>
            </a:pPr>
            <a:r>
              <a:rPr lang="en-US" sz="1100" dirty="0"/>
              <a:t>Kan Wang, Yi Liu, </a:t>
            </a:r>
            <a:r>
              <a:rPr lang="en-US" sz="1100" dirty="0" err="1"/>
              <a:t>Junxuan</a:t>
            </a:r>
            <a:r>
              <a:rPr lang="en-US" sz="1100" dirty="0"/>
              <a:t> Li, Chip White, Ben Wang, Bruce L. Levine. “Modeling the Effects of Supply Chain and Operator Disruptions on Cell Therapy Manufacturing Facility Operations During the COVID-19 Pandemic”, American </a:t>
            </a:r>
            <a:r>
              <a:rPr lang="en-US" sz="1100" dirty="0" err="1"/>
              <a:t>Pharmacerutical</a:t>
            </a:r>
            <a:r>
              <a:rPr lang="en-US" sz="1100" dirty="0"/>
              <a:t> Review, (2020)</a:t>
            </a:r>
          </a:p>
          <a:p>
            <a:pPr marL="285750" indent="-285750">
              <a:buFont typeface="+mj-lt"/>
              <a:buAutoNum type="arabicPeriod"/>
            </a:pPr>
            <a:r>
              <a:rPr lang="en-US" sz="1100" dirty="0"/>
              <a:t>Yi-Wen Chen, Kan Wang, Ming-You </a:t>
            </a:r>
            <a:r>
              <a:rPr lang="en-US" sz="1100" dirty="0" err="1"/>
              <a:t>Shie</a:t>
            </a:r>
            <a:r>
              <a:rPr lang="en-US" sz="1100" dirty="0"/>
              <a:t>, Chia-Che Ho, Chia-</a:t>
            </a:r>
            <a:r>
              <a:rPr lang="en-US" sz="1100" dirty="0" err="1"/>
              <a:t>Tze</a:t>
            </a:r>
            <a:r>
              <a:rPr lang="en-US" sz="1100" dirty="0"/>
              <a:t> Kao, </a:t>
            </a:r>
            <a:r>
              <a:rPr lang="en-US" sz="1100" dirty="0" err="1"/>
              <a:t>Hooi</a:t>
            </a:r>
            <a:r>
              <a:rPr lang="en-US" sz="1100" dirty="0"/>
              <a:t> Yee Ng. “Cyclic tensile stimulation enrichment of Schwann cell-laden auxetic hydrogel scaffolds towards peripheral nerve tissue engineering”, Materials and Design, (2020), 108982</a:t>
            </a:r>
          </a:p>
          <a:p>
            <a:pPr marL="285750" indent="-285750">
              <a:buFont typeface="+mj-lt"/>
              <a:buAutoNum type="arabicPeriod"/>
            </a:pPr>
            <a:r>
              <a:rPr lang="en-US" sz="1100" dirty="0"/>
              <a:t>Shuai Li, Kan Wang, Xuzhou Jiang, </a:t>
            </a:r>
            <a:r>
              <a:rPr lang="en-US" sz="1100" dirty="0" err="1"/>
              <a:t>Qingxi</a:t>
            </a:r>
            <a:r>
              <a:rPr lang="en-US" sz="1100" dirty="0"/>
              <a:t> Hu, Chuck Zhang, and Ben Wang. "Rapid Fabrication of Ready-to-Use Gelatin Scaffolds with Prevascular Networks Using Alginate Hollow Fibers as Sacrificial Templates." ACS Biomaterials Science &amp; Engineering 6, no. 4 (2020): 2297-2311.</a:t>
            </a:r>
          </a:p>
          <a:p>
            <a:pPr marL="285750" indent="-285750">
              <a:buFont typeface="+mj-lt"/>
              <a:buAutoNum type="arabicPeriod"/>
            </a:pPr>
            <a:r>
              <a:rPr lang="en-US" sz="1100" dirty="0" err="1"/>
              <a:t>Jialei</a:t>
            </a:r>
            <a:r>
              <a:rPr lang="en-US" sz="1100" dirty="0"/>
              <a:t> Chen, </a:t>
            </a:r>
            <a:r>
              <a:rPr lang="en-US" sz="1100" dirty="0" err="1"/>
              <a:t>Yujia</a:t>
            </a:r>
            <a:r>
              <a:rPr lang="en-US" sz="1100" dirty="0"/>
              <a:t> </a:t>
            </a:r>
            <a:r>
              <a:rPr lang="en-US" sz="1100" dirty="0" err="1"/>
              <a:t>Xie</a:t>
            </a:r>
            <a:r>
              <a:rPr lang="en-US" sz="1100" dirty="0"/>
              <a:t>, Kan Wang, Chuck Zhang, Mani A. </a:t>
            </a:r>
            <a:r>
              <a:rPr lang="en-US" sz="1100" dirty="0" err="1"/>
              <a:t>Vannan</a:t>
            </a:r>
            <a:r>
              <a:rPr lang="en-US" sz="1100" dirty="0"/>
              <a:t>, Ben Wang, and Zhen Qian. "Active image synthesis for efficient labeling." IEEE Transactions on Pattern Analysis and Machine Intelligence 43, no. 11 (2020): 3770-3781.</a:t>
            </a:r>
          </a:p>
          <a:p>
            <a:pPr marL="285750" indent="-285750">
              <a:buFont typeface="+mj-lt"/>
              <a:buAutoNum type="arabicPeriod"/>
            </a:pPr>
            <a:r>
              <a:rPr lang="en-US" sz="1100" dirty="0"/>
              <a:t>Kan Wang, Ben Wang, Aaron D Levine, and Chip White, “Supply chain challenges and issues facing the autologous cell manufacturing industry” Cell &amp; Gene Therapy Insights (2020) 6(2), 137-141.</a:t>
            </a:r>
          </a:p>
          <a:p>
            <a:pPr marL="285750" indent="-285750">
              <a:buFont typeface="+mj-lt"/>
              <a:buAutoNum type="arabicPeriod"/>
            </a:pPr>
            <a:r>
              <a:rPr lang="en-US" sz="1100" dirty="0"/>
              <a:t>Kan Wang, Yi Liu, </a:t>
            </a:r>
            <a:r>
              <a:rPr lang="en-US" sz="1100" dirty="0" err="1"/>
              <a:t>Junxuan</a:t>
            </a:r>
            <a:r>
              <a:rPr lang="en-US" sz="1100" dirty="0"/>
              <a:t> Li, Ben Wang, Reid Bishop, Chip White, </a:t>
            </a:r>
            <a:r>
              <a:rPr lang="en-US" sz="1100" dirty="0" err="1"/>
              <a:t>Amritava</a:t>
            </a:r>
            <a:r>
              <a:rPr lang="en-US" sz="1100" dirty="0"/>
              <a:t> Das et al. "A multiscale simulation framework for the manufacturing facility and supply chain of autologous cell therapies." </a:t>
            </a:r>
            <a:r>
              <a:rPr lang="en-US" sz="1100" dirty="0" err="1"/>
              <a:t>Cytotherapy</a:t>
            </a:r>
            <a:r>
              <a:rPr lang="en-US" sz="1100" dirty="0"/>
              <a:t> 21, no. 10 (2019): 1081-1093.</a:t>
            </a:r>
          </a:p>
          <a:p>
            <a:r>
              <a:rPr lang="en-US" sz="1100" b="1" i="1" dirty="0"/>
              <a:t>(Continued on the next page)</a:t>
            </a:r>
          </a:p>
        </p:txBody>
      </p:sp>
    </p:spTree>
    <p:extLst>
      <p:ext uri="{BB962C8B-B14F-4D97-AF65-F5344CB8AC3E}">
        <p14:creationId xmlns:p14="http://schemas.microsoft.com/office/powerpoint/2010/main" val="3386342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14788</TotalTime>
  <Words>3130</Words>
  <Application>Microsoft Office PowerPoint</Application>
  <PresentationFormat>On-screen Show (4:3)</PresentationFormat>
  <Paragraphs>300</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HelveticaNeue</vt:lpstr>
      <vt:lpstr>Arial</vt:lpstr>
      <vt:lpstr>Arial Black</vt:lpstr>
      <vt:lpstr>Arial Narrow</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상하</dc:creator>
  <cp:lastModifiedBy>Kan Wang</cp:lastModifiedBy>
  <cp:revision>365</cp:revision>
  <dcterms:created xsi:type="dcterms:W3CDTF">2015-12-18T15:25:47Z</dcterms:created>
  <dcterms:modified xsi:type="dcterms:W3CDTF">2022-12-13T20:10:30Z</dcterms:modified>
</cp:coreProperties>
</file>