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4" r:id="rId6"/>
  </p:sldMasterIdLst>
  <p:notesMasterIdLst>
    <p:notesMasterId r:id="rId50"/>
  </p:notesMasterIdLst>
  <p:handoutMasterIdLst>
    <p:handoutMasterId r:id="rId51"/>
  </p:handoutMasterIdLst>
  <p:sldIdLst>
    <p:sldId id="396" r:id="rId7"/>
    <p:sldId id="371" r:id="rId8"/>
    <p:sldId id="375" r:id="rId9"/>
    <p:sldId id="376" r:id="rId10"/>
    <p:sldId id="377" r:id="rId11"/>
    <p:sldId id="378" r:id="rId12"/>
    <p:sldId id="379" r:id="rId13"/>
    <p:sldId id="380" r:id="rId14"/>
    <p:sldId id="392" r:id="rId15"/>
    <p:sldId id="356" r:id="rId16"/>
    <p:sldId id="292" r:id="rId17"/>
    <p:sldId id="374" r:id="rId18"/>
    <p:sldId id="261" r:id="rId19"/>
    <p:sldId id="382" r:id="rId20"/>
    <p:sldId id="383" r:id="rId21"/>
    <p:sldId id="381" r:id="rId22"/>
    <p:sldId id="408" r:id="rId23"/>
    <p:sldId id="263" r:id="rId24"/>
    <p:sldId id="384" r:id="rId25"/>
    <p:sldId id="397" r:id="rId26"/>
    <p:sldId id="403" r:id="rId27"/>
    <p:sldId id="394" r:id="rId28"/>
    <p:sldId id="393" r:id="rId29"/>
    <p:sldId id="395" r:id="rId30"/>
    <p:sldId id="385" r:id="rId31"/>
    <p:sldId id="410" r:id="rId32"/>
    <p:sldId id="411" r:id="rId33"/>
    <p:sldId id="412" r:id="rId34"/>
    <p:sldId id="386" r:id="rId35"/>
    <p:sldId id="402" r:id="rId36"/>
    <p:sldId id="387" r:id="rId37"/>
    <p:sldId id="406" r:id="rId38"/>
    <p:sldId id="407" r:id="rId39"/>
    <p:sldId id="388" r:id="rId40"/>
    <p:sldId id="413" r:id="rId41"/>
    <p:sldId id="414" r:id="rId42"/>
    <p:sldId id="409" r:id="rId43"/>
    <p:sldId id="400" r:id="rId44"/>
    <p:sldId id="389" r:id="rId45"/>
    <p:sldId id="404" r:id="rId46"/>
    <p:sldId id="405" r:id="rId47"/>
    <p:sldId id="390" r:id="rId48"/>
    <p:sldId id="399" r:id="rId4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4741"/>
    <a:srgbClr val="432B13"/>
    <a:srgbClr val="764C24"/>
    <a:srgbClr val="A67C52"/>
    <a:srgbClr val="83B3BE"/>
    <a:srgbClr val="EFAF1E"/>
    <a:srgbClr val="76D4CB"/>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0" autoAdjust="0"/>
    <p:restoredTop sz="86367"/>
  </p:normalViewPr>
  <p:slideViewPr>
    <p:cSldViewPr snapToGrid="0">
      <p:cViewPr varScale="1">
        <p:scale>
          <a:sx n="130" d="100"/>
          <a:sy n="130" d="100"/>
        </p:scale>
        <p:origin x="208" y="1272"/>
      </p:cViewPr>
      <p:guideLst/>
    </p:cSldViewPr>
  </p:slideViewPr>
  <p:outlineViewPr>
    <p:cViewPr>
      <p:scale>
        <a:sx n="33" d="100"/>
        <a:sy n="33" d="100"/>
      </p:scale>
      <p:origin x="0" y="-22352"/>
    </p:cViewPr>
  </p:outlineViewPr>
  <p:notesTextViewPr>
    <p:cViewPr>
      <p:scale>
        <a:sx n="1" d="1"/>
        <a:sy n="1" d="1"/>
      </p:scale>
      <p:origin x="0" y="0"/>
    </p:cViewPr>
  </p:notesTextViewPr>
  <p:sorterViewPr>
    <p:cViewPr>
      <p:scale>
        <a:sx n="138" d="100"/>
        <a:sy n="138" d="100"/>
      </p:scale>
      <p:origin x="0" y="0"/>
    </p:cViewPr>
  </p:sorterViewPr>
  <p:notesViewPr>
    <p:cSldViewPr snapToGrid="0">
      <p:cViewPr varScale="1">
        <p:scale>
          <a:sx n="169" d="100"/>
          <a:sy n="169" d="100"/>
        </p:scale>
        <p:origin x="26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B6EFACC4-A883-6A42-B122-82775E6ED762}" type="datetimeFigureOut">
              <a:rPr lang="en-US" smtClean="0"/>
              <a:t>8/31/17</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176F400-A6D9-E745-AABB-39655D77A270}" type="slidenum">
              <a:rPr lang="en-US" smtClean="0"/>
              <a:t>‹#›</a:t>
            </a:fld>
            <a:endParaRPr lang="en-US"/>
          </a:p>
        </p:txBody>
      </p:sp>
    </p:spTree>
    <p:extLst>
      <p:ext uri="{BB962C8B-B14F-4D97-AF65-F5344CB8AC3E}">
        <p14:creationId xmlns:p14="http://schemas.microsoft.com/office/powerpoint/2010/main" val="145101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AC5F4E45-47F9-414C-82D7-04FC01299594}" type="datetimeFigureOut">
              <a:rPr lang="en-US"/>
              <a:t>8/31/17</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3B43E0F-0837-4C2C-8CB2-F1182699BE1D}" type="slidenum">
              <a:rPr lang="en-US"/>
              <a:t>‹#›</a:t>
            </a:fld>
            <a:endParaRPr lang="en-US"/>
          </a:p>
        </p:txBody>
      </p:sp>
    </p:spTree>
    <p:extLst>
      <p:ext uri="{BB962C8B-B14F-4D97-AF65-F5344CB8AC3E}">
        <p14:creationId xmlns:p14="http://schemas.microsoft.com/office/powerpoint/2010/main" val="117561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29688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12</a:t>
            </a:fld>
            <a:endParaRPr lang="en-US"/>
          </a:p>
        </p:txBody>
      </p:sp>
    </p:spTree>
    <p:extLst>
      <p:ext uri="{BB962C8B-B14F-4D97-AF65-F5344CB8AC3E}">
        <p14:creationId xmlns:p14="http://schemas.microsoft.com/office/powerpoint/2010/main" val="59834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13</a:t>
            </a:fld>
            <a:endParaRPr lang="en-US"/>
          </a:p>
        </p:txBody>
      </p:sp>
    </p:spTree>
    <p:extLst>
      <p:ext uri="{BB962C8B-B14F-4D97-AF65-F5344CB8AC3E}">
        <p14:creationId xmlns:p14="http://schemas.microsoft.com/office/powerpoint/2010/main" val="55274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14</a:t>
            </a:fld>
            <a:endParaRPr lang="en-US"/>
          </a:p>
        </p:txBody>
      </p:sp>
    </p:spTree>
    <p:extLst>
      <p:ext uri="{BB962C8B-B14F-4D97-AF65-F5344CB8AC3E}">
        <p14:creationId xmlns:p14="http://schemas.microsoft.com/office/powerpoint/2010/main" val="199393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15</a:t>
            </a:fld>
            <a:endParaRPr lang="en-US"/>
          </a:p>
        </p:txBody>
      </p:sp>
    </p:spTree>
    <p:extLst>
      <p:ext uri="{BB962C8B-B14F-4D97-AF65-F5344CB8AC3E}">
        <p14:creationId xmlns:p14="http://schemas.microsoft.com/office/powerpoint/2010/main" val="200090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Visual Analytics for Strategic Decision Making (this refers to all things </a:t>
            </a:r>
            <a:r>
              <a:rPr lang="en-US" sz="1200" b="0" i="0" kern="1200" dirty="0" err="1" smtClean="0">
                <a:solidFill>
                  <a:schemeClr val="tx1"/>
                </a:solidFill>
                <a:effectLst/>
                <a:latin typeface="+mn-lt"/>
                <a:ea typeface="+mn-ea"/>
                <a:cs typeface="+mn-cs"/>
              </a:rPr>
              <a:t>ecoxight</a:t>
            </a:r>
            <a:r>
              <a:rPr lang="en-US" sz="1200" b="0" i="0" kern="1200" dirty="0" smtClean="0">
                <a:solidFill>
                  <a:schemeClr val="tx1"/>
                </a:solidFill>
                <a:effectLst/>
                <a:latin typeface="+mn-lt"/>
                <a:ea typeface="+mn-ea"/>
                <a:cs typeface="+mn-cs"/>
              </a:rPr>
              <a:t> related -- Adobe, Intel, KPMG)</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FHIR-Enabled Population Health Analytics (</a:t>
            </a:r>
            <a:r>
              <a:rPr lang="en-US" sz="1200" b="0" i="0" kern="1200" dirty="0" err="1" smtClean="0">
                <a:solidFill>
                  <a:schemeClr val="tx1"/>
                </a:solidFill>
                <a:effectLst/>
                <a:latin typeface="+mn-lt"/>
                <a:ea typeface="+mn-ea"/>
                <a:cs typeface="+mn-cs"/>
              </a:rPr>
              <a:t>fhirplug</a:t>
            </a:r>
            <a:r>
              <a:rPr lang="en-US" sz="1200" b="0" i="0" kern="1200" dirty="0" smtClean="0">
                <a:solidFill>
                  <a:schemeClr val="tx1"/>
                </a:solidFill>
                <a:effectLst/>
                <a:latin typeface="+mn-lt"/>
                <a:ea typeface="+mn-ea"/>
                <a:cs typeface="+mn-cs"/>
              </a:rPr>
              <a:t> stuff)</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Machine Vision Based Enterprise Intelligence (new initiative I am launching to use images as new data for enterprise intelligence)</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Decoding the Boundary Resource Economy (think APIs, SDKs, etc.)</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Computational Tools for Digital Manufacturing (cool tools for early product design)</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Atoms &amp; Bits Ecosystem - Business Models, Governance, and Innovation (physical and digital -- this is a term I am starting to use for my work on </a:t>
            </a:r>
            <a:r>
              <a:rPr lang="en-US" sz="1200" b="0" i="0" kern="1200" dirty="0" err="1" smtClean="0">
                <a:solidFill>
                  <a:schemeClr val="tx1"/>
                </a:solidFill>
                <a:effectLst/>
                <a:latin typeface="+mn-lt"/>
                <a:ea typeface="+mn-ea"/>
                <a:cs typeface="+mn-cs"/>
              </a:rPr>
              <a:t>IoT</a:t>
            </a:r>
            <a:r>
              <a:rPr lang="en-US" sz="1200" b="0" i="0" kern="1200" dirty="0" smtClean="0">
                <a:solidFill>
                  <a:schemeClr val="tx1"/>
                </a:solidFill>
                <a:effectLst/>
                <a:latin typeface="+mn-lt"/>
                <a:ea typeface="+mn-ea"/>
                <a:cs typeface="+mn-cs"/>
              </a:rPr>
              <a:t>, what makes platforms open and closed, etc.)</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B43E0F-0837-4C2C-8CB2-F1182699BE1D}" type="slidenum">
              <a:rPr lang="en-US"/>
              <a:t>16</a:t>
            </a:fld>
            <a:endParaRPr lang="en-US"/>
          </a:p>
        </p:txBody>
      </p:sp>
    </p:spTree>
    <p:extLst>
      <p:ext uri="{BB962C8B-B14F-4D97-AF65-F5344CB8AC3E}">
        <p14:creationId xmlns:p14="http://schemas.microsoft.com/office/powerpoint/2010/main" val="1691110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Visual Analytics for Strategic Decision Making (this refers to all things </a:t>
            </a:r>
            <a:r>
              <a:rPr lang="en-US" sz="1200" b="0" i="0" kern="1200" dirty="0" err="1" smtClean="0">
                <a:solidFill>
                  <a:schemeClr val="tx1"/>
                </a:solidFill>
                <a:effectLst/>
                <a:latin typeface="+mn-lt"/>
                <a:ea typeface="+mn-ea"/>
                <a:cs typeface="+mn-cs"/>
              </a:rPr>
              <a:t>ecoxight</a:t>
            </a:r>
            <a:r>
              <a:rPr lang="en-US" sz="1200" b="0" i="0" kern="1200" dirty="0" smtClean="0">
                <a:solidFill>
                  <a:schemeClr val="tx1"/>
                </a:solidFill>
                <a:effectLst/>
                <a:latin typeface="+mn-lt"/>
                <a:ea typeface="+mn-ea"/>
                <a:cs typeface="+mn-cs"/>
              </a:rPr>
              <a:t> related -- Adobe, Intel, KPMG)</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FHIR-Enabled Population Health Analytics (</a:t>
            </a:r>
            <a:r>
              <a:rPr lang="en-US" sz="1200" b="0" i="0" kern="1200" dirty="0" err="1" smtClean="0">
                <a:solidFill>
                  <a:schemeClr val="tx1"/>
                </a:solidFill>
                <a:effectLst/>
                <a:latin typeface="+mn-lt"/>
                <a:ea typeface="+mn-ea"/>
                <a:cs typeface="+mn-cs"/>
              </a:rPr>
              <a:t>fhirplug</a:t>
            </a:r>
            <a:r>
              <a:rPr lang="en-US" sz="1200" b="0" i="0" kern="1200" dirty="0" smtClean="0">
                <a:solidFill>
                  <a:schemeClr val="tx1"/>
                </a:solidFill>
                <a:effectLst/>
                <a:latin typeface="+mn-lt"/>
                <a:ea typeface="+mn-ea"/>
                <a:cs typeface="+mn-cs"/>
              </a:rPr>
              <a:t> stuff)</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Machine Vision Based Enterprise Intelligence (new initiative I am launching to use images as new data for enterprise intelligence)</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Decoding the Boundary Resource Economy (think APIs, SDKs, etc.)</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Computational Tools for Digital Manufacturing (cool tools for early product design)</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Atoms &amp; Bits Ecosystem - Business Models, Governance, and Innovation (physical and digital -- this is a term I am starting to use for my work on </a:t>
            </a:r>
            <a:r>
              <a:rPr lang="en-US" sz="1200" b="0" i="0" kern="1200" dirty="0" err="1" smtClean="0">
                <a:solidFill>
                  <a:schemeClr val="tx1"/>
                </a:solidFill>
                <a:effectLst/>
                <a:latin typeface="+mn-lt"/>
                <a:ea typeface="+mn-ea"/>
                <a:cs typeface="+mn-cs"/>
              </a:rPr>
              <a:t>IoT</a:t>
            </a:r>
            <a:r>
              <a:rPr lang="en-US" sz="1200" b="0" i="0" kern="1200" dirty="0" smtClean="0">
                <a:solidFill>
                  <a:schemeClr val="tx1"/>
                </a:solidFill>
                <a:effectLst/>
                <a:latin typeface="+mn-lt"/>
                <a:ea typeface="+mn-ea"/>
                <a:cs typeface="+mn-cs"/>
              </a:rPr>
              <a:t>, what makes platforms open and closed, etc.)</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B43E0F-0837-4C2C-8CB2-F1182699BE1D}" type="slidenum">
              <a:rPr lang="en-US"/>
              <a:t>17</a:t>
            </a:fld>
            <a:endParaRPr lang="en-US"/>
          </a:p>
        </p:txBody>
      </p:sp>
    </p:spTree>
    <p:extLst>
      <p:ext uri="{BB962C8B-B14F-4D97-AF65-F5344CB8AC3E}">
        <p14:creationId xmlns:p14="http://schemas.microsoft.com/office/powerpoint/2010/main" val="84519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18</a:t>
            </a:fld>
            <a:endParaRPr lang="en-US"/>
          </a:p>
        </p:txBody>
      </p:sp>
    </p:spTree>
    <p:extLst>
      <p:ext uri="{BB962C8B-B14F-4D97-AF65-F5344CB8AC3E}">
        <p14:creationId xmlns:p14="http://schemas.microsoft.com/office/powerpoint/2010/main" val="1650079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19</a:t>
            </a:fld>
            <a:endParaRPr lang="en-US"/>
          </a:p>
        </p:txBody>
      </p:sp>
    </p:spTree>
    <p:extLst>
      <p:ext uri="{BB962C8B-B14F-4D97-AF65-F5344CB8AC3E}">
        <p14:creationId xmlns:p14="http://schemas.microsoft.com/office/powerpoint/2010/main" val="1270844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20</a:t>
            </a:fld>
            <a:endParaRPr lang="en-US"/>
          </a:p>
        </p:txBody>
      </p:sp>
    </p:spTree>
    <p:extLst>
      <p:ext uri="{BB962C8B-B14F-4D97-AF65-F5344CB8AC3E}">
        <p14:creationId xmlns:p14="http://schemas.microsoft.com/office/powerpoint/2010/main" val="331200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21</a:t>
            </a:fld>
            <a:endParaRPr lang="en-US"/>
          </a:p>
        </p:txBody>
      </p:sp>
    </p:spTree>
    <p:extLst>
      <p:ext uri="{BB962C8B-B14F-4D97-AF65-F5344CB8AC3E}">
        <p14:creationId xmlns:p14="http://schemas.microsoft.com/office/powerpoint/2010/main" val="204421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a:t>
            </a:r>
            <a:r>
              <a:rPr lang="en-US" baseline="0" dirty="0"/>
              <a:t> some visual treatment here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3</a:t>
            </a:fld>
            <a:endParaRPr lang="en-US"/>
          </a:p>
        </p:txBody>
      </p:sp>
    </p:spTree>
    <p:extLst>
      <p:ext uri="{BB962C8B-B14F-4D97-AF65-F5344CB8AC3E}">
        <p14:creationId xmlns:p14="http://schemas.microsoft.com/office/powerpoint/2010/main" val="1289488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22</a:t>
            </a:fld>
            <a:endParaRPr lang="en-US"/>
          </a:p>
        </p:txBody>
      </p:sp>
    </p:spTree>
    <p:extLst>
      <p:ext uri="{BB962C8B-B14F-4D97-AF65-F5344CB8AC3E}">
        <p14:creationId xmlns:p14="http://schemas.microsoft.com/office/powerpoint/2010/main" val="1877436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23</a:t>
            </a:fld>
            <a:endParaRPr lang="en-US"/>
          </a:p>
        </p:txBody>
      </p:sp>
    </p:spTree>
    <p:extLst>
      <p:ext uri="{BB962C8B-B14F-4D97-AF65-F5344CB8AC3E}">
        <p14:creationId xmlns:p14="http://schemas.microsoft.com/office/powerpoint/2010/main" val="108425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873955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25</a:t>
            </a:fld>
            <a:endParaRPr lang="en-US"/>
          </a:p>
        </p:txBody>
      </p:sp>
    </p:spTree>
    <p:extLst>
      <p:ext uri="{BB962C8B-B14F-4D97-AF65-F5344CB8AC3E}">
        <p14:creationId xmlns:p14="http://schemas.microsoft.com/office/powerpoint/2010/main" val="1946658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29</a:t>
            </a:fld>
            <a:endParaRPr lang="en-US"/>
          </a:p>
        </p:txBody>
      </p:sp>
    </p:spTree>
    <p:extLst>
      <p:ext uri="{BB962C8B-B14F-4D97-AF65-F5344CB8AC3E}">
        <p14:creationId xmlns:p14="http://schemas.microsoft.com/office/powerpoint/2010/main" val="100576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a:t>
            </a:r>
            <a:r>
              <a:rPr lang="en-US" baseline="0" dirty="0"/>
              <a:t> some visual treatment here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30</a:t>
            </a:fld>
            <a:endParaRPr lang="en-US"/>
          </a:p>
        </p:txBody>
      </p:sp>
    </p:spTree>
    <p:extLst>
      <p:ext uri="{BB962C8B-B14F-4D97-AF65-F5344CB8AC3E}">
        <p14:creationId xmlns:p14="http://schemas.microsoft.com/office/powerpoint/2010/main" val="1087511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31</a:t>
            </a:fld>
            <a:endParaRPr lang="en-US"/>
          </a:p>
        </p:txBody>
      </p:sp>
    </p:spTree>
    <p:extLst>
      <p:ext uri="{BB962C8B-B14F-4D97-AF65-F5344CB8AC3E}">
        <p14:creationId xmlns:p14="http://schemas.microsoft.com/office/powerpoint/2010/main" val="1873044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2836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34</a:t>
            </a:fld>
            <a:endParaRPr lang="en-US"/>
          </a:p>
        </p:txBody>
      </p:sp>
    </p:spTree>
    <p:extLst>
      <p:ext uri="{BB962C8B-B14F-4D97-AF65-F5344CB8AC3E}">
        <p14:creationId xmlns:p14="http://schemas.microsoft.com/office/powerpoint/2010/main" val="1471905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33527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visual here</a:t>
            </a:r>
          </a:p>
        </p:txBody>
      </p:sp>
      <p:sp>
        <p:nvSpPr>
          <p:cNvPr id="4" name="Slide Number Placeholder 3"/>
          <p:cNvSpPr>
            <a:spLocks noGrp="1"/>
          </p:cNvSpPr>
          <p:nvPr>
            <p:ph type="sldNum" sz="quarter" idx="10"/>
          </p:nvPr>
        </p:nvSpPr>
        <p:spPr/>
        <p:txBody>
          <a:bodyPr/>
          <a:lstStyle/>
          <a:p>
            <a:fld id="{D3B43E0F-0837-4C2C-8CB2-F1182699BE1D}" type="slidenum">
              <a:rPr lang="en-US"/>
              <a:t>4</a:t>
            </a:fld>
            <a:endParaRPr lang="en-US"/>
          </a:p>
        </p:txBody>
      </p:sp>
    </p:spTree>
    <p:extLst>
      <p:ext uri="{BB962C8B-B14F-4D97-AF65-F5344CB8AC3E}">
        <p14:creationId xmlns:p14="http://schemas.microsoft.com/office/powerpoint/2010/main" val="1628585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314042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37</a:t>
            </a:fld>
            <a:endParaRPr lang="en-US"/>
          </a:p>
        </p:txBody>
      </p:sp>
    </p:spTree>
    <p:extLst>
      <p:ext uri="{BB962C8B-B14F-4D97-AF65-F5344CB8AC3E}">
        <p14:creationId xmlns:p14="http://schemas.microsoft.com/office/powerpoint/2010/main" val="704749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a:t>
            </a:r>
            <a:r>
              <a:rPr lang="en-US" baseline="0" dirty="0"/>
              <a:t> some visual treatment here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38</a:t>
            </a:fld>
            <a:endParaRPr lang="en-US"/>
          </a:p>
        </p:txBody>
      </p:sp>
    </p:spTree>
    <p:extLst>
      <p:ext uri="{BB962C8B-B14F-4D97-AF65-F5344CB8AC3E}">
        <p14:creationId xmlns:p14="http://schemas.microsoft.com/office/powerpoint/2010/main" val="317950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39</a:t>
            </a:fld>
            <a:endParaRPr lang="en-US"/>
          </a:p>
        </p:txBody>
      </p:sp>
    </p:spTree>
    <p:extLst>
      <p:ext uri="{BB962C8B-B14F-4D97-AF65-F5344CB8AC3E}">
        <p14:creationId xmlns:p14="http://schemas.microsoft.com/office/powerpoint/2010/main" val="258690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a:t>
            </a:r>
            <a:r>
              <a:rPr lang="en-US" baseline="0" dirty="0"/>
              <a:t> some visual treatment here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40</a:t>
            </a:fld>
            <a:endParaRPr lang="en-US"/>
          </a:p>
        </p:txBody>
      </p:sp>
    </p:spTree>
    <p:extLst>
      <p:ext uri="{BB962C8B-B14F-4D97-AF65-F5344CB8AC3E}">
        <p14:creationId xmlns:p14="http://schemas.microsoft.com/office/powerpoint/2010/main" val="1699125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a:t>
            </a:r>
            <a:r>
              <a:rPr lang="en-US" baseline="0" dirty="0"/>
              <a:t> some visual treatment here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41</a:t>
            </a:fld>
            <a:endParaRPr lang="en-US"/>
          </a:p>
        </p:txBody>
      </p:sp>
    </p:spTree>
    <p:extLst>
      <p:ext uri="{BB962C8B-B14F-4D97-AF65-F5344CB8AC3E}">
        <p14:creationId xmlns:p14="http://schemas.microsoft.com/office/powerpoint/2010/main" val="511298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6</a:t>
            </a:fld>
            <a:endParaRPr lang="en-US"/>
          </a:p>
        </p:txBody>
      </p:sp>
    </p:spTree>
    <p:extLst>
      <p:ext uri="{BB962C8B-B14F-4D97-AF65-F5344CB8AC3E}">
        <p14:creationId xmlns:p14="http://schemas.microsoft.com/office/powerpoint/2010/main" val="49381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make this more readable?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7</a:t>
            </a:fld>
            <a:endParaRPr lang="en-US"/>
          </a:p>
        </p:txBody>
      </p:sp>
    </p:spTree>
    <p:extLst>
      <p:ext uri="{BB962C8B-B14F-4D97-AF65-F5344CB8AC3E}">
        <p14:creationId xmlns:p14="http://schemas.microsoft.com/office/powerpoint/2010/main" val="160780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make this more readable?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8</a:t>
            </a:fld>
            <a:endParaRPr lang="en-US"/>
          </a:p>
        </p:txBody>
      </p:sp>
    </p:spTree>
    <p:extLst>
      <p:ext uri="{BB962C8B-B14F-4D97-AF65-F5344CB8AC3E}">
        <p14:creationId xmlns:p14="http://schemas.microsoft.com/office/powerpoint/2010/main" val="408685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visual here</a:t>
            </a:r>
          </a:p>
        </p:txBody>
      </p:sp>
      <p:sp>
        <p:nvSpPr>
          <p:cNvPr id="4" name="Slide Number Placeholder 3"/>
          <p:cNvSpPr>
            <a:spLocks noGrp="1"/>
          </p:cNvSpPr>
          <p:nvPr>
            <p:ph type="sldNum" sz="quarter" idx="10"/>
          </p:nvPr>
        </p:nvSpPr>
        <p:spPr/>
        <p:txBody>
          <a:bodyPr/>
          <a:lstStyle/>
          <a:p>
            <a:fld id="{D3B43E0F-0837-4C2C-8CB2-F1182699BE1D}" type="slidenum">
              <a:rPr lang="en-US"/>
              <a:t>9</a:t>
            </a:fld>
            <a:endParaRPr lang="en-US"/>
          </a:p>
        </p:txBody>
      </p:sp>
    </p:spTree>
    <p:extLst>
      <p:ext uri="{BB962C8B-B14F-4D97-AF65-F5344CB8AC3E}">
        <p14:creationId xmlns:p14="http://schemas.microsoft.com/office/powerpoint/2010/main" val="102660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visual here</a:t>
            </a:r>
          </a:p>
        </p:txBody>
      </p:sp>
      <p:sp>
        <p:nvSpPr>
          <p:cNvPr id="4" name="Slide Number Placeholder 3"/>
          <p:cNvSpPr>
            <a:spLocks noGrp="1"/>
          </p:cNvSpPr>
          <p:nvPr>
            <p:ph type="sldNum" sz="quarter" idx="10"/>
          </p:nvPr>
        </p:nvSpPr>
        <p:spPr/>
        <p:txBody>
          <a:bodyPr/>
          <a:lstStyle/>
          <a:p>
            <a:fld id="{D3B43E0F-0837-4C2C-8CB2-F1182699BE1D}" type="slidenum">
              <a:rPr lang="en-US"/>
              <a:t>10</a:t>
            </a:fld>
            <a:endParaRPr lang="en-US"/>
          </a:p>
        </p:txBody>
      </p:sp>
    </p:spTree>
    <p:extLst>
      <p:ext uri="{BB962C8B-B14F-4D97-AF65-F5344CB8AC3E}">
        <p14:creationId xmlns:p14="http://schemas.microsoft.com/office/powerpoint/2010/main" val="765875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11</a:t>
            </a:fld>
            <a:endParaRPr lang="en-US"/>
          </a:p>
        </p:txBody>
      </p:sp>
    </p:spTree>
    <p:extLst>
      <p:ext uri="{BB962C8B-B14F-4D97-AF65-F5344CB8AC3E}">
        <p14:creationId xmlns:p14="http://schemas.microsoft.com/office/powerpoint/2010/main" val="659218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61708" y="2219498"/>
            <a:ext cx="4866656" cy="1382540"/>
          </a:xfrm>
        </p:spPr>
        <p:txBody>
          <a:bodyPr anchor="b">
            <a:normAutofit/>
          </a:bodyPr>
          <a:lstStyle>
            <a:lvl1pPr algn="l">
              <a:defRPr sz="3000" b="0">
                <a:solidFill>
                  <a:schemeClr val="tx1">
                    <a:lumMod val="75000"/>
                    <a:lumOff val="25000"/>
                  </a:schemeClr>
                </a:solidFill>
                <a:latin typeface="+mn-lt"/>
              </a:defRPr>
            </a:lvl1pPr>
          </a:lstStyle>
          <a:p>
            <a:r>
              <a:rPr lang="en-US" dirty="0"/>
              <a:t>Click to edit Master title style</a:t>
            </a:r>
          </a:p>
        </p:txBody>
      </p:sp>
      <p:sp>
        <p:nvSpPr>
          <p:cNvPr id="3" name="Subtitle 2"/>
          <p:cNvSpPr>
            <a:spLocks noGrp="1"/>
          </p:cNvSpPr>
          <p:nvPr>
            <p:ph type="subTitle" idx="1"/>
          </p:nvPr>
        </p:nvSpPr>
        <p:spPr>
          <a:xfrm>
            <a:off x="3861708" y="4225493"/>
            <a:ext cx="4866656" cy="1186092"/>
          </a:xfrm>
        </p:spPr>
        <p:txBody>
          <a:bodyPr/>
          <a:lstStyle>
            <a:lvl1pPr marL="0" indent="0" algn="l">
              <a:buNone/>
              <a:defRPr sz="18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9632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61708" y="2219498"/>
            <a:ext cx="4866656" cy="1382540"/>
          </a:xfrm>
        </p:spPr>
        <p:txBody>
          <a:bodyPr anchor="b">
            <a:normAutofit/>
          </a:bodyPr>
          <a:lstStyle>
            <a:lvl1pPr algn="l">
              <a:defRPr sz="3000" b="0">
                <a:solidFill>
                  <a:schemeClr val="tx1">
                    <a:lumMod val="75000"/>
                    <a:lumOff val="25000"/>
                  </a:schemeClr>
                </a:solidFill>
                <a:latin typeface="+mn-lt"/>
              </a:defRPr>
            </a:lvl1pPr>
          </a:lstStyle>
          <a:p>
            <a:r>
              <a:rPr lang="en-US" dirty="0"/>
              <a:t>Click to edit Master title style</a:t>
            </a:r>
          </a:p>
        </p:txBody>
      </p:sp>
      <p:sp>
        <p:nvSpPr>
          <p:cNvPr id="3" name="Subtitle 2"/>
          <p:cNvSpPr>
            <a:spLocks noGrp="1"/>
          </p:cNvSpPr>
          <p:nvPr>
            <p:ph type="subTitle" idx="1"/>
          </p:nvPr>
        </p:nvSpPr>
        <p:spPr>
          <a:xfrm>
            <a:off x="3861708" y="4225493"/>
            <a:ext cx="4866656" cy="1186092"/>
          </a:xfrm>
        </p:spPr>
        <p:txBody>
          <a:bodyPr/>
          <a:lstStyle>
            <a:lvl1pPr marL="0" indent="0" algn="l">
              <a:buNone/>
              <a:defRPr sz="18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4" name="Text Placeholder 2"/>
          <p:cNvSpPr>
            <a:spLocks noGrp="1"/>
          </p:cNvSpPr>
          <p:nvPr>
            <p:ph type="body" idx="1" hasCustomPrompt="1"/>
          </p:nvPr>
        </p:nvSpPr>
        <p:spPr>
          <a:xfrm>
            <a:off x="174574" y="1248901"/>
            <a:ext cx="4256110"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5" name="Content Placeholder 3"/>
          <p:cNvSpPr>
            <a:spLocks noGrp="1"/>
          </p:cNvSpPr>
          <p:nvPr>
            <p:ph sz="half" idx="2" hasCustomPrompt="1"/>
          </p:nvPr>
        </p:nvSpPr>
        <p:spPr>
          <a:xfrm>
            <a:off x="174574" y="2139317"/>
            <a:ext cx="4256110"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
        <p:nvSpPr>
          <p:cNvPr id="10" name="Text Placeholder 2"/>
          <p:cNvSpPr>
            <a:spLocks noGrp="1"/>
          </p:cNvSpPr>
          <p:nvPr>
            <p:ph type="body" idx="10" hasCustomPrompt="1"/>
          </p:nvPr>
        </p:nvSpPr>
        <p:spPr>
          <a:xfrm>
            <a:off x="4633316" y="1248901"/>
            <a:ext cx="4256110"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11" name="Content Placeholder 3"/>
          <p:cNvSpPr>
            <a:spLocks noGrp="1"/>
          </p:cNvSpPr>
          <p:nvPr>
            <p:ph sz="half" idx="11" hasCustomPrompt="1"/>
          </p:nvPr>
        </p:nvSpPr>
        <p:spPr>
          <a:xfrm>
            <a:off x="4633316" y="2139317"/>
            <a:ext cx="4256110"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4" name="Text Placeholder 2"/>
          <p:cNvSpPr>
            <a:spLocks noGrp="1"/>
          </p:cNvSpPr>
          <p:nvPr>
            <p:ph type="body" idx="1" hasCustomPrompt="1"/>
          </p:nvPr>
        </p:nvSpPr>
        <p:spPr>
          <a:xfrm>
            <a:off x="174573" y="1248901"/>
            <a:ext cx="8686793"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5" name="Content Placeholder 3"/>
          <p:cNvSpPr>
            <a:spLocks noGrp="1"/>
          </p:cNvSpPr>
          <p:nvPr>
            <p:ph sz="half" idx="2" hasCustomPrompt="1"/>
          </p:nvPr>
        </p:nvSpPr>
        <p:spPr>
          <a:xfrm>
            <a:off x="174574" y="2139317"/>
            <a:ext cx="8686792"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3" name="Content Placeholder 2"/>
          <p:cNvSpPr>
            <a:spLocks noGrp="1"/>
          </p:cNvSpPr>
          <p:nvPr>
            <p:ph idx="1" hasCustomPrompt="1"/>
          </p:nvPr>
        </p:nvSpPr>
        <p:spPr>
          <a:xfrm>
            <a:off x="174573" y="1318548"/>
            <a:ext cx="8753295" cy="5123815"/>
          </a:xfrm>
        </p:spPr>
        <p:txBody>
          <a:bodyPr>
            <a:normAutofit/>
          </a:bodyPr>
          <a:lstStyle>
            <a:lvl1pPr marL="0" indent="0">
              <a:buNone/>
              <a:defRPr sz="2200" baseline="0">
                <a:solidFill>
                  <a:schemeClr val="tx1">
                    <a:lumMod val="75000"/>
                    <a:lumOff val="25000"/>
                  </a:schemeClr>
                </a:solidFill>
              </a:defRPr>
            </a:lvl1pPr>
          </a:lstStyle>
          <a:p>
            <a:pPr lvl="0"/>
            <a:r>
              <a:rPr lang="en-US" dirty="0"/>
              <a:t>Click to add text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4" name="Text Placeholder 2"/>
          <p:cNvSpPr>
            <a:spLocks noGrp="1"/>
          </p:cNvSpPr>
          <p:nvPr>
            <p:ph type="body" idx="1" hasCustomPrompt="1"/>
          </p:nvPr>
        </p:nvSpPr>
        <p:spPr>
          <a:xfrm>
            <a:off x="174574" y="1248901"/>
            <a:ext cx="4256110"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5" name="Content Placeholder 3"/>
          <p:cNvSpPr>
            <a:spLocks noGrp="1"/>
          </p:cNvSpPr>
          <p:nvPr>
            <p:ph sz="half" idx="2" hasCustomPrompt="1"/>
          </p:nvPr>
        </p:nvSpPr>
        <p:spPr>
          <a:xfrm>
            <a:off x="174574" y="2139317"/>
            <a:ext cx="4256110"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
        <p:nvSpPr>
          <p:cNvPr id="10" name="Text Placeholder 2"/>
          <p:cNvSpPr>
            <a:spLocks noGrp="1"/>
          </p:cNvSpPr>
          <p:nvPr>
            <p:ph type="body" idx="10" hasCustomPrompt="1"/>
          </p:nvPr>
        </p:nvSpPr>
        <p:spPr>
          <a:xfrm>
            <a:off x="4633316" y="1248901"/>
            <a:ext cx="4256110"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11" name="Content Placeholder 3"/>
          <p:cNvSpPr>
            <a:spLocks noGrp="1"/>
          </p:cNvSpPr>
          <p:nvPr>
            <p:ph sz="half" idx="11" hasCustomPrompt="1"/>
          </p:nvPr>
        </p:nvSpPr>
        <p:spPr>
          <a:xfrm>
            <a:off x="4633316" y="2139317"/>
            <a:ext cx="4256110"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325212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4" name="Text Placeholder 2"/>
          <p:cNvSpPr>
            <a:spLocks noGrp="1"/>
          </p:cNvSpPr>
          <p:nvPr>
            <p:ph type="body" idx="1" hasCustomPrompt="1"/>
          </p:nvPr>
        </p:nvSpPr>
        <p:spPr>
          <a:xfrm>
            <a:off x="174573" y="1248901"/>
            <a:ext cx="8686793"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5" name="Content Placeholder 3"/>
          <p:cNvSpPr>
            <a:spLocks noGrp="1"/>
          </p:cNvSpPr>
          <p:nvPr>
            <p:ph sz="half" idx="2" hasCustomPrompt="1"/>
          </p:nvPr>
        </p:nvSpPr>
        <p:spPr>
          <a:xfrm>
            <a:off x="174574" y="2139317"/>
            <a:ext cx="8686792"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79754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3" name="Content Placeholder 2"/>
          <p:cNvSpPr>
            <a:spLocks noGrp="1"/>
          </p:cNvSpPr>
          <p:nvPr>
            <p:ph idx="1" hasCustomPrompt="1"/>
          </p:nvPr>
        </p:nvSpPr>
        <p:spPr>
          <a:xfrm>
            <a:off x="174573" y="1318548"/>
            <a:ext cx="8753295" cy="5123815"/>
          </a:xfrm>
        </p:spPr>
        <p:txBody>
          <a:bodyPr>
            <a:normAutofit/>
          </a:bodyPr>
          <a:lstStyle>
            <a:lvl1pPr marL="0" indent="0">
              <a:buNone/>
              <a:defRPr sz="2200" baseline="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3665536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7"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7DFF39-8FDC-41F5-825B-04AEAC6CE854}" type="datetimeFigureOut">
              <a:rPr lang="en-US" smtClean="0"/>
              <a:t>8/31/17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E4F77D-1057-4301-B1A0-0E6D738B2983}" type="slidenum">
              <a:rPr lang="en-US" smtClean="0"/>
              <a:t>‹#›</a:t>
            </a:fld>
            <a:endParaRPr lang="en-US"/>
          </a:p>
        </p:txBody>
      </p:sp>
    </p:spTree>
    <p:extLst>
      <p:ext uri="{BB962C8B-B14F-4D97-AF65-F5344CB8AC3E}">
        <p14:creationId xmlns:p14="http://schemas.microsoft.com/office/powerpoint/2010/main" val="317238091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DF725C2-D7BA-40F6-A049-FE5E79851E5F}" type="datetimeFigureOut">
              <a:rPr lang="en-US" smtClean="0">
                <a:solidFill>
                  <a:prstClr val="black">
                    <a:tint val="75000"/>
                  </a:prstClr>
                </a:solidFill>
              </a:rPr>
              <a:pPr/>
              <a:t>8/31/17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47965F-01B4-449A-8B03-9027A0F29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46016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7DFF39-8FDC-41F5-825B-04AEAC6CE854}" type="datetimeFigureOut">
              <a:rPr lang="en-US" smtClean="0">
                <a:solidFill>
                  <a:prstClr val="black">
                    <a:tint val="75000"/>
                  </a:prstClr>
                </a:solidFill>
              </a:rPr>
              <a:pPr/>
              <a:t>8/31/17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E4F77D-1057-4301-B1A0-0E6D738B2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345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s://generalassemb.ly/education/polis-a-civic-tech-and-smart-cities-speaker-series/atlanta/40287" TargetMode="External"/><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0.jpeg"/><Relationship Id="rId5" Type="http://schemas.openxmlformats.org/officeDocument/2006/relationships/image" Target="../media/image15.jpeg"/><Relationship Id="rId1" Type="http://schemas.openxmlformats.org/officeDocument/2006/relationships/slideLayout" Target="../slideLayouts/slideLayout5.xml"/><Relationship Id="rId2"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IPaT</a:t>
            </a:r>
            <a:r>
              <a:rPr lang="en-US" dirty="0" smtClean="0"/>
              <a:t> Fall Town Hall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8" y="1729899"/>
            <a:ext cx="9197982" cy="3679192"/>
          </a:xfrm>
          <a:prstGeom prst="rect">
            <a:avLst/>
          </a:prstGeom>
        </p:spPr>
      </p:pic>
    </p:spTree>
    <p:extLst>
      <p:ext uri="{BB962C8B-B14F-4D97-AF65-F5344CB8AC3E}">
        <p14:creationId xmlns:p14="http://schemas.microsoft.com/office/powerpoint/2010/main" val="1369091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Research </a:t>
            </a:r>
            <a:r>
              <a:rPr lang="en-US" sz="2400" dirty="0" smtClean="0"/>
              <a:t>Pillars: Faculty Co-Directors</a:t>
            </a:r>
            <a:endParaRPr lang="en-US" sz="2400" dirty="0">
              <a:solidFill>
                <a:schemeClr val="tx1"/>
              </a:solidFill>
            </a:endParaRPr>
          </a:p>
        </p:txBody>
      </p:sp>
      <p:sp>
        <p:nvSpPr>
          <p:cNvPr id="11" name="Text Placeholder 2"/>
          <p:cNvSpPr>
            <a:spLocks noGrp="1"/>
          </p:cNvSpPr>
          <p:nvPr>
            <p:ph sz="half" idx="2"/>
          </p:nvPr>
        </p:nvSpPr>
        <p:spPr>
          <a:xfrm>
            <a:off x="174574" y="1249363"/>
            <a:ext cx="4256087" cy="2662369"/>
          </a:xfrm>
        </p:spPr>
        <p:txBody>
          <a:bodyPr>
            <a:noAutofit/>
          </a:bodyPr>
          <a:lstStyle/>
          <a:p>
            <a:pPr>
              <a:lnSpc>
                <a:spcPct val="100000"/>
              </a:lnSpc>
            </a:pPr>
            <a:r>
              <a:rPr lang="en-US" b="1" dirty="0"/>
              <a:t>Life Long Health and </a:t>
            </a:r>
            <a:r>
              <a:rPr lang="en-US" b="1" dirty="0" smtClean="0"/>
              <a:t>Wellbeing</a:t>
            </a:r>
          </a:p>
          <a:p>
            <a:pPr>
              <a:lnSpc>
                <a:spcPct val="100000"/>
              </a:lnSpc>
            </a:pPr>
            <a:r>
              <a:rPr lang="en-US" i="1" dirty="0" smtClean="0"/>
              <a:t>George P. </a:t>
            </a:r>
            <a:r>
              <a:rPr lang="en-US" i="1" dirty="0" err="1" smtClean="0"/>
              <a:t>Burdell</a:t>
            </a:r>
            <a:r>
              <a:rPr lang="en-US" i="1" dirty="0" smtClean="0"/>
              <a:t> and Buzz</a:t>
            </a:r>
            <a:endParaRPr lang="en-US" i="1" dirty="0"/>
          </a:p>
          <a:p>
            <a:pPr>
              <a:lnSpc>
                <a:spcPct val="100000"/>
              </a:lnSpc>
            </a:pPr>
            <a:r>
              <a:rPr lang="en-US" b="1" dirty="0" smtClean="0"/>
              <a:t>Smart </a:t>
            </a:r>
            <a:r>
              <a:rPr lang="en-US" b="1" dirty="0"/>
              <a:t>Cities and </a:t>
            </a:r>
            <a:r>
              <a:rPr lang="en-US" b="1" dirty="0" smtClean="0"/>
              <a:t>Inclusive Innovation</a:t>
            </a:r>
          </a:p>
          <a:p>
            <a:pPr>
              <a:lnSpc>
                <a:spcPct val="100000"/>
              </a:lnSpc>
            </a:pPr>
            <a:r>
              <a:rPr lang="en-US" i="1" dirty="0" smtClean="0"/>
              <a:t>Jennifer Clark and Debra Lam</a:t>
            </a:r>
            <a:endParaRPr lang="en-US" dirty="0" smtClean="0"/>
          </a:p>
          <a:p>
            <a:pPr>
              <a:lnSpc>
                <a:spcPct val="100000"/>
              </a:lnSpc>
            </a:pPr>
            <a:r>
              <a:rPr lang="en-US" b="1" dirty="0" smtClean="0"/>
              <a:t>Platforms </a:t>
            </a:r>
            <a:r>
              <a:rPr lang="en-US" b="1" dirty="0"/>
              <a:t>and Services for </a:t>
            </a:r>
            <a:r>
              <a:rPr lang="en-US" b="1" dirty="0" smtClean="0"/>
              <a:t/>
            </a:r>
            <a:br>
              <a:rPr lang="en-US" b="1" dirty="0" smtClean="0"/>
            </a:br>
            <a:r>
              <a:rPr lang="en-US" b="1" dirty="0" smtClean="0"/>
              <a:t>Socio-Technical Systems</a:t>
            </a:r>
          </a:p>
          <a:p>
            <a:pPr>
              <a:lnSpc>
                <a:spcPct val="100000"/>
              </a:lnSpc>
            </a:pPr>
            <a:r>
              <a:rPr lang="en-US" i="1" dirty="0" smtClean="0"/>
              <a:t>Rahul </a:t>
            </a:r>
            <a:r>
              <a:rPr lang="en-US" i="1" dirty="0" err="1" smtClean="0"/>
              <a:t>Basole</a:t>
            </a:r>
            <a:r>
              <a:rPr lang="en-US" i="1" dirty="0" smtClean="0"/>
              <a:t> and Russ Clark</a:t>
            </a:r>
            <a:endParaRPr lang="en-US" i="1" dirty="0"/>
          </a:p>
          <a:p>
            <a:pPr>
              <a:lnSpc>
                <a:spcPct val="100000"/>
              </a:lnSpc>
            </a:pPr>
            <a:r>
              <a:rPr lang="en-US" b="1" dirty="0"/>
              <a:t>Shaping the Human Technology </a:t>
            </a:r>
            <a:r>
              <a:rPr lang="en-US" b="1" dirty="0" smtClean="0"/>
              <a:t>Frontier</a:t>
            </a:r>
          </a:p>
          <a:p>
            <a:pPr>
              <a:lnSpc>
                <a:spcPct val="100000"/>
              </a:lnSpc>
            </a:pPr>
            <a:r>
              <a:rPr lang="en-US" i="1" dirty="0" smtClean="0"/>
              <a:t>Keith Edwards and </a:t>
            </a:r>
            <a:r>
              <a:rPr lang="en-US" i="1" dirty="0" err="1" smtClean="0"/>
              <a:t>Maribeth</a:t>
            </a:r>
            <a:r>
              <a:rPr lang="en-US" i="1" dirty="0" smtClean="0"/>
              <a:t> Gandy</a:t>
            </a:r>
            <a:endParaRPr lang="en-US" i="1" dirty="0"/>
          </a:p>
        </p:txBody>
      </p:sp>
      <p:pic>
        <p:nvPicPr>
          <p:cNvPr id="1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5578" y="2966856"/>
            <a:ext cx="2356363" cy="1574690"/>
          </a:xfrm>
          <a:prstGeom prst="rect">
            <a:avLst/>
          </a:prstGeom>
        </p:spPr>
      </p:pic>
      <p:pic>
        <p:nvPicPr>
          <p:cNvPr id="17" name="Picture 16"/>
          <p:cNvPicPr/>
          <p:nvPr/>
        </p:nvPicPr>
        <p:blipFill rotWithShape="1">
          <a:blip r:embed="rId4" cstate="screen">
            <a:extLst>
              <a:ext uri="{28A0092B-C50C-407E-A947-70E740481C1C}">
                <a14:useLocalDpi xmlns:a14="http://schemas.microsoft.com/office/drawing/2010/main"/>
              </a:ext>
            </a:extLst>
          </a:blip>
          <a:srcRect/>
          <a:stretch/>
        </p:blipFill>
        <p:spPr>
          <a:xfrm>
            <a:off x="4562227" y="2673559"/>
            <a:ext cx="2318820" cy="191509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1047" y="1396777"/>
            <a:ext cx="2110894" cy="1570078"/>
          </a:xfrm>
          <a:prstGeom prst="rect">
            <a:avLst/>
          </a:prstGeom>
        </p:spPr>
      </p:pic>
      <p:pic>
        <p:nvPicPr>
          <p:cNvPr id="1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2227" y="1386950"/>
            <a:ext cx="2310073" cy="1538545"/>
          </a:xfrm>
          <a:prstGeom prst="rect">
            <a:avLst/>
          </a:prstGeom>
        </p:spPr>
      </p:pic>
      <p:pic>
        <p:nvPicPr>
          <p:cNvPr id="20" name="Picture 2" descr="ttp://www.healthcaredesignmagazine.com/sites/healthcaredesignmagazine.com/files/imagecache/570x360/HDI2_"/>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562226" y="4448175"/>
            <a:ext cx="2318821" cy="15969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1048" y="4540205"/>
            <a:ext cx="2110894" cy="1504944"/>
          </a:xfrm>
          <a:prstGeom prst="rect">
            <a:avLst/>
          </a:prstGeom>
        </p:spPr>
      </p:pic>
    </p:spTree>
    <p:extLst>
      <p:ext uri="{BB962C8B-B14F-4D97-AF65-F5344CB8AC3E}">
        <p14:creationId xmlns:p14="http://schemas.microsoft.com/office/powerpoint/2010/main" val="156986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4574" y="182251"/>
            <a:ext cx="6586797" cy="939972"/>
          </a:xfrm>
        </p:spPr>
        <p:txBody>
          <a:bodyPr>
            <a:normAutofit/>
          </a:bodyPr>
          <a:lstStyle/>
          <a:p>
            <a:r>
              <a:rPr lang="en-US" sz="2400" dirty="0">
                <a:solidFill>
                  <a:srgbClr val="3CB878"/>
                </a:solidFill>
              </a:rPr>
              <a:t>Life Long Health and Wellbeing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4644" y="216385"/>
            <a:ext cx="714544" cy="832512"/>
          </a:xfrm>
          <a:prstGeom prst="rect">
            <a:avLst/>
          </a:prstGeom>
        </p:spPr>
      </p:pic>
      <p:pic>
        <p:nvPicPr>
          <p:cNvPr id="1026" name="Picture 2" descr="ttp://www.healthcaredesignmagazine.com/sites/healthcaredesignmagazine.com/files/imagecache/570x360/HDI2_"/>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58490" y="1249363"/>
            <a:ext cx="4304510" cy="252710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sz="half" idx="2"/>
          </p:nvPr>
        </p:nvSpPr>
        <p:spPr>
          <a:xfrm>
            <a:off x="4356890" y="3949020"/>
            <a:ext cx="4256087" cy="2908980"/>
          </a:xfrm>
        </p:spPr>
        <p:txBody>
          <a:bodyPr>
            <a:normAutofit/>
          </a:bodyPr>
          <a:lstStyle/>
          <a:p>
            <a:r>
              <a:rPr lang="en-US" sz="2000" i="1" dirty="0"/>
              <a:t>Pediatric </a:t>
            </a:r>
            <a:r>
              <a:rPr lang="en-US" sz="2000" i="1" dirty="0" smtClean="0"/>
              <a:t>Healthcare</a:t>
            </a:r>
            <a:endParaRPr lang="en-US" sz="2000" i="1" dirty="0"/>
          </a:p>
          <a:p>
            <a:r>
              <a:rPr lang="en-US" sz="2000" i="1" dirty="0"/>
              <a:t>Healthy Aging </a:t>
            </a:r>
            <a:endParaRPr lang="en-US" sz="2000" i="1" dirty="0" smtClean="0"/>
          </a:p>
          <a:p>
            <a:r>
              <a:rPr lang="en-US" sz="2000" i="1" dirty="0" smtClean="0"/>
              <a:t>Healthcare Delivery</a:t>
            </a:r>
          </a:p>
          <a:p>
            <a:r>
              <a:rPr lang="en-US" sz="2000" i="1" dirty="0"/>
              <a:t>Mobile Health &amp; Social </a:t>
            </a:r>
            <a:r>
              <a:rPr lang="en-US" sz="2000" i="1" dirty="0" smtClean="0"/>
              <a:t>Computing</a:t>
            </a:r>
            <a:endParaRPr lang="en-US" sz="2000" i="1" dirty="0"/>
          </a:p>
          <a:p>
            <a:r>
              <a:rPr lang="en-US" sz="2000" i="1" dirty="0"/>
              <a:t>Healthcare Environments</a:t>
            </a:r>
          </a:p>
          <a:p>
            <a:r>
              <a:rPr lang="en-US" sz="2000" i="1" dirty="0" smtClean="0"/>
              <a:t>Healthcare Access and Disparities</a:t>
            </a:r>
          </a:p>
          <a:p>
            <a:r>
              <a:rPr lang="en-US" sz="2000" i="1" dirty="0" smtClean="0"/>
              <a:t>Universal </a:t>
            </a:r>
            <a:r>
              <a:rPr lang="en-US" sz="2000" i="1" dirty="0"/>
              <a:t>Access &amp; Assistive Tech</a:t>
            </a:r>
          </a:p>
          <a:p>
            <a:endParaRPr lang="en-US" sz="2000" i="1" dirty="0"/>
          </a:p>
          <a:p>
            <a:endParaRPr lang="en-US" sz="2000" i="1" dirty="0"/>
          </a:p>
          <a:p>
            <a:endParaRPr lang="en-US" sz="2000" i="1" dirty="0"/>
          </a:p>
        </p:txBody>
      </p:sp>
    </p:spTree>
    <p:extLst>
      <p:ext uri="{BB962C8B-B14F-4D97-AF65-F5344CB8AC3E}">
        <p14:creationId xmlns:p14="http://schemas.microsoft.com/office/powerpoint/2010/main" val="51202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sz="half" idx="2"/>
          </p:nvPr>
        </p:nvSpPr>
        <p:spPr>
          <a:xfrm>
            <a:off x="174575" y="1249363"/>
            <a:ext cx="3864026" cy="5353906"/>
          </a:xfrm>
        </p:spPr>
        <p:txBody>
          <a:bodyPr>
            <a:normAutofit fontScale="92500" lnSpcReduction="20000"/>
          </a:bodyPr>
          <a:lstStyle/>
          <a:p>
            <a:r>
              <a:rPr lang="en-US" sz="2000" dirty="0"/>
              <a:t>“Last mile impact”  </a:t>
            </a:r>
            <a:endParaRPr lang="en-US" sz="2000" dirty="0" smtClean="0"/>
          </a:p>
          <a:p>
            <a:pPr marL="342900" indent="-342900">
              <a:buFont typeface="Arial" charset="0"/>
              <a:buChar char="•"/>
            </a:pPr>
            <a:r>
              <a:rPr lang="en-US" sz="1800" dirty="0" smtClean="0"/>
              <a:t>Policy, Wireless and </a:t>
            </a:r>
            <a:r>
              <a:rPr lang="en-US" sz="1800" dirty="0" err="1" smtClean="0"/>
              <a:t>TechSAge</a:t>
            </a:r>
            <a:r>
              <a:rPr lang="en-US" sz="1800" dirty="0" smtClean="0"/>
              <a:t> RERC</a:t>
            </a:r>
          </a:p>
          <a:p>
            <a:pPr marL="342900" indent="-342900">
              <a:buFont typeface="Arial" charset="0"/>
              <a:buChar char="•"/>
            </a:pPr>
            <a:r>
              <a:rPr lang="en-US" sz="1800" dirty="0" smtClean="0"/>
              <a:t>CDC Epicenter : Ebola Treatment</a:t>
            </a:r>
          </a:p>
          <a:p>
            <a:pPr marL="342900" indent="-342900">
              <a:buFont typeface="Arial" charset="0"/>
              <a:buChar char="•"/>
            </a:pPr>
            <a:r>
              <a:rPr lang="en-US" sz="1800" dirty="0" smtClean="0"/>
              <a:t>Endpoints (patients, providers)</a:t>
            </a:r>
          </a:p>
          <a:p>
            <a:pPr marL="342900" indent="-342900">
              <a:buFont typeface="Arial" charset="0"/>
              <a:buChar char="•"/>
            </a:pPr>
            <a:r>
              <a:rPr lang="en-US" sz="1800" dirty="0" smtClean="0"/>
              <a:t>Behavior change</a:t>
            </a:r>
          </a:p>
          <a:p>
            <a:pPr marL="342900" indent="-342900">
              <a:buFont typeface="AppleColorEmoji" charset="0"/>
              <a:buChar char="💰"/>
            </a:pPr>
            <a:r>
              <a:rPr lang="en-US" sz="1800" dirty="0" smtClean="0"/>
              <a:t>Translational diabetes pilot grants</a:t>
            </a:r>
            <a:endParaRPr lang="en-US" sz="1800" dirty="0"/>
          </a:p>
          <a:p>
            <a:r>
              <a:rPr lang="en-US" sz="2000" dirty="0"/>
              <a:t>Ramp up mobile </a:t>
            </a:r>
            <a:r>
              <a:rPr lang="en-US" sz="2000" dirty="0" smtClean="0"/>
              <a:t>health</a:t>
            </a:r>
          </a:p>
          <a:p>
            <a:pPr marL="285750" indent="-285750">
              <a:buFont typeface="Arial" charset="0"/>
              <a:buChar char="•"/>
            </a:pPr>
            <a:r>
              <a:rPr lang="en-US" sz="1600" dirty="0" err="1" smtClean="0"/>
              <a:t>IPaT</a:t>
            </a:r>
            <a:r>
              <a:rPr lang="en-US" sz="1600" dirty="0" smtClean="0"/>
              <a:t> working group (Beth, Jeremy)</a:t>
            </a:r>
          </a:p>
          <a:p>
            <a:r>
              <a:rPr lang="en-US" sz="2000" dirty="0" smtClean="0"/>
              <a:t>Aging</a:t>
            </a:r>
          </a:p>
          <a:p>
            <a:pPr marL="342900" indent="-342900">
              <a:buFont typeface="Arial" charset="0"/>
              <a:buChar char="•"/>
            </a:pPr>
            <a:r>
              <a:rPr lang="en-US" sz="1800" dirty="0" err="1" smtClean="0"/>
              <a:t>TechSAge</a:t>
            </a:r>
            <a:r>
              <a:rPr lang="en-US" sz="1800" dirty="0" smtClean="0"/>
              <a:t> RERC, DATHA</a:t>
            </a:r>
          </a:p>
          <a:p>
            <a:pPr marL="342900" indent="-342900">
              <a:buFont typeface="Arial" charset="0"/>
              <a:buChar char="•"/>
            </a:pPr>
            <a:r>
              <a:rPr lang="en-US" sz="1800" dirty="0" smtClean="0"/>
              <a:t>Aware Home, GTRI Home Lab</a:t>
            </a:r>
          </a:p>
          <a:p>
            <a:pPr marL="342900" indent="-342900">
              <a:buFont typeface="Arial" charset="0"/>
              <a:buChar char="•"/>
            </a:pPr>
            <a:r>
              <a:rPr lang="en-US" sz="1800" dirty="0" smtClean="0"/>
              <a:t>Optimal Aging (Hertzog)</a:t>
            </a:r>
            <a:endParaRPr lang="en-US" sz="1800" dirty="0"/>
          </a:p>
          <a:p>
            <a:r>
              <a:rPr lang="en-US" sz="2000" dirty="0" smtClean="0"/>
              <a:t>Pediatrics</a:t>
            </a:r>
          </a:p>
          <a:p>
            <a:pPr marL="342900" indent="-342900">
              <a:buFont typeface="AppleColorEmoji" charset="0"/>
              <a:buChar char="💰"/>
            </a:pPr>
            <a:r>
              <a:rPr lang="en-US" sz="1800" dirty="0" smtClean="0"/>
              <a:t>Analytics. Upcoming call for grants.</a:t>
            </a:r>
          </a:p>
          <a:p>
            <a:pPr marL="342900" indent="-342900">
              <a:buFont typeface="Arial" charset="0"/>
              <a:buChar char="•"/>
            </a:pPr>
            <a:r>
              <a:rPr lang="en-US" sz="1800" dirty="0" smtClean="0"/>
              <a:t>Care experience: Pediatric cancer</a:t>
            </a:r>
          </a:p>
          <a:p>
            <a:r>
              <a:rPr lang="en-US" sz="2000" dirty="0" smtClean="0"/>
              <a:t>Infrastructure</a:t>
            </a:r>
          </a:p>
          <a:p>
            <a:pPr marL="342900" indent="-342900">
              <a:buFont typeface="Arial" charset="0"/>
              <a:buChar char="•"/>
            </a:pPr>
            <a:r>
              <a:rPr lang="en-US" sz="1800" dirty="0" smtClean="0"/>
              <a:t>PHDI capabilities </a:t>
            </a:r>
            <a:endParaRPr lang="en-US" sz="1800" dirty="0"/>
          </a:p>
          <a:p>
            <a:pPr marL="342900" indent="-342900">
              <a:buFont typeface="Arial" charset="0"/>
              <a:buChar char="•"/>
            </a:pPr>
            <a:r>
              <a:rPr lang="en-US" sz="1800" dirty="0" smtClean="0"/>
              <a:t>Compliance (HIPAA, NIST, CMS)</a:t>
            </a:r>
            <a:endParaRPr lang="en-US" sz="1800" dirty="0"/>
          </a:p>
        </p:txBody>
      </p:sp>
      <p:sp>
        <p:nvSpPr>
          <p:cNvPr id="8" name="Title 1"/>
          <p:cNvSpPr>
            <a:spLocks noGrp="1"/>
          </p:cNvSpPr>
          <p:nvPr>
            <p:ph type="title"/>
          </p:nvPr>
        </p:nvSpPr>
        <p:spPr>
          <a:xfrm>
            <a:off x="174574" y="182251"/>
            <a:ext cx="6586797" cy="939972"/>
          </a:xfrm>
        </p:spPr>
        <p:txBody>
          <a:bodyPr>
            <a:normAutofit/>
          </a:bodyPr>
          <a:lstStyle/>
          <a:p>
            <a:r>
              <a:rPr lang="en-US" sz="2400" dirty="0">
                <a:solidFill>
                  <a:srgbClr val="3CB878"/>
                </a:solidFill>
              </a:rPr>
              <a:t>Life Long Health and Wellbeing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4644" y="216385"/>
            <a:ext cx="714544" cy="832512"/>
          </a:xfrm>
          <a:prstGeom prst="rect">
            <a:avLst/>
          </a:prstGeom>
        </p:spPr>
      </p:pic>
      <p:pic>
        <p:nvPicPr>
          <p:cNvPr id="1026" name="Picture 2" descr="ttp://www.healthcaredesignmagazine.com/sites/healthcaredesignmagazine.com/files/imagecache/570x360/HDI2_"/>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58490" y="1249363"/>
            <a:ext cx="4304510" cy="252710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sz="half" idx="2"/>
          </p:nvPr>
        </p:nvSpPr>
        <p:spPr>
          <a:xfrm>
            <a:off x="4356890" y="3949020"/>
            <a:ext cx="4256087" cy="2908980"/>
          </a:xfrm>
        </p:spPr>
        <p:txBody>
          <a:bodyPr>
            <a:normAutofit/>
          </a:bodyPr>
          <a:lstStyle/>
          <a:p>
            <a:r>
              <a:rPr lang="en-US" sz="2000" i="1" dirty="0"/>
              <a:t>Pediatric </a:t>
            </a:r>
            <a:r>
              <a:rPr lang="en-US" sz="2000" i="1" dirty="0" smtClean="0"/>
              <a:t>Healthcare</a:t>
            </a:r>
            <a:endParaRPr lang="en-US" sz="2000" i="1" dirty="0"/>
          </a:p>
          <a:p>
            <a:r>
              <a:rPr lang="en-US" sz="2000" i="1" dirty="0"/>
              <a:t>Healthy Aging </a:t>
            </a:r>
            <a:endParaRPr lang="en-US" sz="2000" i="1" dirty="0" smtClean="0"/>
          </a:p>
          <a:p>
            <a:r>
              <a:rPr lang="en-US" sz="2000" i="1" dirty="0" smtClean="0"/>
              <a:t>Healthcare Delivery</a:t>
            </a:r>
          </a:p>
          <a:p>
            <a:r>
              <a:rPr lang="en-US" sz="2000" i="1" dirty="0"/>
              <a:t>Mobile Health &amp; Social </a:t>
            </a:r>
            <a:r>
              <a:rPr lang="en-US" sz="2000" i="1" dirty="0" smtClean="0"/>
              <a:t>Computing</a:t>
            </a:r>
            <a:endParaRPr lang="en-US" sz="2000" i="1" dirty="0"/>
          </a:p>
          <a:p>
            <a:r>
              <a:rPr lang="en-US" sz="2000" i="1" dirty="0"/>
              <a:t>Healthcare Environments</a:t>
            </a:r>
          </a:p>
          <a:p>
            <a:r>
              <a:rPr lang="en-US" sz="2000" i="1" dirty="0" smtClean="0"/>
              <a:t>Healthcare Access and Disparities</a:t>
            </a:r>
          </a:p>
          <a:p>
            <a:r>
              <a:rPr lang="en-US" sz="2000" i="1" dirty="0" smtClean="0"/>
              <a:t>Universal </a:t>
            </a:r>
            <a:r>
              <a:rPr lang="en-US" sz="2000" i="1" dirty="0"/>
              <a:t>Access &amp; Assistive Tech</a:t>
            </a:r>
          </a:p>
          <a:p>
            <a:endParaRPr lang="en-US" sz="2000" i="1" dirty="0"/>
          </a:p>
          <a:p>
            <a:endParaRPr lang="en-US" sz="2000" i="1" dirty="0"/>
          </a:p>
          <a:p>
            <a:endParaRPr lang="en-US" sz="2000" i="1" dirty="0"/>
          </a:p>
        </p:txBody>
      </p:sp>
    </p:spTree>
    <p:extLst>
      <p:ext uri="{BB962C8B-B14F-4D97-AF65-F5344CB8AC3E}">
        <p14:creationId xmlns:p14="http://schemas.microsoft.com/office/powerpoint/2010/main" val="1318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xEl>
                                              <p:pRg st="15" end="15"/>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xEl>
                                              <p:pRg st="16" end="1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4574" y="182251"/>
            <a:ext cx="6586797" cy="939972"/>
          </a:xfrm>
        </p:spPr>
        <p:txBody>
          <a:bodyPr>
            <a:normAutofit/>
          </a:bodyPr>
          <a:lstStyle/>
          <a:p>
            <a:r>
              <a:rPr lang="en-US" sz="2400" dirty="0">
                <a:solidFill>
                  <a:srgbClr val="EFAF1E"/>
                </a:solidFill>
              </a:rPr>
              <a:t>Smart Cities and </a:t>
            </a:r>
            <a:r>
              <a:rPr lang="en-US" sz="2400" dirty="0" smtClean="0">
                <a:solidFill>
                  <a:srgbClr val="EFAF1E"/>
                </a:solidFill>
              </a:rPr>
              <a:t>Inclusive Innovation</a:t>
            </a:r>
            <a:endParaRPr lang="en-US" sz="2400" dirty="0">
              <a:solidFill>
                <a:srgbClr val="EFAF1E"/>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2831" y="216385"/>
            <a:ext cx="714543" cy="832511"/>
          </a:xfrm>
          <a:prstGeom prst="rect">
            <a:avLst/>
          </a:prstGeom>
        </p:spPr>
      </p:pic>
      <p:sp>
        <p:nvSpPr>
          <p:cNvPr id="4" name="Content Placeholder 3"/>
          <p:cNvSpPr>
            <a:spLocks noGrp="1"/>
          </p:cNvSpPr>
          <p:nvPr>
            <p:ph sz="half" idx="2"/>
          </p:nvPr>
        </p:nvSpPr>
        <p:spPr>
          <a:xfrm>
            <a:off x="4633316" y="4115697"/>
            <a:ext cx="4256110" cy="2846580"/>
          </a:xfrm>
        </p:spPr>
        <p:txBody>
          <a:bodyPr>
            <a:normAutofit/>
          </a:bodyPr>
          <a:lstStyle/>
          <a:p>
            <a:r>
              <a:rPr lang="en-US" sz="2000" i="1" dirty="0"/>
              <a:t>Resilience and Response</a:t>
            </a:r>
          </a:p>
          <a:p>
            <a:r>
              <a:rPr lang="en-US" sz="2000" i="1" dirty="0"/>
              <a:t>Public Safety </a:t>
            </a:r>
          </a:p>
          <a:p>
            <a:r>
              <a:rPr lang="en-US" sz="2000" i="1" dirty="0" smtClean="0"/>
              <a:t>Mobility</a:t>
            </a:r>
            <a:endParaRPr lang="en-US" sz="2000" i="1" dirty="0"/>
          </a:p>
          <a:p>
            <a:r>
              <a:rPr lang="en-US" sz="2000" i="1" dirty="0" smtClean="0"/>
              <a:t>Urban </a:t>
            </a:r>
            <a:r>
              <a:rPr lang="en-US" sz="2000" i="1" dirty="0"/>
              <a:t>Innovation</a:t>
            </a:r>
          </a:p>
          <a:p>
            <a:r>
              <a:rPr lang="en-US" sz="2000" i="1" dirty="0"/>
              <a:t>Community </a:t>
            </a:r>
            <a:r>
              <a:rPr lang="en-US" sz="2000" i="1" dirty="0" smtClean="0"/>
              <a:t>Engagement</a:t>
            </a:r>
          </a:p>
          <a:p>
            <a:r>
              <a:rPr lang="en-US" sz="2000" i="1" dirty="0" smtClean="0"/>
              <a:t>Smart Tech for Rural Communities</a:t>
            </a:r>
            <a:endParaRPr lang="en-US" sz="2000" i="1" dirty="0"/>
          </a:p>
          <a:p>
            <a:endParaRPr lang="en-US" i="1" dirty="0"/>
          </a:p>
        </p:txBody>
      </p:sp>
      <p:pic>
        <p:nvPicPr>
          <p:cNvPr id="10"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9548" y="1271078"/>
            <a:ext cx="4043646" cy="2695764"/>
          </a:xfrm>
          <a:prstGeom prst="rect">
            <a:avLst/>
          </a:prstGeom>
        </p:spPr>
      </p:pic>
      <p:pic>
        <p:nvPicPr>
          <p:cNvPr id="6"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9548" y="1270657"/>
            <a:ext cx="4043646" cy="2696606"/>
          </a:xfrm>
          <a:prstGeom prst="rect">
            <a:avLst/>
          </a:prstGeom>
        </p:spPr>
      </p:pic>
    </p:spTree>
    <p:extLst>
      <p:ext uri="{BB962C8B-B14F-4D97-AF65-F5344CB8AC3E}">
        <p14:creationId xmlns:p14="http://schemas.microsoft.com/office/powerpoint/2010/main" val="9904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4574" y="182251"/>
            <a:ext cx="6586797" cy="939972"/>
          </a:xfrm>
        </p:spPr>
        <p:txBody>
          <a:bodyPr>
            <a:normAutofit/>
          </a:bodyPr>
          <a:lstStyle/>
          <a:p>
            <a:r>
              <a:rPr lang="en-US" sz="2400" dirty="0">
                <a:solidFill>
                  <a:srgbClr val="EFAF1E"/>
                </a:solidFill>
              </a:rPr>
              <a:t>Smart Cities and </a:t>
            </a:r>
            <a:r>
              <a:rPr lang="en-US" sz="2400" dirty="0" smtClean="0">
                <a:solidFill>
                  <a:srgbClr val="EFAF1E"/>
                </a:solidFill>
              </a:rPr>
              <a:t>Inclusive Innovation</a:t>
            </a:r>
            <a:endParaRPr lang="en-US" sz="2400" dirty="0">
              <a:solidFill>
                <a:srgbClr val="EFAF1E"/>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2831" y="216385"/>
            <a:ext cx="714543" cy="832511"/>
          </a:xfrm>
          <a:prstGeom prst="rect">
            <a:avLst/>
          </a:prstGeom>
        </p:spPr>
      </p:pic>
      <p:sp>
        <p:nvSpPr>
          <p:cNvPr id="4" name="Content Placeholder 3"/>
          <p:cNvSpPr>
            <a:spLocks noGrp="1"/>
          </p:cNvSpPr>
          <p:nvPr>
            <p:ph sz="half" idx="2"/>
          </p:nvPr>
        </p:nvSpPr>
        <p:spPr>
          <a:xfrm>
            <a:off x="4633316" y="4117054"/>
            <a:ext cx="4256110" cy="2846580"/>
          </a:xfrm>
        </p:spPr>
        <p:txBody>
          <a:bodyPr>
            <a:normAutofit/>
          </a:bodyPr>
          <a:lstStyle/>
          <a:p>
            <a:r>
              <a:rPr lang="en-US" sz="2000" i="1" dirty="0"/>
              <a:t>Resilience and Response</a:t>
            </a:r>
          </a:p>
          <a:p>
            <a:r>
              <a:rPr lang="en-US" sz="2000" i="1" dirty="0"/>
              <a:t>Public Safety </a:t>
            </a:r>
          </a:p>
          <a:p>
            <a:r>
              <a:rPr lang="en-US" sz="2000" i="1" dirty="0" smtClean="0"/>
              <a:t>Mobility</a:t>
            </a:r>
            <a:endParaRPr lang="en-US" sz="2000" i="1" dirty="0"/>
          </a:p>
          <a:p>
            <a:r>
              <a:rPr lang="en-US" sz="2000" i="1" dirty="0" smtClean="0"/>
              <a:t>Urban </a:t>
            </a:r>
            <a:r>
              <a:rPr lang="en-US" sz="2000" i="1" dirty="0"/>
              <a:t>Innovation</a:t>
            </a:r>
          </a:p>
          <a:p>
            <a:r>
              <a:rPr lang="en-US" sz="2000" i="1" dirty="0"/>
              <a:t>Community </a:t>
            </a:r>
            <a:r>
              <a:rPr lang="en-US" sz="2000" i="1" dirty="0" smtClean="0"/>
              <a:t>Engagement</a:t>
            </a:r>
          </a:p>
          <a:p>
            <a:r>
              <a:rPr lang="en-US" sz="2000" i="1" dirty="0" smtClean="0"/>
              <a:t>Smart Tech for Rural Communities</a:t>
            </a:r>
            <a:endParaRPr lang="en-US" sz="2000" i="1" dirty="0"/>
          </a:p>
          <a:p>
            <a:endParaRPr lang="en-US" i="1" dirty="0"/>
          </a:p>
        </p:txBody>
      </p:sp>
      <p:sp>
        <p:nvSpPr>
          <p:cNvPr id="6" name="Text Placeholder 2"/>
          <p:cNvSpPr>
            <a:spLocks noGrp="1"/>
          </p:cNvSpPr>
          <p:nvPr>
            <p:ph sz="half" idx="2"/>
          </p:nvPr>
        </p:nvSpPr>
        <p:spPr>
          <a:xfrm>
            <a:off x="174574" y="1249363"/>
            <a:ext cx="4065587" cy="5353906"/>
          </a:xfrm>
        </p:spPr>
        <p:txBody>
          <a:bodyPr>
            <a:normAutofit lnSpcReduction="10000"/>
          </a:bodyPr>
          <a:lstStyle/>
          <a:p>
            <a:r>
              <a:rPr lang="en-US" sz="2000" dirty="0" smtClean="0"/>
              <a:t>Smart ATL (City of Atlanta)</a:t>
            </a:r>
          </a:p>
          <a:p>
            <a:pPr marL="342900" indent="-342900">
              <a:buFont typeface="Arial" charset="0"/>
              <a:buChar char="•"/>
            </a:pPr>
            <a:r>
              <a:rPr lang="en-US" sz="1800" dirty="0" smtClean="0"/>
              <a:t>North Ave Launch</a:t>
            </a:r>
          </a:p>
          <a:p>
            <a:pPr marL="342900" indent="-342900">
              <a:buFont typeface="Arial" charset="0"/>
              <a:buChar char="•"/>
            </a:pPr>
            <a:r>
              <a:rPr lang="en-US" sz="1800" dirty="0" smtClean="0"/>
              <a:t>Transportation and mobility</a:t>
            </a:r>
          </a:p>
          <a:p>
            <a:pPr marL="342900" indent="-342900">
              <a:buFont typeface="Arial" charset="0"/>
              <a:buChar char="•"/>
            </a:pPr>
            <a:r>
              <a:rPr lang="en-US" sz="1800" dirty="0" smtClean="0"/>
              <a:t>Public safety </a:t>
            </a:r>
          </a:p>
          <a:p>
            <a:pPr marL="342900" indent="-342900">
              <a:buFont typeface="Arial" charset="0"/>
              <a:buChar char="•"/>
            </a:pPr>
            <a:r>
              <a:rPr lang="en-US" sz="1800" dirty="0" smtClean="0"/>
              <a:t>Water (coming in 2018)</a:t>
            </a:r>
            <a:endParaRPr lang="en-US" sz="1800" dirty="0"/>
          </a:p>
          <a:p>
            <a:r>
              <a:rPr lang="en-US" sz="2000" dirty="0" smtClean="0"/>
              <a:t>GA Smart Communities</a:t>
            </a:r>
          </a:p>
          <a:p>
            <a:pPr marL="285750" indent="-285750">
              <a:buFont typeface="Arial" charset="0"/>
              <a:buChar char="•"/>
            </a:pPr>
            <a:r>
              <a:rPr lang="en-US" sz="1600" dirty="0" smtClean="0"/>
              <a:t>July workshop; Upcoming ARC conference</a:t>
            </a:r>
          </a:p>
          <a:p>
            <a:r>
              <a:rPr lang="en-US" sz="2000" dirty="0" smtClean="0"/>
              <a:t>Smart Campus</a:t>
            </a:r>
          </a:p>
          <a:p>
            <a:pPr marL="342900" indent="-342900">
              <a:buFont typeface="Arial" charset="0"/>
              <a:buChar char="•"/>
            </a:pPr>
            <a:r>
              <a:rPr lang="en-US" sz="1800" dirty="0" smtClean="0"/>
              <a:t>Partnership with facilities</a:t>
            </a:r>
            <a:endParaRPr lang="en-US" sz="1800" dirty="0"/>
          </a:p>
          <a:p>
            <a:r>
              <a:rPr lang="en-US" sz="2000" dirty="0" smtClean="0"/>
              <a:t>Smart City data support</a:t>
            </a:r>
          </a:p>
          <a:p>
            <a:pPr marL="342900" indent="-342900">
              <a:buFont typeface="Arial" charset="0"/>
              <a:buChar char="•"/>
            </a:pPr>
            <a:r>
              <a:rPr lang="en-US" sz="1800" dirty="0" smtClean="0"/>
              <a:t>Pilot grants, campus data</a:t>
            </a:r>
          </a:p>
          <a:p>
            <a:r>
              <a:rPr lang="en-US" sz="2000" dirty="0" smtClean="0"/>
              <a:t>Seed Grant</a:t>
            </a:r>
            <a:r>
              <a:rPr lang="en-US" sz="2000" dirty="0"/>
              <a:t>s</a:t>
            </a:r>
            <a:endParaRPr lang="en-US" sz="2000" dirty="0" smtClean="0"/>
          </a:p>
          <a:p>
            <a:pPr marL="342900" indent="-342900">
              <a:buFont typeface="AppleColorEmoji" charset="0"/>
              <a:buChar char="💰"/>
            </a:pPr>
            <a:r>
              <a:rPr lang="en-US" sz="2000" dirty="0" smtClean="0"/>
              <a:t>Campus twin</a:t>
            </a:r>
          </a:p>
          <a:p>
            <a:pPr marL="342900" indent="-342900">
              <a:buFont typeface="AppleColorEmoji" charset="0"/>
              <a:buChar char="💰"/>
            </a:pPr>
            <a:r>
              <a:rPr lang="en-US" sz="2000" dirty="0" smtClean="0"/>
              <a:t>Westside community engagement</a:t>
            </a:r>
          </a:p>
          <a:p>
            <a:r>
              <a:rPr lang="en-US" sz="2000" dirty="0" smtClean="0"/>
              <a:t>National Leadership</a:t>
            </a:r>
          </a:p>
          <a:p>
            <a:pPr marL="342900" indent="-342900">
              <a:buFont typeface="Arial" charset="0"/>
              <a:buChar char="•"/>
            </a:pPr>
            <a:endParaRPr lang="en-US" sz="1800" dirty="0"/>
          </a:p>
        </p:txBody>
      </p:sp>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9548" y="1271078"/>
            <a:ext cx="4043646" cy="2695764"/>
          </a:xfrm>
          <a:prstGeom prst="rect">
            <a:avLst/>
          </a:prstGeom>
        </p:spPr>
      </p:pic>
      <p:pic>
        <p:nvPicPr>
          <p:cNvPr id="8"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9548" y="1270657"/>
            <a:ext cx="4043646" cy="2696606"/>
          </a:xfrm>
          <a:prstGeom prst="rect">
            <a:avLst/>
          </a:prstGeom>
        </p:spPr>
      </p:pic>
    </p:spTree>
    <p:extLst>
      <p:ext uri="{BB962C8B-B14F-4D97-AF65-F5344CB8AC3E}">
        <p14:creationId xmlns:p14="http://schemas.microsoft.com/office/powerpoint/2010/main" val="55567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4574" y="182251"/>
            <a:ext cx="6586797" cy="939972"/>
          </a:xfrm>
        </p:spPr>
        <p:txBody>
          <a:bodyPr>
            <a:normAutofit/>
          </a:bodyPr>
          <a:lstStyle/>
          <a:p>
            <a:r>
              <a:rPr lang="en-US" sz="2400" dirty="0">
                <a:solidFill>
                  <a:srgbClr val="EFAF1E"/>
                </a:solidFill>
              </a:rPr>
              <a:t>Smart Cities and </a:t>
            </a:r>
            <a:r>
              <a:rPr lang="en-US" sz="2400" dirty="0" smtClean="0">
                <a:solidFill>
                  <a:srgbClr val="EFAF1E"/>
                </a:solidFill>
              </a:rPr>
              <a:t>Inclusive Innovation</a:t>
            </a:r>
            <a:endParaRPr lang="en-US" sz="2400" dirty="0">
              <a:solidFill>
                <a:srgbClr val="EFAF1E"/>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2831" y="216385"/>
            <a:ext cx="714543" cy="832511"/>
          </a:xfrm>
          <a:prstGeom prst="rect">
            <a:avLst/>
          </a:prstGeom>
        </p:spPr>
      </p:pic>
      <p:sp>
        <p:nvSpPr>
          <p:cNvPr id="4" name="Content Placeholder 3"/>
          <p:cNvSpPr>
            <a:spLocks noGrp="1"/>
          </p:cNvSpPr>
          <p:nvPr>
            <p:ph sz="half" idx="2"/>
          </p:nvPr>
        </p:nvSpPr>
        <p:spPr>
          <a:xfrm>
            <a:off x="174574" y="927101"/>
            <a:ext cx="8867826" cy="6889544"/>
          </a:xfrm>
        </p:spPr>
        <p:txBody>
          <a:bodyPr>
            <a:normAutofit/>
          </a:bodyPr>
          <a:lstStyle/>
          <a:p>
            <a:pPr marL="457200" marR="0" indent="-442913">
              <a:lnSpc>
                <a:spcPct val="100000"/>
              </a:lnSpc>
              <a:spcBef>
                <a:spcPts val="0"/>
              </a:spcBef>
              <a:spcAft>
                <a:spcPts val="0"/>
              </a:spcAft>
            </a:pPr>
            <a:r>
              <a:rPr lang="en-US" sz="1800" b="1" dirty="0" smtClean="0">
                <a:solidFill>
                  <a:srgbClr val="000000"/>
                </a:solidFill>
                <a:latin typeface="Calibri" charset="0"/>
                <a:ea typeface="Times New Roman" charset="0"/>
                <a:cs typeface="Arial" charset="0"/>
              </a:rPr>
              <a:t>SEPTEMBER </a:t>
            </a:r>
            <a:r>
              <a:rPr lang="en-US" sz="1800" b="1" dirty="0">
                <a:solidFill>
                  <a:srgbClr val="000000"/>
                </a:solidFill>
                <a:latin typeface="Calibri" charset="0"/>
                <a:ea typeface="Times New Roman" charset="0"/>
                <a:cs typeface="Arial" charset="0"/>
              </a:rPr>
              <a:t>SMART CITY EVENTS: </a:t>
            </a:r>
            <a:endParaRPr lang="en-US" sz="1800" dirty="0">
              <a:latin typeface="Times New Roman" charset="0"/>
              <a:ea typeface="Times New Roman" charset="0"/>
            </a:endParaRPr>
          </a:p>
          <a:p>
            <a:pPr>
              <a:lnSpc>
                <a:spcPct val="100000"/>
              </a:lnSpc>
              <a:spcBef>
                <a:spcPts val="0"/>
              </a:spcBef>
            </a:pPr>
            <a:r>
              <a:rPr lang="en-US" sz="1800" b="1" dirty="0" err="1" smtClean="0">
                <a:solidFill>
                  <a:schemeClr val="tx1"/>
                </a:solidFill>
                <a:latin typeface="Calibri" charset="0"/>
                <a:ea typeface="Times New Roman" charset="0"/>
                <a:cs typeface="Arial" charset="0"/>
              </a:rPr>
              <a:t>MetroLab</a:t>
            </a:r>
            <a:r>
              <a:rPr lang="en-US" sz="1800" b="1" dirty="0" smtClean="0">
                <a:solidFill>
                  <a:schemeClr val="tx1"/>
                </a:solidFill>
                <a:latin typeface="Calibri" charset="0"/>
                <a:ea typeface="Times New Roman" charset="0"/>
                <a:cs typeface="Arial" charset="0"/>
              </a:rPr>
              <a:t> Summit</a:t>
            </a:r>
            <a:endParaRPr lang="en-US" sz="1800" b="1" dirty="0" smtClean="0">
              <a:solidFill>
                <a:schemeClr val="tx1"/>
              </a:solidFill>
              <a:latin typeface="Times New Roman" charset="0"/>
              <a:ea typeface="Times New Roman" charset="0"/>
            </a:endParaRPr>
          </a:p>
          <a:p>
            <a:pPr>
              <a:lnSpc>
                <a:spcPct val="100000"/>
              </a:lnSpc>
              <a:spcBef>
                <a:spcPts val="0"/>
              </a:spcBef>
            </a:pPr>
            <a:r>
              <a:rPr lang="en-US" sz="1800" i="1" dirty="0" smtClean="0">
                <a:solidFill>
                  <a:srgbClr val="000000"/>
                </a:solidFill>
                <a:latin typeface="Calibri" charset="0"/>
                <a:ea typeface="Times New Roman" charset="0"/>
                <a:cs typeface="Arial" charset="0"/>
              </a:rPr>
              <a:t>Sept </a:t>
            </a:r>
            <a:r>
              <a:rPr lang="en-US" sz="1800" i="1" dirty="0">
                <a:solidFill>
                  <a:srgbClr val="000000"/>
                </a:solidFill>
                <a:latin typeface="Calibri" charset="0"/>
                <a:ea typeface="Times New Roman" charset="0"/>
                <a:cs typeface="Arial" charset="0"/>
              </a:rPr>
              <a:t>13-15 </a:t>
            </a:r>
            <a:r>
              <a:rPr lang="en-US" sz="1800" dirty="0">
                <a:solidFill>
                  <a:srgbClr val="000000"/>
                </a:solidFill>
                <a:latin typeface="Calibri" charset="0"/>
                <a:ea typeface="Times New Roman" charset="0"/>
                <a:cs typeface="Arial" charset="0"/>
              </a:rPr>
              <a:t>@ Academy of </a:t>
            </a:r>
            <a:r>
              <a:rPr lang="en-US" sz="1800" dirty="0" smtClean="0">
                <a:solidFill>
                  <a:srgbClr val="000000"/>
                </a:solidFill>
                <a:latin typeface="Calibri" charset="0"/>
                <a:ea typeface="Times New Roman" charset="0"/>
                <a:cs typeface="Arial" charset="0"/>
              </a:rPr>
              <a:t>Medicine</a:t>
            </a:r>
            <a:endParaRPr lang="en-US" sz="1800" dirty="0" smtClean="0">
              <a:latin typeface="Times New Roman" charset="0"/>
              <a:ea typeface="Times New Roman" charset="0"/>
            </a:endParaRPr>
          </a:p>
          <a:p>
            <a:pPr>
              <a:lnSpc>
                <a:spcPct val="100000"/>
              </a:lnSpc>
              <a:spcBef>
                <a:spcPts val="0"/>
              </a:spcBef>
            </a:pPr>
            <a:r>
              <a:rPr lang="en-US" sz="1800" i="1" dirty="0" smtClean="0">
                <a:solidFill>
                  <a:srgbClr val="000000"/>
                </a:solidFill>
                <a:latin typeface="Calibri" charset="0"/>
                <a:ea typeface="Times New Roman" charset="0"/>
                <a:cs typeface="Arial" charset="0"/>
              </a:rPr>
              <a:t>Lam</a:t>
            </a:r>
            <a:r>
              <a:rPr lang="en-US" sz="1800" i="1" dirty="0">
                <a:solidFill>
                  <a:srgbClr val="000000"/>
                </a:solidFill>
                <a:latin typeface="Calibri" charset="0"/>
                <a:ea typeface="Times New Roman" charset="0"/>
                <a:cs typeface="Arial" charset="0"/>
              </a:rPr>
              <a:t>, </a:t>
            </a:r>
            <a:r>
              <a:rPr lang="en-US" sz="1800" i="1" dirty="0" smtClean="0">
                <a:solidFill>
                  <a:srgbClr val="000000"/>
                </a:solidFill>
                <a:latin typeface="Calibri" charset="0"/>
                <a:ea typeface="Times New Roman" charset="0"/>
                <a:cs typeface="Arial" charset="0"/>
              </a:rPr>
              <a:t>Zegura </a:t>
            </a:r>
            <a:r>
              <a:rPr lang="en-US" sz="1800" i="1" dirty="0">
                <a:solidFill>
                  <a:srgbClr val="000000"/>
                </a:solidFill>
                <a:latin typeface="Calibri" charset="0"/>
                <a:ea typeface="Times New Roman" charset="0"/>
                <a:cs typeface="Arial" charset="0"/>
              </a:rPr>
              <a:t>and </a:t>
            </a:r>
            <a:r>
              <a:rPr lang="en-US" sz="1800" i="1" dirty="0" err="1" smtClean="0">
                <a:solidFill>
                  <a:srgbClr val="000000"/>
                </a:solidFill>
                <a:latin typeface="Calibri" charset="0"/>
                <a:ea typeface="Times New Roman" charset="0"/>
                <a:cs typeface="Arial" charset="0"/>
              </a:rPr>
              <a:t>LeDantec</a:t>
            </a:r>
            <a:r>
              <a:rPr lang="en-US" sz="1800" dirty="0">
                <a:solidFill>
                  <a:srgbClr val="000000"/>
                </a:solidFill>
                <a:latin typeface="Calibri" charset="0"/>
                <a:ea typeface="Times New Roman" charset="0"/>
                <a:cs typeface="Arial" charset="0"/>
              </a:rPr>
              <a:t> are </a:t>
            </a:r>
            <a:r>
              <a:rPr lang="en-US" sz="1800" dirty="0" smtClean="0">
                <a:solidFill>
                  <a:srgbClr val="000000"/>
                </a:solidFill>
                <a:latin typeface="Calibri" charset="0"/>
                <a:ea typeface="Times New Roman" charset="0"/>
                <a:cs typeface="Arial" charset="0"/>
              </a:rPr>
              <a:t>GT speakers</a:t>
            </a:r>
            <a:r>
              <a:rPr lang="en-US" sz="1800" dirty="0">
                <a:solidFill>
                  <a:srgbClr val="000000"/>
                </a:solidFill>
                <a:latin typeface="Calibri" charset="0"/>
                <a:ea typeface="Times New Roman" charset="0"/>
                <a:cs typeface="Arial" charset="0"/>
              </a:rPr>
              <a:t>.  </a:t>
            </a:r>
            <a:br>
              <a:rPr lang="en-US" sz="1800" dirty="0">
                <a:solidFill>
                  <a:srgbClr val="000000"/>
                </a:solidFill>
                <a:latin typeface="Calibri" charset="0"/>
                <a:ea typeface="Times New Roman" charset="0"/>
                <a:cs typeface="Arial" charset="0"/>
              </a:rPr>
            </a:br>
            <a:r>
              <a:rPr lang="en-US" sz="1800" dirty="0" smtClean="0">
                <a:solidFill>
                  <a:srgbClr val="000000"/>
                </a:solidFill>
                <a:latin typeface="Calibri" charset="0"/>
                <a:ea typeface="Times New Roman" charset="0"/>
              </a:rPr>
              <a:t>GT </a:t>
            </a:r>
            <a:r>
              <a:rPr lang="en-US" sz="1800" dirty="0">
                <a:solidFill>
                  <a:srgbClr val="000000"/>
                </a:solidFill>
                <a:latin typeface="Calibri" charset="0"/>
                <a:ea typeface="Times New Roman" charset="0"/>
              </a:rPr>
              <a:t>faculty, staff </a:t>
            </a:r>
            <a:r>
              <a:rPr lang="en-US" sz="1800" dirty="0" smtClean="0">
                <a:solidFill>
                  <a:srgbClr val="000000"/>
                </a:solidFill>
                <a:latin typeface="Calibri" charset="0"/>
                <a:ea typeface="Times New Roman" charset="0"/>
              </a:rPr>
              <a:t>&amp; students </a:t>
            </a:r>
            <a:r>
              <a:rPr lang="en-US" sz="1800" dirty="0">
                <a:solidFill>
                  <a:srgbClr val="000000"/>
                </a:solidFill>
                <a:latin typeface="Calibri" charset="0"/>
                <a:ea typeface="Times New Roman" charset="0"/>
              </a:rPr>
              <a:t>qualify for </a:t>
            </a:r>
            <a:r>
              <a:rPr lang="en-US" sz="1800" dirty="0" smtClean="0">
                <a:solidFill>
                  <a:srgbClr val="000000"/>
                </a:solidFill>
                <a:latin typeface="Calibri" charset="0"/>
                <a:ea typeface="Times New Roman" charset="0"/>
              </a:rPr>
              <a:t/>
            </a:r>
            <a:br>
              <a:rPr lang="en-US" sz="1800" dirty="0" smtClean="0">
                <a:solidFill>
                  <a:srgbClr val="000000"/>
                </a:solidFill>
                <a:latin typeface="Calibri" charset="0"/>
                <a:ea typeface="Times New Roman" charset="0"/>
              </a:rPr>
            </a:br>
            <a:r>
              <a:rPr lang="en-US" sz="1800" dirty="0" smtClean="0">
                <a:solidFill>
                  <a:srgbClr val="000000"/>
                </a:solidFill>
                <a:latin typeface="Calibri" charset="0"/>
                <a:ea typeface="Times New Roman" charset="0"/>
              </a:rPr>
              <a:t>discounted registration (code</a:t>
            </a:r>
            <a:r>
              <a:rPr lang="en-US" sz="1800" dirty="0">
                <a:solidFill>
                  <a:srgbClr val="000000"/>
                </a:solidFill>
                <a:latin typeface="Calibri" charset="0"/>
                <a:ea typeface="Times New Roman" charset="0"/>
              </a:rPr>
              <a:t>: </a:t>
            </a:r>
            <a:r>
              <a:rPr lang="en-US" sz="1800" b="1" dirty="0">
                <a:solidFill>
                  <a:srgbClr val="000000"/>
                </a:solidFill>
                <a:latin typeface="Calibri" charset="0"/>
                <a:ea typeface="Times New Roman" charset="0"/>
              </a:rPr>
              <a:t>SUMMIT250)</a:t>
            </a:r>
            <a:r>
              <a:rPr lang="en-US" sz="1800" dirty="0">
                <a:solidFill>
                  <a:srgbClr val="000000"/>
                </a:solidFill>
                <a:latin typeface="Calibri" charset="0"/>
                <a:ea typeface="Times New Roman" charset="0"/>
              </a:rPr>
              <a:t>. </a:t>
            </a:r>
            <a:endParaRPr lang="en-US" sz="1800" dirty="0">
              <a:latin typeface="Times New Roman" charset="0"/>
              <a:ea typeface="Times New Roman" charset="0"/>
            </a:endParaRPr>
          </a:p>
          <a:p>
            <a:pPr>
              <a:lnSpc>
                <a:spcPct val="100000"/>
              </a:lnSpc>
              <a:spcBef>
                <a:spcPts val="0"/>
              </a:spcBef>
            </a:pPr>
            <a:r>
              <a:rPr lang="en-US" sz="1800" dirty="0">
                <a:solidFill>
                  <a:srgbClr val="000000"/>
                </a:solidFill>
                <a:latin typeface="Calibri" charset="0"/>
                <a:ea typeface="Times New Roman" charset="0"/>
              </a:rPr>
              <a:t> </a:t>
            </a:r>
            <a:r>
              <a:rPr lang="en-US" sz="1800" dirty="0" smtClean="0">
                <a:latin typeface="Times New Roman" charset="0"/>
                <a:ea typeface="Times New Roman" charset="0"/>
              </a:rPr>
              <a:t/>
            </a:r>
            <a:br>
              <a:rPr lang="en-US" sz="1800" dirty="0" smtClean="0">
                <a:latin typeface="Times New Roman" charset="0"/>
                <a:ea typeface="Times New Roman" charset="0"/>
              </a:rPr>
            </a:br>
            <a:r>
              <a:rPr lang="en-US" sz="1800" b="1" dirty="0" smtClean="0">
                <a:solidFill>
                  <a:srgbClr val="000000"/>
                </a:solidFill>
                <a:latin typeface="Calibri" charset="0"/>
                <a:ea typeface="Times New Roman" charset="0"/>
                <a:cs typeface="Arial" charset="0"/>
              </a:rPr>
              <a:t>North </a:t>
            </a:r>
            <a:r>
              <a:rPr lang="en-US" sz="1800" b="1" dirty="0">
                <a:solidFill>
                  <a:srgbClr val="000000"/>
                </a:solidFill>
                <a:latin typeface="Calibri" charset="0"/>
                <a:ea typeface="Times New Roman" charset="0"/>
                <a:cs typeface="Arial" charset="0"/>
              </a:rPr>
              <a:t>Avenue Corridor </a:t>
            </a:r>
            <a:r>
              <a:rPr lang="en-US" sz="1800" b="1" dirty="0" smtClean="0">
                <a:solidFill>
                  <a:srgbClr val="000000"/>
                </a:solidFill>
                <a:latin typeface="Calibri" charset="0"/>
                <a:ea typeface="Times New Roman" charset="0"/>
                <a:cs typeface="Arial" charset="0"/>
              </a:rPr>
              <a:t>Launch</a:t>
            </a:r>
            <a:endParaRPr lang="en-US" sz="1800" dirty="0" smtClean="0">
              <a:latin typeface="Times New Roman" charset="0"/>
              <a:ea typeface="Times New Roman" charset="0"/>
            </a:endParaRPr>
          </a:p>
          <a:p>
            <a:pPr>
              <a:lnSpc>
                <a:spcPct val="100000"/>
              </a:lnSpc>
              <a:spcBef>
                <a:spcPts val="0"/>
              </a:spcBef>
            </a:pPr>
            <a:r>
              <a:rPr lang="en-US" sz="1800" i="1" dirty="0" smtClean="0">
                <a:solidFill>
                  <a:srgbClr val="000000"/>
                </a:solidFill>
                <a:latin typeface="Calibri" charset="0"/>
                <a:ea typeface="Times New Roman" charset="0"/>
                <a:cs typeface="Arial" charset="0"/>
              </a:rPr>
              <a:t>Sept </a:t>
            </a:r>
            <a:r>
              <a:rPr lang="en-US" sz="1800" i="1" dirty="0">
                <a:solidFill>
                  <a:srgbClr val="000000"/>
                </a:solidFill>
                <a:latin typeface="Calibri" charset="0"/>
                <a:ea typeface="Times New Roman" charset="0"/>
                <a:cs typeface="Arial" charset="0"/>
              </a:rPr>
              <a:t>14 @ Ponce City </a:t>
            </a:r>
            <a:r>
              <a:rPr lang="en-US" sz="1800" i="1" dirty="0" smtClean="0">
                <a:solidFill>
                  <a:srgbClr val="000000"/>
                </a:solidFill>
                <a:latin typeface="Calibri" charset="0"/>
                <a:ea typeface="Times New Roman" charset="0"/>
                <a:cs typeface="Arial" charset="0"/>
              </a:rPr>
              <a:t>Market</a:t>
            </a:r>
            <a:r>
              <a:rPr lang="en-US" sz="1800" dirty="0" smtClean="0">
                <a:latin typeface="Times New Roman" charset="0"/>
                <a:ea typeface="Times New Roman" charset="0"/>
              </a:rPr>
              <a:t/>
            </a:r>
            <a:br>
              <a:rPr lang="en-US" sz="1800" dirty="0" smtClean="0">
                <a:latin typeface="Times New Roman" charset="0"/>
                <a:ea typeface="Times New Roman" charset="0"/>
              </a:rPr>
            </a:br>
            <a:r>
              <a:rPr lang="en-US" sz="1800" dirty="0" smtClean="0">
                <a:solidFill>
                  <a:srgbClr val="000000"/>
                </a:solidFill>
                <a:latin typeface="Calibri" charset="0"/>
                <a:ea typeface="Times New Roman" charset="0"/>
                <a:cs typeface="Arial" charset="0"/>
              </a:rPr>
              <a:t>Mayor </a:t>
            </a:r>
            <a:r>
              <a:rPr lang="en-US" sz="1800" dirty="0">
                <a:solidFill>
                  <a:srgbClr val="000000"/>
                </a:solidFill>
                <a:latin typeface="Calibri" charset="0"/>
                <a:ea typeface="Times New Roman" charset="0"/>
                <a:cs typeface="Arial" charset="0"/>
              </a:rPr>
              <a:t>Reed and </a:t>
            </a:r>
            <a:r>
              <a:rPr lang="en-US" sz="1800" i="1" dirty="0">
                <a:solidFill>
                  <a:srgbClr val="000000"/>
                </a:solidFill>
                <a:latin typeface="Calibri" charset="0"/>
                <a:ea typeface="Times New Roman" charset="0"/>
                <a:cs typeface="Arial" charset="0"/>
              </a:rPr>
              <a:t>President Peterson</a:t>
            </a:r>
            <a:r>
              <a:rPr lang="en-US" sz="1800" dirty="0">
                <a:solidFill>
                  <a:srgbClr val="000000"/>
                </a:solidFill>
                <a:latin typeface="Calibri" charset="0"/>
                <a:ea typeface="Times New Roman" charset="0"/>
                <a:cs typeface="Arial" charset="0"/>
              </a:rPr>
              <a:t> will </a:t>
            </a:r>
            <a:r>
              <a:rPr lang="en-US" sz="1800" dirty="0" smtClean="0">
                <a:solidFill>
                  <a:srgbClr val="000000"/>
                </a:solidFill>
                <a:latin typeface="Calibri" charset="0"/>
                <a:ea typeface="Times New Roman" charset="0"/>
                <a:cs typeface="Arial" charset="0"/>
              </a:rPr>
              <a:t>speak</a:t>
            </a:r>
            <a:br>
              <a:rPr lang="en-US" sz="1800" dirty="0" smtClean="0">
                <a:solidFill>
                  <a:srgbClr val="000000"/>
                </a:solidFill>
                <a:latin typeface="Calibri" charset="0"/>
                <a:ea typeface="Times New Roman" charset="0"/>
                <a:cs typeface="Arial" charset="0"/>
              </a:rPr>
            </a:br>
            <a:r>
              <a:rPr lang="en-US" sz="1800" dirty="0">
                <a:solidFill>
                  <a:srgbClr val="000000"/>
                </a:solidFill>
                <a:latin typeface="Calibri" charset="0"/>
                <a:ea typeface="Times New Roman" charset="0"/>
              </a:rPr>
              <a:t> </a:t>
            </a:r>
            <a:endParaRPr lang="en-US" sz="1800" dirty="0" smtClean="0">
              <a:latin typeface="Times New Roman" charset="0"/>
              <a:ea typeface="Times New Roman" charset="0"/>
            </a:endParaRPr>
          </a:p>
          <a:p>
            <a:pPr>
              <a:lnSpc>
                <a:spcPct val="100000"/>
              </a:lnSpc>
              <a:spcBef>
                <a:spcPts val="0"/>
              </a:spcBef>
            </a:pPr>
            <a:r>
              <a:rPr lang="en-US" sz="1800" b="1" dirty="0" smtClean="0">
                <a:solidFill>
                  <a:srgbClr val="000000"/>
                </a:solidFill>
                <a:latin typeface="Calibri" charset="0"/>
                <a:ea typeface="Times New Roman" charset="0"/>
                <a:cs typeface="Arial" charset="0"/>
              </a:rPr>
              <a:t>City of Atlanta “Experience </a:t>
            </a:r>
            <a:r>
              <a:rPr lang="en-US" sz="1800" b="1" dirty="0">
                <a:solidFill>
                  <a:srgbClr val="000000"/>
                </a:solidFill>
                <a:latin typeface="Calibri" charset="0"/>
                <a:ea typeface="Times New Roman" charset="0"/>
                <a:cs typeface="Arial" charset="0"/>
              </a:rPr>
              <a:t>the Smart </a:t>
            </a:r>
            <a:r>
              <a:rPr lang="en-US" sz="1800" b="1" dirty="0" smtClean="0">
                <a:solidFill>
                  <a:srgbClr val="000000"/>
                </a:solidFill>
                <a:latin typeface="Calibri" charset="0"/>
                <a:ea typeface="Times New Roman" charset="0"/>
                <a:cs typeface="Arial" charset="0"/>
              </a:rPr>
              <a:t>City”</a:t>
            </a:r>
            <a:endParaRPr lang="en-US" sz="1800" dirty="0" smtClean="0">
              <a:latin typeface="Times New Roman" charset="0"/>
              <a:ea typeface="Times New Roman" charset="0"/>
            </a:endParaRPr>
          </a:p>
          <a:p>
            <a:pPr>
              <a:lnSpc>
                <a:spcPct val="100000"/>
              </a:lnSpc>
              <a:spcBef>
                <a:spcPts val="0"/>
              </a:spcBef>
            </a:pPr>
            <a:r>
              <a:rPr lang="en-US" sz="1800" i="1" dirty="0" smtClean="0">
                <a:solidFill>
                  <a:srgbClr val="000000"/>
                </a:solidFill>
                <a:latin typeface="Calibri" charset="0"/>
                <a:ea typeface="Times New Roman" charset="0"/>
                <a:cs typeface="Arial" charset="0"/>
              </a:rPr>
              <a:t>Sept </a:t>
            </a:r>
            <a:r>
              <a:rPr lang="en-US" sz="1800" i="1" dirty="0">
                <a:solidFill>
                  <a:srgbClr val="000000"/>
                </a:solidFill>
                <a:latin typeface="Calibri" charset="0"/>
                <a:ea typeface="Times New Roman" charset="0"/>
                <a:cs typeface="Arial" charset="0"/>
              </a:rPr>
              <a:t>15 @ Ponce City </a:t>
            </a:r>
            <a:r>
              <a:rPr lang="en-US" sz="1800" i="1" dirty="0" smtClean="0">
                <a:solidFill>
                  <a:srgbClr val="000000"/>
                </a:solidFill>
                <a:latin typeface="Calibri" charset="0"/>
                <a:ea typeface="Times New Roman" charset="0"/>
                <a:cs typeface="Arial" charset="0"/>
              </a:rPr>
              <a:t>Market</a:t>
            </a:r>
            <a:r>
              <a:rPr lang="en-US" sz="1800" dirty="0" smtClean="0">
                <a:latin typeface="Times New Roman" charset="0"/>
                <a:ea typeface="Times New Roman" charset="0"/>
              </a:rPr>
              <a:t>, </a:t>
            </a:r>
            <a:r>
              <a:rPr lang="en-US" sz="1800" dirty="0" smtClean="0">
                <a:solidFill>
                  <a:srgbClr val="000000"/>
                </a:solidFill>
                <a:latin typeface="Calibri" charset="0"/>
                <a:ea typeface="Times New Roman" charset="0"/>
                <a:cs typeface="Arial" charset="0"/>
              </a:rPr>
              <a:t>CoA showcase as </a:t>
            </a:r>
            <a:r>
              <a:rPr lang="en-US" sz="1800" dirty="0">
                <a:solidFill>
                  <a:srgbClr val="000000"/>
                </a:solidFill>
                <a:latin typeface="Calibri" charset="0"/>
                <a:ea typeface="Times New Roman" charset="0"/>
                <a:cs typeface="Arial" charset="0"/>
              </a:rPr>
              <a:t>part of Atlanta’s Smart City Week </a:t>
            </a:r>
            <a:r>
              <a:rPr lang="en-US" sz="1800" dirty="0" smtClean="0">
                <a:solidFill>
                  <a:srgbClr val="000000"/>
                </a:solidFill>
                <a:latin typeface="Calibri" charset="0"/>
                <a:ea typeface="Times New Roman" charset="0"/>
                <a:cs typeface="Arial" charset="0"/>
              </a:rPr>
              <a:t/>
            </a:r>
            <a:br>
              <a:rPr lang="en-US" sz="1800" dirty="0" smtClean="0">
                <a:solidFill>
                  <a:srgbClr val="000000"/>
                </a:solidFill>
                <a:latin typeface="Calibri" charset="0"/>
                <a:ea typeface="Times New Roman" charset="0"/>
                <a:cs typeface="Arial" charset="0"/>
              </a:rPr>
            </a:br>
            <a:endParaRPr lang="en-US" sz="1800" dirty="0" smtClean="0">
              <a:solidFill>
                <a:srgbClr val="000000"/>
              </a:solidFill>
              <a:latin typeface="Arial" charset="0"/>
              <a:ea typeface="Times New Roman" charset="0"/>
              <a:hlinkClick r:id="rId4"/>
            </a:endParaRPr>
          </a:p>
          <a:p>
            <a:pPr>
              <a:lnSpc>
                <a:spcPct val="100000"/>
              </a:lnSpc>
              <a:spcBef>
                <a:spcPts val="0"/>
              </a:spcBef>
            </a:pPr>
            <a:r>
              <a:rPr lang="en-US" sz="1800" b="1" dirty="0" smtClean="0">
                <a:solidFill>
                  <a:schemeClr val="tx1"/>
                </a:solidFill>
                <a:latin typeface="Calibri" charset="0"/>
                <a:ea typeface="Times New Roman" charset="0"/>
              </a:rPr>
              <a:t>POLIS </a:t>
            </a:r>
            <a:r>
              <a:rPr lang="en-US" sz="1800" b="1" dirty="0">
                <a:solidFill>
                  <a:schemeClr val="tx1"/>
                </a:solidFill>
                <a:latin typeface="Calibri" charset="0"/>
                <a:ea typeface="Times New Roman" charset="0"/>
              </a:rPr>
              <a:t>Civic Tech/Smart Cities Speaker </a:t>
            </a:r>
            <a:r>
              <a:rPr lang="en-US" sz="1800" b="1" dirty="0" smtClean="0">
                <a:solidFill>
                  <a:schemeClr val="tx1"/>
                </a:solidFill>
                <a:latin typeface="Calibri" charset="0"/>
                <a:ea typeface="Times New Roman" charset="0"/>
              </a:rPr>
              <a:t>Series</a:t>
            </a:r>
            <a:endParaRPr lang="en-US" sz="1800" b="1" dirty="0" smtClean="0">
              <a:solidFill>
                <a:schemeClr val="tx1"/>
              </a:solidFill>
              <a:latin typeface="Times New Roman" charset="0"/>
              <a:ea typeface="Times New Roman" charset="0"/>
            </a:endParaRPr>
          </a:p>
          <a:p>
            <a:pPr>
              <a:lnSpc>
                <a:spcPct val="100000"/>
              </a:lnSpc>
              <a:spcBef>
                <a:spcPts val="0"/>
              </a:spcBef>
            </a:pPr>
            <a:r>
              <a:rPr lang="en-US" sz="1800" i="1" dirty="0" smtClean="0">
                <a:solidFill>
                  <a:srgbClr val="000000"/>
                </a:solidFill>
                <a:latin typeface="Calibri" charset="0"/>
                <a:ea typeface="Times New Roman" charset="0"/>
                <a:cs typeface="Arial" charset="0"/>
              </a:rPr>
              <a:t>Sept </a:t>
            </a:r>
            <a:r>
              <a:rPr lang="en-US" sz="1800" i="1" dirty="0">
                <a:solidFill>
                  <a:srgbClr val="000000"/>
                </a:solidFill>
                <a:latin typeface="Calibri" charset="0"/>
                <a:ea typeface="Times New Roman" charset="0"/>
                <a:cs typeface="Arial" charset="0"/>
              </a:rPr>
              <a:t>17 @ General </a:t>
            </a:r>
            <a:r>
              <a:rPr lang="en-US" sz="1800" i="1" dirty="0" smtClean="0">
                <a:solidFill>
                  <a:srgbClr val="000000"/>
                </a:solidFill>
                <a:latin typeface="Calibri" charset="0"/>
                <a:ea typeface="Times New Roman" charset="0"/>
                <a:cs typeface="Arial" charset="0"/>
              </a:rPr>
              <a:t>Assembly</a:t>
            </a:r>
            <a:r>
              <a:rPr lang="en-US" sz="1800" dirty="0" smtClean="0">
                <a:solidFill>
                  <a:srgbClr val="000000"/>
                </a:solidFill>
                <a:latin typeface="Calibri" charset="0"/>
                <a:ea typeface="Times New Roman" charset="0"/>
                <a:cs typeface="Arial" charset="0"/>
              </a:rPr>
              <a:t> </a:t>
            </a:r>
            <a:r>
              <a:rPr lang="en-US" sz="1800" dirty="0">
                <a:solidFill>
                  <a:srgbClr val="000000"/>
                </a:solidFill>
                <a:latin typeface="Calibri" charset="0"/>
                <a:ea typeface="Times New Roman" charset="0"/>
                <a:cs typeface="Arial" charset="0"/>
              </a:rPr>
              <a:t>a speaker series on civic tech and smart cities will start.</a:t>
            </a:r>
            <a:endParaRPr lang="en-US" sz="1800" dirty="0">
              <a:latin typeface="Times New Roman" charset="0"/>
              <a:ea typeface="Times New Roman" charset="0"/>
            </a:endParaRPr>
          </a:p>
          <a:p>
            <a:pPr>
              <a:lnSpc>
                <a:spcPct val="100000"/>
              </a:lnSpc>
              <a:spcBef>
                <a:spcPts val="0"/>
              </a:spcBef>
            </a:pPr>
            <a:r>
              <a:rPr lang="en-US" sz="1800" dirty="0">
                <a:solidFill>
                  <a:srgbClr val="000000"/>
                </a:solidFill>
                <a:latin typeface="Calibri" charset="0"/>
                <a:ea typeface="Times New Roman" charset="0"/>
              </a:rPr>
              <a:t> </a:t>
            </a:r>
            <a:endParaRPr lang="en-US" sz="1800" dirty="0" smtClean="0">
              <a:latin typeface="Times New Roman" charset="0"/>
              <a:ea typeface="Times New Roman" charset="0"/>
            </a:endParaRPr>
          </a:p>
          <a:p>
            <a:pPr>
              <a:lnSpc>
                <a:spcPct val="100000"/>
              </a:lnSpc>
              <a:spcBef>
                <a:spcPts val="0"/>
              </a:spcBef>
            </a:pPr>
            <a:r>
              <a:rPr lang="en-US" sz="1800" b="1" dirty="0" err="1" smtClean="0">
                <a:solidFill>
                  <a:schemeClr val="tx1"/>
                </a:solidFill>
                <a:latin typeface="Calibri" charset="0"/>
                <a:ea typeface="Times New Roman" charset="0"/>
                <a:cs typeface="Arial" charset="0"/>
              </a:rPr>
              <a:t>ConnectATL</a:t>
            </a:r>
            <a:r>
              <a:rPr lang="en-US" sz="1800" b="1" dirty="0" smtClean="0">
                <a:solidFill>
                  <a:schemeClr val="tx1"/>
                </a:solidFill>
                <a:latin typeface="Calibri" charset="0"/>
                <a:ea typeface="Times New Roman" charset="0"/>
                <a:cs typeface="Arial" charset="0"/>
              </a:rPr>
              <a:t> Summit</a:t>
            </a:r>
            <a:endParaRPr lang="en-US" sz="1800" b="1" dirty="0" smtClean="0">
              <a:solidFill>
                <a:schemeClr val="tx1"/>
              </a:solidFill>
              <a:latin typeface="Times New Roman" charset="0"/>
              <a:ea typeface="Times New Roman" charset="0"/>
            </a:endParaRPr>
          </a:p>
          <a:p>
            <a:pPr>
              <a:lnSpc>
                <a:spcPct val="100000"/>
              </a:lnSpc>
              <a:spcBef>
                <a:spcPts val="0"/>
              </a:spcBef>
            </a:pPr>
            <a:r>
              <a:rPr lang="en-US" sz="1800" i="1" dirty="0" smtClean="0">
                <a:solidFill>
                  <a:srgbClr val="000000"/>
                </a:solidFill>
                <a:latin typeface="Calibri" charset="0"/>
                <a:ea typeface="Times New Roman" charset="0"/>
                <a:cs typeface="Arial" charset="0"/>
              </a:rPr>
              <a:t>Sept </a:t>
            </a:r>
            <a:r>
              <a:rPr lang="en-US" sz="1800" i="1" dirty="0">
                <a:solidFill>
                  <a:srgbClr val="000000"/>
                </a:solidFill>
                <a:latin typeface="Calibri" charset="0"/>
                <a:ea typeface="Times New Roman" charset="0"/>
                <a:cs typeface="Arial" charset="0"/>
              </a:rPr>
              <a:t>22 @ </a:t>
            </a:r>
            <a:r>
              <a:rPr lang="en-US" sz="1800" i="1" dirty="0" err="1">
                <a:solidFill>
                  <a:srgbClr val="000000"/>
                </a:solidFill>
                <a:latin typeface="Calibri" charset="0"/>
                <a:ea typeface="Times New Roman" charset="0"/>
                <a:cs typeface="Arial" charset="0"/>
              </a:rPr>
              <a:t>GTHotel</a:t>
            </a:r>
            <a:r>
              <a:rPr lang="en-US" sz="1800" i="1" dirty="0">
                <a:solidFill>
                  <a:srgbClr val="000000"/>
                </a:solidFill>
                <a:latin typeface="Calibri" charset="0"/>
                <a:ea typeface="Times New Roman" charset="0"/>
                <a:cs typeface="Arial" charset="0"/>
              </a:rPr>
              <a:t> and Conference </a:t>
            </a:r>
            <a:r>
              <a:rPr lang="en-US" sz="1800" i="1" dirty="0" smtClean="0">
                <a:solidFill>
                  <a:srgbClr val="000000"/>
                </a:solidFill>
                <a:latin typeface="Calibri" charset="0"/>
                <a:ea typeface="Times New Roman" charset="0"/>
                <a:cs typeface="Arial" charset="0"/>
              </a:rPr>
              <a:t>Center</a:t>
            </a:r>
            <a:endParaRPr lang="en-US" sz="1800" dirty="0" smtClean="0">
              <a:latin typeface="Times New Roman" charset="0"/>
              <a:ea typeface="Times New Roman" charset="0"/>
            </a:endParaRPr>
          </a:p>
          <a:p>
            <a:pPr>
              <a:lnSpc>
                <a:spcPct val="100000"/>
              </a:lnSpc>
              <a:spcBef>
                <a:spcPts val="0"/>
              </a:spcBef>
            </a:pPr>
            <a:r>
              <a:rPr lang="en-US" sz="1800" dirty="0" smtClean="0">
                <a:solidFill>
                  <a:srgbClr val="000000"/>
                </a:solidFill>
                <a:latin typeface="Calibri" charset="0"/>
                <a:ea typeface="Times New Roman" charset="0"/>
                <a:cs typeface="Arial" charset="0"/>
              </a:rPr>
              <a:t>Atlanta Regional Commission is</a:t>
            </a:r>
            <a:r>
              <a:rPr lang="en-US" sz="1800" dirty="0">
                <a:solidFill>
                  <a:srgbClr val="000000"/>
                </a:solidFill>
                <a:latin typeface="Calibri" charset="0"/>
                <a:ea typeface="Times New Roman" charset="0"/>
                <a:cs typeface="Arial" charset="0"/>
              </a:rPr>
              <a:t> hosting </a:t>
            </a:r>
            <a:r>
              <a:rPr lang="en-US" sz="1800" dirty="0" err="1">
                <a:solidFill>
                  <a:srgbClr val="000000"/>
                </a:solidFill>
                <a:latin typeface="Calibri" charset="0"/>
                <a:ea typeface="Times New Roman" charset="0"/>
                <a:cs typeface="Arial" charset="0"/>
              </a:rPr>
              <a:t>ConnectATL</a:t>
            </a:r>
            <a:r>
              <a:rPr lang="en-US" sz="1800" dirty="0">
                <a:solidFill>
                  <a:srgbClr val="000000"/>
                </a:solidFill>
                <a:latin typeface="Calibri" charset="0"/>
                <a:ea typeface="Times New Roman" charset="0"/>
                <a:cs typeface="Arial" charset="0"/>
              </a:rPr>
              <a:t>, a summit on the future of mobility. </a:t>
            </a:r>
            <a:br>
              <a:rPr lang="en-US" sz="1800" dirty="0">
                <a:solidFill>
                  <a:srgbClr val="000000"/>
                </a:solidFill>
                <a:latin typeface="Calibri" charset="0"/>
                <a:ea typeface="Times New Roman" charset="0"/>
                <a:cs typeface="Arial" charset="0"/>
              </a:rPr>
            </a:br>
            <a:r>
              <a:rPr lang="en-US" sz="1800" dirty="0">
                <a:solidFill>
                  <a:srgbClr val="000000"/>
                </a:solidFill>
                <a:latin typeface="Calibri" charset="0"/>
                <a:ea typeface="Times New Roman" charset="0"/>
                <a:cs typeface="Arial" charset="0"/>
              </a:rPr>
              <a:t> </a:t>
            </a:r>
            <a:endParaRPr lang="en-US" sz="1800" dirty="0">
              <a:effectLst/>
              <a:latin typeface="Times New Roman" charset="0"/>
              <a:ea typeface="Times New Roman" charset="0"/>
            </a:endParaRPr>
          </a:p>
        </p:txBody>
      </p:sp>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9548" y="1271078"/>
            <a:ext cx="4043646" cy="2695764"/>
          </a:xfrm>
          <a:prstGeom prst="rect">
            <a:avLst/>
          </a:prstGeom>
        </p:spPr>
      </p:pic>
    </p:spTree>
    <p:extLst>
      <p:ext uri="{BB962C8B-B14F-4D97-AF65-F5344CB8AC3E}">
        <p14:creationId xmlns:p14="http://schemas.microsoft.com/office/powerpoint/2010/main" val="43799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4988271" y="3890501"/>
            <a:ext cx="4256110" cy="2722598"/>
          </a:xfrm>
        </p:spPr>
        <p:txBody>
          <a:bodyPr>
            <a:normAutofit/>
          </a:bodyPr>
          <a:lstStyle/>
          <a:p>
            <a:pPr>
              <a:lnSpc>
                <a:spcPct val="100000"/>
              </a:lnSpc>
            </a:pPr>
            <a:r>
              <a:rPr lang="en-US" sz="2000" i="1" dirty="0" err="1" smtClean="0"/>
              <a:t>IoT</a:t>
            </a:r>
            <a:r>
              <a:rPr lang="en-US" sz="2000" i="1" dirty="0" smtClean="0"/>
              <a:t> </a:t>
            </a:r>
            <a:r>
              <a:rPr lang="en-US" sz="2000" i="1" dirty="0"/>
              <a:t>/ Software defined </a:t>
            </a:r>
            <a:r>
              <a:rPr lang="en-US" sz="2000" i="1" dirty="0" smtClean="0"/>
              <a:t>networking</a:t>
            </a:r>
          </a:p>
          <a:p>
            <a:pPr>
              <a:lnSpc>
                <a:spcPct val="100000"/>
              </a:lnSpc>
            </a:pPr>
            <a:r>
              <a:rPr lang="en-US" sz="2000" i="1" dirty="0" smtClean="0"/>
              <a:t>Future Wireless</a:t>
            </a:r>
          </a:p>
          <a:p>
            <a:pPr>
              <a:lnSpc>
                <a:spcPct val="100000"/>
              </a:lnSpc>
            </a:pPr>
            <a:r>
              <a:rPr lang="en-US" sz="2000" i="1" dirty="0"/>
              <a:t>Analytics for healthcare, diagnosis, delivery and </a:t>
            </a:r>
            <a:r>
              <a:rPr lang="en-US" sz="2000" i="1" dirty="0" smtClean="0"/>
              <a:t>efficiency</a:t>
            </a:r>
            <a:endParaRPr lang="is-IS" sz="2000" i="1" dirty="0"/>
          </a:p>
          <a:p>
            <a:pPr>
              <a:lnSpc>
                <a:spcPct val="100000"/>
              </a:lnSpc>
            </a:pPr>
            <a:r>
              <a:rPr lang="is-IS" sz="2000" i="1" dirty="0" smtClean="0"/>
              <a:t>Visual Analytics</a:t>
            </a:r>
          </a:p>
          <a:p>
            <a:pPr>
              <a:lnSpc>
                <a:spcPct val="100000"/>
              </a:lnSpc>
            </a:pPr>
            <a:r>
              <a:rPr lang="en-US" sz="2000" i="1" dirty="0"/>
              <a:t>Enterprise </a:t>
            </a:r>
            <a:r>
              <a:rPr lang="en-US" sz="2000" i="1" dirty="0" smtClean="0"/>
              <a:t>Simulation</a:t>
            </a:r>
            <a:endParaRPr lang="en-US" sz="2000" i="1" dirty="0"/>
          </a:p>
          <a:p>
            <a:pPr>
              <a:lnSpc>
                <a:spcPct val="100000"/>
              </a:lnSpc>
            </a:pPr>
            <a:endParaRPr lang="en-US" sz="2000" i="1" dirty="0"/>
          </a:p>
          <a:p>
            <a:pPr>
              <a:lnSpc>
                <a:spcPct val="100000"/>
              </a:lnSpc>
            </a:pPr>
            <a:endParaRPr lang="en-US" i="1" dirty="0"/>
          </a:p>
        </p:txBody>
      </p:sp>
      <p:sp>
        <p:nvSpPr>
          <p:cNvPr id="7" name="Title 1"/>
          <p:cNvSpPr>
            <a:spLocks noGrp="1"/>
          </p:cNvSpPr>
          <p:nvPr>
            <p:ph type="title"/>
          </p:nvPr>
        </p:nvSpPr>
        <p:spPr>
          <a:xfrm>
            <a:off x="174574" y="182251"/>
            <a:ext cx="3673149" cy="939972"/>
          </a:xfrm>
        </p:spPr>
        <p:txBody>
          <a:bodyPr>
            <a:normAutofit/>
          </a:bodyPr>
          <a:lstStyle/>
          <a:p>
            <a:r>
              <a:rPr lang="en-US" sz="2400" dirty="0">
                <a:solidFill>
                  <a:srgbClr val="83B3BE"/>
                </a:solidFill>
              </a:rPr>
              <a:t>Platforms and Services for </a:t>
            </a:r>
            <a:br>
              <a:rPr lang="en-US" sz="2400" dirty="0">
                <a:solidFill>
                  <a:srgbClr val="83B3BE"/>
                </a:solidFill>
              </a:rPr>
            </a:br>
            <a:r>
              <a:rPr lang="en-US" sz="2400" dirty="0">
                <a:solidFill>
                  <a:srgbClr val="83B3BE"/>
                </a:solidFill>
              </a:rPr>
              <a:t>Socio-Technical Systems</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15531" y="224543"/>
            <a:ext cx="704394" cy="816194"/>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8271" y="914400"/>
            <a:ext cx="3799443" cy="2882511"/>
          </a:xfrm>
          <a:prstGeom prst="rect">
            <a:avLst/>
          </a:prstGeom>
        </p:spPr>
      </p:pic>
    </p:spTree>
    <p:extLst>
      <p:ext uri="{BB962C8B-B14F-4D97-AF65-F5344CB8AC3E}">
        <p14:creationId xmlns:p14="http://schemas.microsoft.com/office/powerpoint/2010/main" val="115683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4988271" y="3890501"/>
            <a:ext cx="4256110" cy="2722598"/>
          </a:xfrm>
        </p:spPr>
        <p:txBody>
          <a:bodyPr>
            <a:normAutofit/>
          </a:bodyPr>
          <a:lstStyle/>
          <a:p>
            <a:pPr>
              <a:lnSpc>
                <a:spcPct val="100000"/>
              </a:lnSpc>
            </a:pPr>
            <a:r>
              <a:rPr lang="en-US" sz="2000" i="1" dirty="0" err="1" smtClean="0"/>
              <a:t>IoT</a:t>
            </a:r>
            <a:r>
              <a:rPr lang="en-US" sz="2000" i="1" dirty="0" smtClean="0"/>
              <a:t> </a:t>
            </a:r>
            <a:r>
              <a:rPr lang="en-US" sz="2000" i="1" dirty="0"/>
              <a:t>/ Software defined </a:t>
            </a:r>
            <a:r>
              <a:rPr lang="en-US" sz="2000" i="1" dirty="0" smtClean="0"/>
              <a:t>networking</a:t>
            </a:r>
          </a:p>
          <a:p>
            <a:pPr>
              <a:lnSpc>
                <a:spcPct val="100000"/>
              </a:lnSpc>
            </a:pPr>
            <a:r>
              <a:rPr lang="en-US" sz="2000" i="1" dirty="0" smtClean="0"/>
              <a:t>Future Wireless</a:t>
            </a:r>
          </a:p>
          <a:p>
            <a:pPr>
              <a:lnSpc>
                <a:spcPct val="100000"/>
              </a:lnSpc>
            </a:pPr>
            <a:r>
              <a:rPr lang="en-US" sz="2000" i="1" dirty="0"/>
              <a:t>Analytics for healthcare, diagnosis, delivery and </a:t>
            </a:r>
            <a:r>
              <a:rPr lang="en-US" sz="2000" i="1" dirty="0" smtClean="0"/>
              <a:t>efficiency</a:t>
            </a:r>
            <a:endParaRPr lang="is-IS" sz="2000" i="1" dirty="0"/>
          </a:p>
          <a:p>
            <a:pPr>
              <a:lnSpc>
                <a:spcPct val="100000"/>
              </a:lnSpc>
            </a:pPr>
            <a:r>
              <a:rPr lang="is-IS" sz="2000" i="1" dirty="0" smtClean="0"/>
              <a:t>Visual Analytics</a:t>
            </a:r>
          </a:p>
          <a:p>
            <a:pPr>
              <a:lnSpc>
                <a:spcPct val="100000"/>
              </a:lnSpc>
            </a:pPr>
            <a:r>
              <a:rPr lang="en-US" sz="2000" i="1" dirty="0"/>
              <a:t>Enterprise </a:t>
            </a:r>
            <a:r>
              <a:rPr lang="en-US" sz="2000" i="1" dirty="0" smtClean="0"/>
              <a:t>Simulation</a:t>
            </a:r>
            <a:endParaRPr lang="en-US" sz="2000" i="1" dirty="0"/>
          </a:p>
          <a:p>
            <a:pPr>
              <a:lnSpc>
                <a:spcPct val="100000"/>
              </a:lnSpc>
            </a:pPr>
            <a:endParaRPr lang="en-US" sz="2000" i="1" dirty="0"/>
          </a:p>
          <a:p>
            <a:pPr>
              <a:lnSpc>
                <a:spcPct val="100000"/>
              </a:lnSpc>
            </a:pPr>
            <a:endParaRPr lang="en-US" i="1" dirty="0"/>
          </a:p>
        </p:txBody>
      </p:sp>
      <p:sp>
        <p:nvSpPr>
          <p:cNvPr id="7" name="Title 1"/>
          <p:cNvSpPr>
            <a:spLocks noGrp="1"/>
          </p:cNvSpPr>
          <p:nvPr>
            <p:ph type="title"/>
          </p:nvPr>
        </p:nvSpPr>
        <p:spPr>
          <a:xfrm>
            <a:off x="174574" y="182251"/>
            <a:ext cx="3673149" cy="939972"/>
          </a:xfrm>
        </p:spPr>
        <p:txBody>
          <a:bodyPr>
            <a:normAutofit/>
          </a:bodyPr>
          <a:lstStyle/>
          <a:p>
            <a:r>
              <a:rPr lang="en-US" sz="2400" dirty="0">
                <a:solidFill>
                  <a:srgbClr val="83B3BE"/>
                </a:solidFill>
              </a:rPr>
              <a:t>Platforms and Services for </a:t>
            </a:r>
            <a:br>
              <a:rPr lang="en-US" sz="2400" dirty="0">
                <a:solidFill>
                  <a:srgbClr val="83B3BE"/>
                </a:solidFill>
              </a:rPr>
            </a:br>
            <a:r>
              <a:rPr lang="en-US" sz="2400" dirty="0">
                <a:solidFill>
                  <a:srgbClr val="83B3BE"/>
                </a:solidFill>
              </a:rPr>
              <a:t>Socio-Technical Systems</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15531" y="224543"/>
            <a:ext cx="704394" cy="816194"/>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8271" y="914400"/>
            <a:ext cx="3799443" cy="2882511"/>
          </a:xfrm>
          <a:prstGeom prst="rect">
            <a:avLst/>
          </a:prstGeom>
        </p:spPr>
      </p:pic>
      <p:sp>
        <p:nvSpPr>
          <p:cNvPr id="2" name="Content Placeholder 1"/>
          <p:cNvSpPr>
            <a:spLocks noGrp="1"/>
          </p:cNvSpPr>
          <p:nvPr>
            <p:ph sz="half" idx="2"/>
          </p:nvPr>
        </p:nvSpPr>
        <p:spPr>
          <a:xfrm>
            <a:off x="161887" y="1379774"/>
            <a:ext cx="4458038" cy="4858793"/>
          </a:xfrm>
        </p:spPr>
        <p:txBody>
          <a:bodyPr>
            <a:normAutofit/>
          </a:bodyPr>
          <a:lstStyle/>
          <a:p>
            <a:r>
              <a:rPr lang="en-US" sz="2000" dirty="0"/>
              <a:t>Visual Analytics for Strategic Decision </a:t>
            </a:r>
            <a:r>
              <a:rPr lang="en-US" sz="2000" dirty="0" smtClean="0"/>
              <a:t>Making</a:t>
            </a:r>
            <a:endParaRPr lang="en-US" sz="2000" dirty="0"/>
          </a:p>
          <a:p>
            <a:r>
              <a:rPr lang="en-US" sz="2000" dirty="0"/>
              <a:t>FHIR-Enabled Population Health </a:t>
            </a:r>
            <a:r>
              <a:rPr lang="en-US" sz="2000" dirty="0" smtClean="0"/>
              <a:t>Analytics</a:t>
            </a:r>
          </a:p>
          <a:p>
            <a:r>
              <a:rPr lang="en-US" sz="2000" dirty="0" smtClean="0"/>
              <a:t>Software </a:t>
            </a:r>
            <a:r>
              <a:rPr lang="en-US" sz="2000" dirty="0"/>
              <a:t>Defined Infrastructure - Agile, Fine-grained Policy Control </a:t>
            </a:r>
            <a:endParaRPr lang="en-US" sz="2000" dirty="0" smtClean="0"/>
          </a:p>
          <a:p>
            <a:r>
              <a:rPr lang="en-US" sz="2000" dirty="0" smtClean="0"/>
              <a:t>Low-power</a:t>
            </a:r>
            <a:r>
              <a:rPr lang="en-US" sz="2000" dirty="0"/>
              <a:t>, ubiquitous wireless for </a:t>
            </a:r>
            <a:r>
              <a:rPr lang="en-US" sz="2000" dirty="0" err="1"/>
              <a:t>IoT</a:t>
            </a:r>
            <a:endParaRPr lang="en-US" sz="2000" dirty="0"/>
          </a:p>
          <a:p>
            <a:r>
              <a:rPr lang="en-US" sz="2000" dirty="0" smtClean="0"/>
              <a:t>Decoding </a:t>
            </a:r>
            <a:r>
              <a:rPr lang="en-US" sz="2000" dirty="0"/>
              <a:t>the Boundary Resource </a:t>
            </a:r>
            <a:r>
              <a:rPr lang="en-US" sz="2000" dirty="0" smtClean="0"/>
              <a:t>Economy</a:t>
            </a:r>
            <a:endParaRPr lang="en-US" sz="2000" dirty="0"/>
          </a:p>
          <a:p>
            <a:r>
              <a:rPr lang="en-US" sz="2000" dirty="0" smtClean="0"/>
              <a:t>The</a:t>
            </a:r>
            <a:r>
              <a:rPr lang="en-US" sz="2000" dirty="0"/>
              <a:t> Atoms &amp; Bits Ecosystem - Business Models, Governance, and Innovation </a:t>
            </a:r>
            <a:endParaRPr lang="en-US" sz="2000" dirty="0" smtClean="0"/>
          </a:p>
          <a:p>
            <a:endParaRPr lang="en-US" sz="2000" dirty="0"/>
          </a:p>
          <a:p>
            <a:r>
              <a:rPr lang="en-US" sz="2000" dirty="0" smtClean="0"/>
              <a:t>New </a:t>
            </a:r>
            <a:r>
              <a:rPr lang="en-US" sz="2000" dirty="0" err="1" smtClean="0"/>
              <a:t>IPaT</a:t>
            </a:r>
            <a:r>
              <a:rPr lang="en-US" sz="2000" dirty="0" smtClean="0"/>
              <a:t> publication</a:t>
            </a:r>
            <a:endParaRPr lang="en-US" sz="2000" dirty="0"/>
          </a:p>
        </p:txBody>
      </p:sp>
    </p:spTree>
    <p:extLst>
      <p:ext uri="{BB962C8B-B14F-4D97-AF65-F5344CB8AC3E}">
        <p14:creationId xmlns:p14="http://schemas.microsoft.com/office/powerpoint/2010/main" val="94953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4776751" y="4023176"/>
            <a:ext cx="4256110" cy="3246898"/>
          </a:xfrm>
        </p:spPr>
        <p:txBody>
          <a:bodyPr>
            <a:normAutofit/>
          </a:bodyPr>
          <a:lstStyle/>
          <a:p>
            <a:r>
              <a:rPr lang="en-US" sz="2000" i="1" dirty="0"/>
              <a:t>Augmenting human </a:t>
            </a:r>
            <a:r>
              <a:rPr lang="en-US" sz="2000" i="1" dirty="0" smtClean="0"/>
              <a:t>capabilities</a:t>
            </a:r>
          </a:p>
          <a:p>
            <a:r>
              <a:rPr lang="en-US" sz="2000" i="1" dirty="0" smtClean="0"/>
              <a:t>Wearable Computing</a:t>
            </a:r>
            <a:endParaRPr lang="en-US" sz="2000" i="1" dirty="0"/>
          </a:p>
          <a:p>
            <a:r>
              <a:rPr lang="en-US" sz="2000" i="1" dirty="0"/>
              <a:t>Mixed and </a:t>
            </a:r>
            <a:r>
              <a:rPr lang="en-US" sz="2000" i="1" dirty="0" smtClean="0"/>
              <a:t>Augmented </a:t>
            </a:r>
            <a:r>
              <a:rPr lang="en-US" sz="2000" i="1" dirty="0"/>
              <a:t>reality</a:t>
            </a:r>
          </a:p>
          <a:p>
            <a:r>
              <a:rPr lang="en-US" sz="2000" i="1" dirty="0" smtClean="0"/>
              <a:t>Human </a:t>
            </a:r>
            <a:r>
              <a:rPr lang="en-US" sz="2000" i="1" dirty="0"/>
              <a:t>– Animal interaction</a:t>
            </a:r>
          </a:p>
          <a:p>
            <a:r>
              <a:rPr lang="en-US" sz="2000" i="1" dirty="0"/>
              <a:t>Arts and </a:t>
            </a:r>
            <a:r>
              <a:rPr lang="en-US" sz="2000" i="1" dirty="0" smtClean="0"/>
              <a:t>Technology</a:t>
            </a:r>
            <a:endParaRPr lang="en-US" sz="2000" i="1" dirty="0"/>
          </a:p>
          <a:p>
            <a:r>
              <a:rPr lang="en-US" sz="2000" i="1" dirty="0"/>
              <a:t>Universal </a:t>
            </a:r>
            <a:r>
              <a:rPr lang="en-US" sz="2000" i="1" dirty="0" smtClean="0"/>
              <a:t>Design &amp; Assistive Technology</a:t>
            </a:r>
            <a:endParaRPr lang="en-US" sz="2000" i="1" dirty="0"/>
          </a:p>
          <a:p>
            <a:endParaRPr lang="en-US" i="1" dirty="0"/>
          </a:p>
          <a:p>
            <a:endParaRPr lang="en-US" sz="2000" i="1" dirty="0"/>
          </a:p>
          <a:p>
            <a:endParaRPr lang="en-US" i="1" dirty="0"/>
          </a:p>
        </p:txBody>
      </p:sp>
      <p:sp>
        <p:nvSpPr>
          <p:cNvPr id="9" name="Title 1"/>
          <p:cNvSpPr>
            <a:spLocks noGrp="1"/>
          </p:cNvSpPr>
          <p:nvPr>
            <p:ph type="title"/>
          </p:nvPr>
        </p:nvSpPr>
        <p:spPr>
          <a:xfrm>
            <a:off x="174574" y="182251"/>
            <a:ext cx="6586797" cy="939972"/>
          </a:xfrm>
        </p:spPr>
        <p:txBody>
          <a:bodyPr>
            <a:normAutofit/>
          </a:bodyPr>
          <a:lstStyle/>
          <a:p>
            <a:r>
              <a:rPr lang="en-US" sz="2400" dirty="0">
                <a:solidFill>
                  <a:srgbClr val="003471"/>
                </a:solidFill>
              </a:rPr>
              <a:t>Shaping the Human Technology Frontier</a:t>
            </a:r>
          </a:p>
        </p:txBody>
      </p:sp>
      <p:pic>
        <p:nvPicPr>
          <p:cNvPr id="10" name="Content Placeholder 4"/>
          <p:cNvPicPr>
            <a:picLocks noGrp="1" noChangeAspect="1"/>
          </p:cNvPicPr>
          <p:nvPr>
            <p:ph sz="half" idx="11"/>
          </p:nvPr>
        </p:nvPicPr>
        <p:blipFill>
          <a:blip r:embed="rId3" cstate="screen">
            <a:extLst>
              <a:ext uri="{28A0092B-C50C-407E-A947-70E740481C1C}">
                <a14:useLocalDpi xmlns:a14="http://schemas.microsoft.com/office/drawing/2010/main"/>
              </a:ext>
            </a:extLst>
          </a:blip>
          <a:stretch>
            <a:fillRect/>
          </a:stretch>
        </p:blipFill>
        <p:spPr>
          <a:xfrm>
            <a:off x="4776751" y="1251803"/>
            <a:ext cx="3962689" cy="264179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5155" y="224543"/>
            <a:ext cx="704394" cy="816194"/>
          </a:xfrm>
          <a:prstGeom prst="rect">
            <a:avLst/>
          </a:prstGeom>
        </p:spPr>
      </p:pic>
    </p:spTree>
    <p:extLst>
      <p:ext uri="{BB962C8B-B14F-4D97-AF65-F5344CB8AC3E}">
        <p14:creationId xmlns:p14="http://schemas.microsoft.com/office/powerpoint/2010/main" val="284240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4776751" y="4023176"/>
            <a:ext cx="4256110" cy="3246898"/>
          </a:xfrm>
        </p:spPr>
        <p:txBody>
          <a:bodyPr>
            <a:normAutofit/>
          </a:bodyPr>
          <a:lstStyle/>
          <a:p>
            <a:r>
              <a:rPr lang="en-US" sz="2000" i="1" dirty="0"/>
              <a:t>Augmenting human </a:t>
            </a:r>
            <a:r>
              <a:rPr lang="en-US" sz="2000" i="1" dirty="0" smtClean="0"/>
              <a:t>capabilities</a:t>
            </a:r>
          </a:p>
          <a:p>
            <a:r>
              <a:rPr lang="en-US" sz="2000" i="1" dirty="0" smtClean="0"/>
              <a:t>Wearable Computing</a:t>
            </a:r>
            <a:endParaRPr lang="en-US" sz="2000" i="1" dirty="0"/>
          </a:p>
          <a:p>
            <a:r>
              <a:rPr lang="en-US" sz="2000" i="1" dirty="0"/>
              <a:t>Mixed and </a:t>
            </a:r>
            <a:r>
              <a:rPr lang="en-US" sz="2000" i="1" dirty="0" smtClean="0"/>
              <a:t>Augmented </a:t>
            </a:r>
            <a:r>
              <a:rPr lang="en-US" sz="2000" i="1" dirty="0"/>
              <a:t>reality</a:t>
            </a:r>
          </a:p>
          <a:p>
            <a:r>
              <a:rPr lang="en-US" sz="2000" i="1" dirty="0" smtClean="0"/>
              <a:t>Human </a:t>
            </a:r>
            <a:r>
              <a:rPr lang="en-US" sz="2000" i="1" dirty="0"/>
              <a:t>– Animal interaction</a:t>
            </a:r>
          </a:p>
          <a:p>
            <a:r>
              <a:rPr lang="en-US" sz="2000" i="1" dirty="0"/>
              <a:t>Arts and </a:t>
            </a:r>
            <a:r>
              <a:rPr lang="en-US" sz="2000" i="1" dirty="0" smtClean="0"/>
              <a:t>Technology</a:t>
            </a:r>
            <a:endParaRPr lang="en-US" sz="2000" i="1" dirty="0"/>
          </a:p>
          <a:p>
            <a:r>
              <a:rPr lang="en-US" sz="2000" i="1" dirty="0"/>
              <a:t>Universal </a:t>
            </a:r>
            <a:r>
              <a:rPr lang="en-US" sz="2000" i="1" dirty="0" smtClean="0"/>
              <a:t>Design &amp; Assistive Technology</a:t>
            </a:r>
            <a:endParaRPr lang="en-US" sz="2000" i="1" dirty="0"/>
          </a:p>
          <a:p>
            <a:endParaRPr lang="en-US" i="1" dirty="0"/>
          </a:p>
          <a:p>
            <a:endParaRPr lang="en-US" sz="2000" i="1" dirty="0"/>
          </a:p>
          <a:p>
            <a:endParaRPr lang="en-US" i="1" dirty="0"/>
          </a:p>
        </p:txBody>
      </p:sp>
      <p:sp>
        <p:nvSpPr>
          <p:cNvPr id="9" name="Title 1"/>
          <p:cNvSpPr>
            <a:spLocks noGrp="1"/>
          </p:cNvSpPr>
          <p:nvPr>
            <p:ph type="title"/>
          </p:nvPr>
        </p:nvSpPr>
        <p:spPr>
          <a:xfrm>
            <a:off x="174574" y="182251"/>
            <a:ext cx="6586797" cy="939972"/>
          </a:xfrm>
        </p:spPr>
        <p:txBody>
          <a:bodyPr>
            <a:normAutofit/>
          </a:bodyPr>
          <a:lstStyle/>
          <a:p>
            <a:r>
              <a:rPr lang="en-US" sz="2400" dirty="0">
                <a:solidFill>
                  <a:srgbClr val="003471"/>
                </a:solidFill>
              </a:rPr>
              <a:t>Shaping the Human Technology Frontier</a:t>
            </a:r>
          </a:p>
        </p:txBody>
      </p:sp>
      <p:pic>
        <p:nvPicPr>
          <p:cNvPr id="10" name="Content Placeholder 4"/>
          <p:cNvPicPr>
            <a:picLocks noGrp="1" noChangeAspect="1"/>
          </p:cNvPicPr>
          <p:nvPr>
            <p:ph sz="half" idx="11"/>
          </p:nvPr>
        </p:nvPicPr>
        <p:blipFill>
          <a:blip r:embed="rId3" cstate="screen">
            <a:extLst>
              <a:ext uri="{28A0092B-C50C-407E-A947-70E740481C1C}">
                <a14:useLocalDpi xmlns:a14="http://schemas.microsoft.com/office/drawing/2010/main"/>
              </a:ext>
            </a:extLst>
          </a:blip>
          <a:stretch>
            <a:fillRect/>
          </a:stretch>
        </p:blipFill>
        <p:spPr>
          <a:xfrm>
            <a:off x="4776751" y="1251803"/>
            <a:ext cx="3962689" cy="264179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5155" y="224543"/>
            <a:ext cx="704394" cy="816194"/>
          </a:xfrm>
          <a:prstGeom prst="rect">
            <a:avLst/>
          </a:prstGeom>
        </p:spPr>
      </p:pic>
      <p:sp>
        <p:nvSpPr>
          <p:cNvPr id="6" name="Text Placeholder 2"/>
          <p:cNvSpPr txBox="1">
            <a:spLocks/>
          </p:cNvSpPr>
          <p:nvPr/>
        </p:nvSpPr>
        <p:spPr>
          <a:xfrm>
            <a:off x="174575" y="1249363"/>
            <a:ext cx="3864026" cy="535390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2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smtClean="0"/>
              <a:t>Closing the Loop</a:t>
            </a:r>
          </a:p>
          <a:p>
            <a:pPr marL="342900" indent="-342900">
              <a:buFont typeface="Arial" charset="0"/>
              <a:buChar char="•"/>
            </a:pPr>
            <a:r>
              <a:rPr lang="en-US" sz="2000" dirty="0" smtClean="0"/>
              <a:t>HCC / Use / Adoption / Value</a:t>
            </a:r>
          </a:p>
          <a:p>
            <a:pPr marL="342900" indent="-342900">
              <a:buFont typeface="Arial" charset="0"/>
              <a:buChar char="•"/>
            </a:pPr>
            <a:r>
              <a:rPr lang="en-US" sz="2000" dirty="0" smtClean="0"/>
              <a:t>Policy</a:t>
            </a:r>
          </a:p>
          <a:p>
            <a:r>
              <a:rPr lang="en-US" sz="2000" dirty="0" smtClean="0"/>
              <a:t>Immersive VR / AR training</a:t>
            </a:r>
          </a:p>
          <a:p>
            <a:pPr marL="342900" indent="-342900">
              <a:buFont typeface="Arial" charset="0"/>
              <a:buChar char="•"/>
            </a:pPr>
            <a:r>
              <a:rPr lang="en-US" sz="2000" dirty="0" smtClean="0"/>
              <a:t>Ebola care</a:t>
            </a:r>
            <a:r>
              <a:rPr lang="en-US" sz="2000" dirty="0"/>
              <a:t>	</a:t>
            </a:r>
            <a:endParaRPr lang="en-US" sz="2000" dirty="0" smtClean="0"/>
          </a:p>
          <a:p>
            <a:r>
              <a:rPr lang="en-US" sz="2000" dirty="0" smtClean="0"/>
              <a:t>GVU / </a:t>
            </a:r>
            <a:r>
              <a:rPr lang="en-US" sz="2000" dirty="0" err="1" smtClean="0"/>
              <a:t>IPaT</a:t>
            </a:r>
            <a:r>
              <a:rPr lang="en-US" sz="2000" dirty="0" smtClean="0"/>
              <a:t> seed grant</a:t>
            </a:r>
          </a:p>
          <a:p>
            <a:pPr marL="342900" indent="-342900">
              <a:buFont typeface="AppleColorEmoji" charset="0"/>
              <a:buChar char="💰"/>
            </a:pPr>
            <a:r>
              <a:rPr lang="en-US" sz="1800" dirty="0" smtClean="0"/>
              <a:t>3D modeling for speech therapy</a:t>
            </a:r>
          </a:p>
          <a:p>
            <a:r>
              <a:rPr lang="en-US" sz="2000" dirty="0" smtClean="0"/>
              <a:t>Future of sports and fan experiences</a:t>
            </a:r>
          </a:p>
          <a:p>
            <a:pPr marL="342900" indent="-342900">
              <a:buFont typeface="Arial" charset="0"/>
              <a:buChar char="•"/>
            </a:pPr>
            <a:r>
              <a:rPr lang="en-US" sz="2000" dirty="0" smtClean="0"/>
              <a:t>Braves in-situ AR experience</a:t>
            </a:r>
          </a:p>
          <a:p>
            <a:pPr marL="342900" indent="-342900">
              <a:buFont typeface="Arial" charset="0"/>
              <a:buChar char="•"/>
            </a:pPr>
            <a:r>
              <a:rPr lang="en-US" sz="2000" dirty="0" err="1" smtClean="0"/>
              <a:t>IPaT</a:t>
            </a:r>
            <a:r>
              <a:rPr lang="en-US" sz="2000" dirty="0" smtClean="0"/>
              <a:t> working group (Siva, Clint)</a:t>
            </a:r>
          </a:p>
          <a:p>
            <a:r>
              <a:rPr lang="en-US" sz="2000" dirty="0" smtClean="0"/>
              <a:t>GVU 25</a:t>
            </a:r>
          </a:p>
          <a:p>
            <a:pPr marL="342900" indent="-342900">
              <a:buFont typeface="AppleColorEmoji" charset="0"/>
              <a:buChar char="💰"/>
            </a:pPr>
            <a:r>
              <a:rPr lang="en-US" sz="2000" dirty="0" smtClean="0"/>
              <a:t>Grant for GVU 25 exhibition</a:t>
            </a:r>
          </a:p>
          <a:p>
            <a:pPr marL="342900" indent="-342900">
              <a:buFont typeface="Arial" charset="0"/>
              <a:buChar char="•"/>
            </a:pPr>
            <a:r>
              <a:rPr lang="en-US" sz="2000" dirty="0" smtClean="0"/>
              <a:t>GVU Tire tracks</a:t>
            </a:r>
          </a:p>
        </p:txBody>
      </p:sp>
    </p:spTree>
    <p:extLst>
      <p:ext uri="{BB962C8B-B14F-4D97-AF65-F5344CB8AC3E}">
        <p14:creationId xmlns:p14="http://schemas.microsoft.com/office/powerpoint/2010/main" val="13365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8" y="1729899"/>
            <a:ext cx="9197982" cy="3679192"/>
          </a:xfrm>
          <a:prstGeom prst="rect">
            <a:avLst/>
          </a:prstGeom>
        </p:spPr>
      </p:pic>
      <p:sp>
        <p:nvSpPr>
          <p:cNvPr id="2" name="Title 1"/>
          <p:cNvSpPr>
            <a:spLocks noGrp="1"/>
          </p:cNvSpPr>
          <p:nvPr>
            <p:ph type="title"/>
          </p:nvPr>
        </p:nvSpPr>
        <p:spPr/>
        <p:txBody>
          <a:bodyPr>
            <a:normAutofit/>
          </a:bodyPr>
          <a:lstStyle/>
          <a:p>
            <a:r>
              <a:rPr lang="en-US" sz="2400" dirty="0" err="1" smtClean="0"/>
              <a:t>Townhall</a:t>
            </a:r>
            <a:r>
              <a:rPr lang="en-US" sz="2400" dirty="0" smtClean="0"/>
              <a:t> Agenda for Today</a:t>
            </a:r>
            <a:endParaRPr lang="en-US" sz="2400" dirty="0">
              <a:solidFill>
                <a:schemeClr val="tx1"/>
              </a:solidFill>
            </a:endParaRPr>
          </a:p>
        </p:txBody>
      </p:sp>
      <p:sp>
        <p:nvSpPr>
          <p:cNvPr id="3" name="Content Placeholder 2"/>
          <p:cNvSpPr>
            <a:spLocks noGrp="1"/>
          </p:cNvSpPr>
          <p:nvPr>
            <p:ph idx="1"/>
          </p:nvPr>
        </p:nvSpPr>
        <p:spPr>
          <a:xfrm>
            <a:off x="4572533" y="1007587"/>
            <a:ext cx="4278893" cy="5123815"/>
          </a:xfrm>
          <a:solidFill>
            <a:schemeClr val="bg1">
              <a:lumMod val="95000"/>
            </a:schemeClr>
          </a:solidFill>
        </p:spPr>
        <p:txBody>
          <a:bodyPr vert="horz" lIns="91440" tIns="45720" rIns="91440" bIns="45720" rtlCol="0" anchor="t">
            <a:noAutofit/>
          </a:bodyPr>
          <a:lstStyle/>
          <a:p>
            <a:r>
              <a:rPr lang="en-US" sz="2400" dirty="0" smtClean="0"/>
              <a:t>Learn a bit about </a:t>
            </a:r>
            <a:r>
              <a:rPr lang="en-US" sz="2400" dirty="0" err="1" smtClean="0"/>
              <a:t>IPaT</a:t>
            </a:r>
            <a:r>
              <a:rPr lang="en-US" sz="2400" dirty="0" smtClean="0"/>
              <a:t>. </a:t>
            </a:r>
            <a:r>
              <a:rPr lang="en-US" sz="2400" dirty="0" smtClean="0"/>
              <a:t/>
            </a:r>
            <a:br>
              <a:rPr lang="en-US" sz="2400" dirty="0" smtClean="0"/>
            </a:br>
            <a:r>
              <a:rPr lang="en-US" sz="2400" dirty="0" smtClean="0"/>
              <a:t>Vision</a:t>
            </a:r>
            <a:r>
              <a:rPr lang="en-US" sz="2400" dirty="0" smtClean="0"/>
              <a:t>. Mission. Values. IRI-ness.</a:t>
            </a:r>
            <a:endParaRPr lang="en-US" sz="2400" dirty="0"/>
          </a:p>
          <a:p>
            <a:endParaRPr lang="en-US" sz="2400" dirty="0" smtClean="0"/>
          </a:p>
          <a:p>
            <a:r>
              <a:rPr lang="en-US" sz="2400" dirty="0" smtClean="0"/>
              <a:t>Discuss </a:t>
            </a:r>
            <a:r>
              <a:rPr lang="en-US" sz="2400" dirty="0"/>
              <a:t>research pillars </a:t>
            </a:r>
            <a:r>
              <a:rPr lang="en-US" sz="2400" dirty="0" smtClean="0"/>
              <a:t>and emerging initiatives </a:t>
            </a:r>
            <a:r>
              <a:rPr lang="en-US" sz="2400" dirty="0"/>
              <a:t>for next year</a:t>
            </a:r>
            <a:r>
              <a:rPr lang="en-US" sz="2400" dirty="0" smtClean="0"/>
              <a:t>.</a:t>
            </a:r>
            <a:endParaRPr lang="en-US" sz="2400" dirty="0" smtClean="0"/>
          </a:p>
          <a:p>
            <a:endParaRPr lang="en-US" sz="2400" dirty="0"/>
          </a:p>
          <a:p>
            <a:r>
              <a:rPr lang="en-US" sz="2400" dirty="0" smtClean="0"/>
              <a:t>Discover connections and opportunities 💰</a:t>
            </a:r>
            <a:endParaRPr lang="en-US" sz="2400" dirty="0"/>
          </a:p>
          <a:p>
            <a:endParaRPr lang="en-US" sz="2400" dirty="0" smtClean="0"/>
          </a:p>
          <a:p>
            <a:r>
              <a:rPr lang="en-US" sz="2400" dirty="0" smtClean="0"/>
              <a:t>Meet new people and </a:t>
            </a:r>
            <a:r>
              <a:rPr lang="en-US" sz="2400" dirty="0"/>
              <a:t>connect after a “relaxing” summer </a:t>
            </a:r>
            <a:r>
              <a:rPr lang="en-US" sz="2400" dirty="0" smtClean="0"/>
              <a:t> </a:t>
            </a:r>
            <a:r>
              <a:rPr lang="en-US" sz="2400" dirty="0">
                <a:sym typeface="Wingdings" charset="2"/>
              </a:rPr>
              <a:t></a:t>
            </a:r>
            <a:endParaRPr lang="en-US" sz="2400" dirty="0"/>
          </a:p>
          <a:p>
            <a:pPr fontAlgn="base"/>
            <a:endParaRPr lang="en-US" sz="2400" i="1" dirty="0">
              <a:solidFill>
                <a:schemeClr val="tx1"/>
              </a:solidFill>
              <a:latin typeface="Calibri" charset="0"/>
            </a:endParaRPr>
          </a:p>
        </p:txBody>
      </p:sp>
      <p:sp>
        <p:nvSpPr>
          <p:cNvPr id="5" name="Content Placeholder 2"/>
          <p:cNvSpPr txBox="1">
            <a:spLocks/>
          </p:cNvSpPr>
          <p:nvPr/>
        </p:nvSpPr>
        <p:spPr>
          <a:xfrm>
            <a:off x="174574" y="5659234"/>
            <a:ext cx="4278893" cy="472168"/>
          </a:xfrm>
          <a:prstGeom prst="rect">
            <a:avLst/>
          </a:prstGeom>
          <a:solidFill>
            <a:schemeClr val="bg1">
              <a:lumMod val="95000"/>
            </a:schemeClr>
          </a:solidFill>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200" kern="1200" baseline="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i="1" dirty="0"/>
              <a:t>e</a:t>
            </a:r>
            <a:r>
              <a:rPr lang="en-US" sz="2000" i="1" smtClean="0"/>
              <a:t>mail</a:t>
            </a:r>
            <a:r>
              <a:rPr lang="en-US" sz="2000" i="1" dirty="0" smtClean="0"/>
              <a:t>: </a:t>
            </a:r>
            <a:r>
              <a:rPr lang="en-US" sz="2000" i="1" dirty="0" err="1" smtClean="0"/>
              <a:t>ipat@gatech.edu</a:t>
            </a:r>
            <a:endParaRPr lang="en-US" sz="2000" i="1" dirty="0">
              <a:solidFill>
                <a:schemeClr val="tx1"/>
              </a:solidFill>
              <a:latin typeface="Calibri" charset="0"/>
            </a:endParaRPr>
          </a:p>
        </p:txBody>
      </p:sp>
    </p:spTree>
    <p:extLst>
      <p:ext uri="{BB962C8B-B14F-4D97-AF65-F5344CB8AC3E}">
        <p14:creationId xmlns:p14="http://schemas.microsoft.com/office/powerpoint/2010/main" val="140507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GVU </a:t>
            </a:r>
            <a:r>
              <a:rPr lang="en-US" sz="2400" dirty="0"/>
              <a:t>/ </a:t>
            </a:r>
            <a:r>
              <a:rPr lang="en-US" sz="2400" dirty="0" err="1"/>
              <a:t>IPaT</a:t>
            </a:r>
            <a:r>
              <a:rPr lang="en-US" sz="2400" dirty="0"/>
              <a:t> Research &amp; Engagement </a:t>
            </a:r>
            <a:r>
              <a:rPr lang="en-US" sz="2400" dirty="0" smtClean="0"/>
              <a:t>Grants 💰💰</a:t>
            </a:r>
            <a:endParaRPr lang="en-US" sz="2400" dirty="0">
              <a:solidFill>
                <a:schemeClr val="tx1"/>
              </a:solidFill>
            </a:endParaRPr>
          </a:p>
        </p:txBody>
      </p:sp>
      <p:sp>
        <p:nvSpPr>
          <p:cNvPr id="3" name="Content Placeholder 2"/>
          <p:cNvSpPr>
            <a:spLocks noGrp="1"/>
          </p:cNvSpPr>
          <p:nvPr>
            <p:ph idx="1"/>
          </p:nvPr>
        </p:nvSpPr>
        <p:spPr>
          <a:xfrm>
            <a:off x="174574" y="971096"/>
            <a:ext cx="5397552" cy="5753765"/>
          </a:xfrm>
        </p:spPr>
        <p:txBody>
          <a:bodyPr vert="horz" lIns="91440" tIns="45720" rIns="91440" bIns="45720" rtlCol="0" anchor="t">
            <a:normAutofit lnSpcReduction="10000"/>
          </a:bodyPr>
          <a:lstStyle/>
          <a:p>
            <a:pPr>
              <a:lnSpc>
                <a:spcPct val="110000"/>
              </a:lnSpc>
            </a:pPr>
            <a:r>
              <a:rPr lang="en-US" sz="1600" b="1" dirty="0" smtClean="0">
                <a:solidFill>
                  <a:schemeClr val="tx1"/>
                </a:solidFill>
                <a:latin typeface="Calibri" charset="0"/>
              </a:rPr>
              <a:t>Toward Citizen-Centric Infrastructure </a:t>
            </a:r>
            <a:r>
              <a:rPr lang="en-US" sz="1600" b="1" dirty="0" err="1" smtClean="0">
                <a:solidFill>
                  <a:schemeClr val="tx1"/>
                </a:solidFill>
                <a:latin typeface="Calibri" charset="0"/>
              </a:rPr>
              <a:t>IoT</a:t>
            </a:r>
            <a:r>
              <a:rPr lang="en-US" sz="1600" b="1" dirty="0" smtClean="0">
                <a:solidFill>
                  <a:schemeClr val="tx1"/>
                </a:solidFill>
                <a:latin typeface="Calibri" charset="0"/>
              </a:rPr>
              <a:t/>
            </a:r>
            <a:br>
              <a:rPr lang="en-US" sz="1600" b="1" dirty="0" smtClean="0">
                <a:solidFill>
                  <a:schemeClr val="tx1"/>
                </a:solidFill>
                <a:latin typeface="Calibri" charset="0"/>
              </a:rPr>
            </a:br>
            <a:r>
              <a:rPr lang="en-US" sz="1600" dirty="0" smtClean="0">
                <a:solidFill>
                  <a:schemeClr val="tx1"/>
                </a:solidFill>
                <a:latin typeface="Calibri" charset="0"/>
              </a:rPr>
              <a:t>Neda </a:t>
            </a:r>
            <a:r>
              <a:rPr lang="en-US" sz="1600" dirty="0" err="1" smtClean="0">
                <a:solidFill>
                  <a:schemeClr val="tx1"/>
                </a:solidFill>
                <a:latin typeface="Calibri" charset="0"/>
              </a:rPr>
              <a:t>Mohammadi</a:t>
            </a:r>
            <a:r>
              <a:rPr lang="en-US" sz="1600" dirty="0" smtClean="0">
                <a:solidFill>
                  <a:schemeClr val="tx1"/>
                </a:solidFill>
                <a:latin typeface="Calibri" charset="0"/>
              </a:rPr>
              <a:t>, Civil &amp; Environmental Engineering</a:t>
            </a:r>
            <a:br>
              <a:rPr lang="en-US" sz="1600" dirty="0" smtClean="0">
                <a:solidFill>
                  <a:schemeClr val="tx1"/>
                </a:solidFill>
                <a:latin typeface="Calibri" charset="0"/>
              </a:rPr>
            </a:br>
            <a:r>
              <a:rPr lang="en-US" sz="1600" dirty="0" smtClean="0">
                <a:solidFill>
                  <a:schemeClr val="tx1"/>
                </a:solidFill>
                <a:latin typeface="Calibri" charset="0"/>
              </a:rPr>
              <a:t>John Taylor, Civil &amp; Environmental Engineering</a:t>
            </a:r>
            <a:br>
              <a:rPr lang="en-US" sz="1600" dirty="0" smtClean="0">
                <a:solidFill>
                  <a:schemeClr val="tx1"/>
                </a:solidFill>
                <a:latin typeface="Calibri" charset="0"/>
              </a:rPr>
            </a:br>
            <a:r>
              <a:rPr lang="en-US" sz="1600" dirty="0" smtClean="0">
                <a:solidFill>
                  <a:schemeClr val="tx1"/>
                </a:solidFill>
                <a:latin typeface="Calibri" charset="0"/>
              </a:rPr>
              <a:t>Gisele Bennett, Electro-Optical Systems Lab, GTRI</a:t>
            </a:r>
          </a:p>
          <a:p>
            <a:pPr>
              <a:lnSpc>
                <a:spcPct val="110000"/>
              </a:lnSpc>
            </a:pPr>
            <a:r>
              <a:rPr lang="en-US" sz="1600" b="1" dirty="0"/>
              <a:t>All Data Are Local</a:t>
            </a:r>
            <a:br>
              <a:rPr lang="en-US" sz="1600" b="1" dirty="0"/>
            </a:br>
            <a:r>
              <a:rPr lang="en-US" sz="1600" dirty="0" err="1"/>
              <a:t>Yanni</a:t>
            </a:r>
            <a:r>
              <a:rPr lang="en-US" sz="1600" dirty="0"/>
              <a:t> </a:t>
            </a:r>
            <a:r>
              <a:rPr lang="en-US" sz="1600" dirty="0" err="1"/>
              <a:t>Loukissas</a:t>
            </a:r>
            <a:r>
              <a:rPr lang="en-US" sz="1600" dirty="0"/>
              <a:t>, Literature, Media and Communication</a:t>
            </a:r>
            <a:endParaRPr lang="en-US" sz="1600" i="1" dirty="0">
              <a:solidFill>
                <a:schemeClr val="tx1"/>
              </a:solidFill>
              <a:latin typeface="Calibri" charset="0"/>
            </a:endParaRPr>
          </a:p>
          <a:p>
            <a:pPr>
              <a:lnSpc>
                <a:spcPct val="110000"/>
              </a:lnSpc>
            </a:pPr>
            <a:r>
              <a:rPr lang="en-US" sz="1600" b="1" dirty="0" smtClean="0">
                <a:solidFill>
                  <a:schemeClr val="tx1"/>
                </a:solidFill>
                <a:latin typeface="Calibri" charset="0"/>
              </a:rPr>
              <a:t>Real-Time </a:t>
            </a:r>
            <a:r>
              <a:rPr lang="en-US" sz="1600" b="1" dirty="0">
                <a:solidFill>
                  <a:schemeClr val="tx1"/>
                </a:solidFill>
                <a:latin typeface="Calibri" charset="0"/>
              </a:rPr>
              <a:t>Reconstruction and Visualization of </a:t>
            </a:r>
            <a:r>
              <a:rPr lang="en-US" sz="1600" b="1" dirty="0" smtClean="0">
                <a:solidFill>
                  <a:schemeClr val="tx1"/>
                </a:solidFill>
                <a:latin typeface="Calibri" charset="0"/>
              </a:rPr>
              <a:t/>
            </a:r>
            <a:br>
              <a:rPr lang="en-US" sz="1600" b="1" dirty="0" smtClean="0">
                <a:solidFill>
                  <a:schemeClr val="tx1"/>
                </a:solidFill>
                <a:latin typeface="Calibri" charset="0"/>
              </a:rPr>
            </a:br>
            <a:r>
              <a:rPr lang="en-US" sz="1600" b="1" dirty="0" smtClean="0">
                <a:solidFill>
                  <a:schemeClr val="tx1"/>
                </a:solidFill>
                <a:latin typeface="Calibri" charset="0"/>
              </a:rPr>
              <a:t>Tongue </a:t>
            </a:r>
            <a:r>
              <a:rPr lang="en-US" sz="1600" b="1" dirty="0">
                <a:solidFill>
                  <a:schemeClr val="tx1"/>
                </a:solidFill>
                <a:latin typeface="Calibri" charset="0"/>
              </a:rPr>
              <a:t>Motion for Speech </a:t>
            </a:r>
            <a:r>
              <a:rPr lang="en-US" sz="1600" b="1" dirty="0" smtClean="0">
                <a:solidFill>
                  <a:schemeClr val="tx1"/>
                </a:solidFill>
                <a:latin typeface="Calibri" charset="0"/>
              </a:rPr>
              <a:t>Therapy</a:t>
            </a:r>
            <a:r>
              <a:rPr lang="en-US" sz="1600" dirty="0" smtClean="0">
                <a:solidFill>
                  <a:schemeClr val="tx1"/>
                </a:solidFill>
                <a:latin typeface="Calibri" charset="0"/>
              </a:rPr>
              <a:t/>
            </a:r>
            <a:br>
              <a:rPr lang="en-US" sz="1600" dirty="0" smtClean="0">
                <a:solidFill>
                  <a:schemeClr val="tx1"/>
                </a:solidFill>
                <a:latin typeface="Calibri" charset="0"/>
              </a:rPr>
            </a:br>
            <a:r>
              <a:rPr lang="en-US" sz="1600" dirty="0" smtClean="0">
                <a:solidFill>
                  <a:schemeClr val="tx1"/>
                </a:solidFill>
                <a:latin typeface="Calibri" charset="0"/>
              </a:rPr>
              <a:t>Karen Liu, Interactive Computing</a:t>
            </a:r>
            <a:br>
              <a:rPr lang="en-US" sz="1600" dirty="0" smtClean="0">
                <a:solidFill>
                  <a:schemeClr val="tx1"/>
                </a:solidFill>
                <a:latin typeface="Calibri" charset="0"/>
              </a:rPr>
            </a:br>
            <a:r>
              <a:rPr lang="en-US" sz="1600" dirty="0" err="1" smtClean="0">
                <a:solidFill>
                  <a:schemeClr val="tx1"/>
                </a:solidFill>
                <a:latin typeface="Calibri" charset="0"/>
              </a:rPr>
              <a:t>Maysam</a:t>
            </a:r>
            <a:r>
              <a:rPr lang="en-US" sz="1600" dirty="0" smtClean="0">
                <a:solidFill>
                  <a:schemeClr val="tx1"/>
                </a:solidFill>
                <a:latin typeface="Calibri" charset="0"/>
              </a:rPr>
              <a:t> </a:t>
            </a:r>
            <a:r>
              <a:rPr lang="en-US" sz="1600" dirty="0" err="1" smtClean="0">
                <a:solidFill>
                  <a:schemeClr val="tx1"/>
                </a:solidFill>
                <a:latin typeface="Calibri" charset="0"/>
              </a:rPr>
              <a:t>Ghovanloo</a:t>
            </a:r>
            <a:r>
              <a:rPr lang="en-US" sz="1600" dirty="0" smtClean="0">
                <a:solidFill>
                  <a:schemeClr val="tx1"/>
                </a:solidFill>
                <a:latin typeface="Calibri" charset="0"/>
              </a:rPr>
              <a:t>, Electrical </a:t>
            </a:r>
            <a:r>
              <a:rPr lang="en-US" sz="1600" dirty="0">
                <a:solidFill>
                  <a:schemeClr val="tx1"/>
                </a:solidFill>
                <a:latin typeface="Calibri" charset="0"/>
              </a:rPr>
              <a:t>and Computer </a:t>
            </a:r>
            <a:r>
              <a:rPr lang="en-US" sz="1600" dirty="0" smtClean="0">
                <a:solidFill>
                  <a:schemeClr val="tx1"/>
                </a:solidFill>
                <a:latin typeface="Calibri" charset="0"/>
              </a:rPr>
              <a:t>Engineering</a:t>
            </a:r>
            <a:br>
              <a:rPr lang="en-US" sz="1600" dirty="0" smtClean="0">
                <a:solidFill>
                  <a:schemeClr val="tx1"/>
                </a:solidFill>
                <a:latin typeface="Calibri" charset="0"/>
              </a:rPr>
            </a:br>
            <a:r>
              <a:rPr lang="en-US" sz="1600" dirty="0" err="1" smtClean="0">
                <a:solidFill>
                  <a:schemeClr val="tx1"/>
                </a:solidFill>
                <a:latin typeface="Calibri" charset="0"/>
              </a:rPr>
              <a:t>Nordine</a:t>
            </a:r>
            <a:r>
              <a:rPr lang="en-US" sz="1600" dirty="0" smtClean="0">
                <a:solidFill>
                  <a:schemeClr val="tx1"/>
                </a:solidFill>
                <a:latin typeface="Calibri" charset="0"/>
              </a:rPr>
              <a:t> </a:t>
            </a:r>
            <a:r>
              <a:rPr lang="en-US" sz="1600" dirty="0" err="1" smtClean="0">
                <a:solidFill>
                  <a:schemeClr val="tx1"/>
                </a:solidFill>
                <a:latin typeface="Calibri" charset="0"/>
              </a:rPr>
              <a:t>Sebkhi</a:t>
            </a:r>
            <a:r>
              <a:rPr lang="en-US" sz="1600" dirty="0" smtClean="0">
                <a:solidFill>
                  <a:schemeClr val="tx1"/>
                </a:solidFill>
                <a:latin typeface="Calibri" charset="0"/>
              </a:rPr>
              <a:t>, Electrical </a:t>
            </a:r>
            <a:r>
              <a:rPr lang="en-US" sz="1600" dirty="0">
                <a:solidFill>
                  <a:schemeClr val="tx1"/>
                </a:solidFill>
                <a:latin typeface="Calibri" charset="0"/>
              </a:rPr>
              <a:t>and Computer </a:t>
            </a:r>
            <a:r>
              <a:rPr lang="en-US" sz="1600" dirty="0" smtClean="0">
                <a:solidFill>
                  <a:schemeClr val="tx1"/>
                </a:solidFill>
                <a:latin typeface="Calibri" charset="0"/>
              </a:rPr>
              <a:t>Engineering</a:t>
            </a:r>
          </a:p>
          <a:p>
            <a:pPr>
              <a:lnSpc>
                <a:spcPct val="110000"/>
              </a:lnSpc>
            </a:pPr>
            <a:r>
              <a:rPr lang="en-US" sz="1600" b="1" dirty="0">
                <a:solidFill>
                  <a:schemeClr val="tx1"/>
                </a:solidFill>
                <a:latin typeface="Calibri" charset="0"/>
              </a:rPr>
              <a:t>Local Data for Local Justice</a:t>
            </a:r>
            <a:br>
              <a:rPr lang="en-US" sz="1600" b="1" dirty="0">
                <a:solidFill>
                  <a:schemeClr val="tx1"/>
                </a:solidFill>
                <a:latin typeface="Calibri" charset="0"/>
              </a:rPr>
            </a:br>
            <a:r>
              <a:rPr lang="en-US" sz="1600" dirty="0">
                <a:solidFill>
                  <a:schemeClr val="tx1"/>
                </a:solidFill>
                <a:latin typeface="Calibri" charset="0"/>
              </a:rPr>
              <a:t>Ellen Zegura, Computer Science</a:t>
            </a:r>
            <a:br>
              <a:rPr lang="en-US" sz="1600" dirty="0">
                <a:solidFill>
                  <a:schemeClr val="tx1"/>
                </a:solidFill>
                <a:latin typeface="Calibri" charset="0"/>
              </a:rPr>
            </a:br>
            <a:r>
              <a:rPr lang="en-US" sz="1600" dirty="0">
                <a:solidFill>
                  <a:schemeClr val="tx1"/>
                </a:solidFill>
                <a:latin typeface="Calibri" charset="0"/>
              </a:rPr>
              <a:t>Amanda </a:t>
            </a:r>
            <a:r>
              <a:rPr lang="en-US" sz="1600" dirty="0" err="1">
                <a:solidFill>
                  <a:schemeClr val="tx1"/>
                </a:solidFill>
                <a:latin typeface="Calibri" charset="0"/>
              </a:rPr>
              <a:t>Meng</a:t>
            </a:r>
            <a:r>
              <a:rPr lang="en-US" sz="1600" dirty="0">
                <a:solidFill>
                  <a:schemeClr val="tx1"/>
                </a:solidFill>
                <a:latin typeface="Calibri" charset="0"/>
              </a:rPr>
              <a:t>, Computer Science</a:t>
            </a:r>
            <a:br>
              <a:rPr lang="en-US" sz="1600" dirty="0">
                <a:solidFill>
                  <a:schemeClr val="tx1"/>
                </a:solidFill>
                <a:latin typeface="Calibri" charset="0"/>
              </a:rPr>
            </a:br>
            <a:r>
              <a:rPr lang="en-US" sz="1600" dirty="0">
                <a:solidFill>
                  <a:schemeClr val="tx1"/>
                </a:solidFill>
                <a:latin typeface="Calibri" charset="0"/>
              </a:rPr>
              <a:t>Russ Clark, Research Network Operations Center</a:t>
            </a:r>
            <a:br>
              <a:rPr lang="en-US" sz="1600" dirty="0">
                <a:solidFill>
                  <a:schemeClr val="tx1"/>
                </a:solidFill>
                <a:latin typeface="Calibri" charset="0"/>
              </a:rPr>
            </a:br>
            <a:r>
              <a:rPr lang="en-US" sz="1600" dirty="0">
                <a:solidFill>
                  <a:schemeClr val="tx1"/>
                </a:solidFill>
                <a:latin typeface="Calibri" charset="0"/>
              </a:rPr>
              <a:t>Carl </a:t>
            </a:r>
            <a:r>
              <a:rPr lang="en-US" sz="1600" dirty="0" err="1">
                <a:solidFill>
                  <a:schemeClr val="tx1"/>
                </a:solidFill>
                <a:latin typeface="Calibri" charset="0"/>
              </a:rPr>
              <a:t>DiSalvo</a:t>
            </a:r>
            <a:r>
              <a:rPr lang="en-US" sz="1600" dirty="0">
                <a:solidFill>
                  <a:schemeClr val="tx1"/>
                </a:solidFill>
                <a:latin typeface="Calibri" charset="0"/>
              </a:rPr>
              <a:t> , Literature, Media, and Communication</a:t>
            </a:r>
          </a:p>
          <a:p>
            <a:pPr>
              <a:lnSpc>
                <a:spcPct val="110000"/>
              </a:lnSpc>
            </a:pPr>
            <a:r>
              <a:rPr lang="en-US" sz="1600" b="1" dirty="0" smtClean="0">
                <a:solidFill>
                  <a:schemeClr val="tx1"/>
                </a:solidFill>
                <a:latin typeface="Calibri" charset="0"/>
              </a:rPr>
              <a:t>Nostalgic </a:t>
            </a:r>
            <a:r>
              <a:rPr lang="en-US" sz="1600" b="1" dirty="0">
                <a:solidFill>
                  <a:schemeClr val="tx1"/>
                </a:solidFill>
                <a:latin typeface="Calibri" charset="0"/>
              </a:rPr>
              <a:t>Futures: 25 Years of Imagining </a:t>
            </a:r>
            <a:r>
              <a:rPr lang="en-US" sz="1600" b="1" dirty="0" smtClean="0">
                <a:solidFill>
                  <a:schemeClr val="tx1"/>
                </a:solidFill>
                <a:latin typeface="Calibri" charset="0"/>
              </a:rPr>
              <a:t>Tomorrow</a:t>
            </a:r>
            <a:r>
              <a:rPr lang="en-US" sz="1600" dirty="0" smtClean="0">
                <a:solidFill>
                  <a:schemeClr val="tx1"/>
                </a:solidFill>
                <a:latin typeface="Calibri" charset="0"/>
              </a:rPr>
              <a:t/>
            </a:r>
            <a:br>
              <a:rPr lang="en-US" sz="1600" dirty="0" smtClean="0">
                <a:solidFill>
                  <a:schemeClr val="tx1"/>
                </a:solidFill>
                <a:latin typeface="Calibri" charset="0"/>
              </a:rPr>
            </a:br>
            <a:r>
              <a:rPr lang="en-US" sz="1600" dirty="0" smtClean="0">
                <a:solidFill>
                  <a:schemeClr val="tx1"/>
                </a:solidFill>
                <a:latin typeface="Calibri" charset="0"/>
              </a:rPr>
              <a:t>Clint </a:t>
            </a:r>
            <a:r>
              <a:rPr lang="en-US" sz="1600" dirty="0" err="1" smtClean="0">
                <a:solidFill>
                  <a:schemeClr val="tx1"/>
                </a:solidFill>
                <a:latin typeface="Calibri" charset="0"/>
              </a:rPr>
              <a:t>Zeagler</a:t>
            </a:r>
            <a:r>
              <a:rPr lang="en-US" sz="1600" dirty="0" smtClean="0">
                <a:solidFill>
                  <a:schemeClr val="tx1"/>
                </a:solidFill>
                <a:latin typeface="Calibri" charset="0"/>
              </a:rPr>
              <a:t>, Interactive </a:t>
            </a:r>
            <a:r>
              <a:rPr lang="en-US" sz="1600" dirty="0">
                <a:solidFill>
                  <a:schemeClr val="tx1"/>
                </a:solidFill>
                <a:latin typeface="Calibri" charset="0"/>
              </a:rPr>
              <a:t>Media Technology </a:t>
            </a:r>
            <a:r>
              <a:rPr lang="en-US" sz="1600" dirty="0" smtClean="0">
                <a:solidFill>
                  <a:schemeClr val="tx1"/>
                </a:solidFill>
                <a:latin typeface="Calibri" charset="0"/>
              </a:rPr>
              <a:t>Center</a:t>
            </a:r>
            <a:br>
              <a:rPr lang="en-US" sz="1600" dirty="0" smtClean="0">
                <a:solidFill>
                  <a:schemeClr val="tx1"/>
                </a:solidFill>
                <a:latin typeface="Calibri" charset="0"/>
              </a:rPr>
            </a:br>
            <a:r>
              <a:rPr lang="en-US" sz="1600" dirty="0" smtClean="0">
                <a:solidFill>
                  <a:schemeClr val="tx1"/>
                </a:solidFill>
                <a:latin typeface="Calibri" charset="0"/>
              </a:rPr>
              <a:t>Jay Bolter, Literature</a:t>
            </a:r>
            <a:r>
              <a:rPr lang="en-US" sz="1600" dirty="0">
                <a:solidFill>
                  <a:schemeClr val="tx1"/>
                </a:solidFill>
                <a:latin typeface="Calibri" charset="0"/>
              </a:rPr>
              <a:t>, Media, and </a:t>
            </a:r>
            <a:r>
              <a:rPr lang="en-US" sz="1600" dirty="0" smtClean="0">
                <a:solidFill>
                  <a:schemeClr val="tx1"/>
                </a:solidFill>
                <a:latin typeface="Calibri" charset="0"/>
              </a:rPr>
              <a:t>Communication</a:t>
            </a:r>
            <a:br>
              <a:rPr lang="en-US" sz="1600" dirty="0" smtClean="0">
                <a:solidFill>
                  <a:schemeClr val="tx1"/>
                </a:solidFill>
                <a:latin typeface="Calibri" charset="0"/>
              </a:rPr>
            </a:br>
            <a:r>
              <a:rPr lang="en-US" sz="1600" dirty="0" smtClean="0">
                <a:solidFill>
                  <a:schemeClr val="tx1"/>
                </a:solidFill>
                <a:latin typeface="Calibri" charset="0"/>
              </a:rPr>
              <a:t>Laura Levy, Interactive </a:t>
            </a:r>
            <a:r>
              <a:rPr lang="en-US" sz="1600" dirty="0">
                <a:solidFill>
                  <a:schemeClr val="tx1"/>
                </a:solidFill>
                <a:latin typeface="Calibri" charset="0"/>
              </a:rPr>
              <a:t>Media Technology </a:t>
            </a:r>
            <a:r>
              <a:rPr lang="en-US" sz="1600" dirty="0" smtClean="0">
                <a:solidFill>
                  <a:schemeClr val="tx1"/>
                </a:solidFill>
                <a:latin typeface="Calibri" charset="0"/>
              </a:rPr>
              <a:t>Center</a:t>
            </a:r>
            <a:br>
              <a:rPr lang="en-US" sz="1600" dirty="0" smtClean="0">
                <a:solidFill>
                  <a:schemeClr val="tx1"/>
                </a:solidFill>
                <a:latin typeface="Calibri" charset="0"/>
              </a:rPr>
            </a:br>
            <a:r>
              <a:rPr lang="en-US" sz="1600" dirty="0" err="1" smtClean="0">
                <a:solidFill>
                  <a:schemeClr val="tx1"/>
                </a:solidFill>
                <a:latin typeface="Calibri" charset="0"/>
              </a:rPr>
              <a:t>Maribeth</a:t>
            </a:r>
            <a:r>
              <a:rPr lang="en-US" sz="1600" dirty="0" smtClean="0">
                <a:solidFill>
                  <a:schemeClr val="tx1"/>
                </a:solidFill>
                <a:latin typeface="Calibri" charset="0"/>
              </a:rPr>
              <a:t> Gandy, </a:t>
            </a:r>
            <a:r>
              <a:rPr lang="en-US" sz="1600" dirty="0">
                <a:solidFill>
                  <a:schemeClr val="tx1"/>
                </a:solidFill>
                <a:latin typeface="Calibri" charset="0"/>
              </a:rPr>
              <a:t>Interactive Media Technology </a:t>
            </a:r>
            <a:r>
              <a:rPr lang="en-US" sz="1600" dirty="0" smtClean="0">
                <a:solidFill>
                  <a:schemeClr val="tx1"/>
                </a:solidFill>
                <a:latin typeface="Calibri" charset="0"/>
              </a:rPr>
              <a:t>Center</a:t>
            </a:r>
          </a:p>
          <a:p>
            <a:pPr>
              <a:lnSpc>
                <a:spcPct val="110000"/>
              </a:lnSpc>
            </a:pPr>
            <a:endParaRPr lang="en-US" sz="1600" dirty="0" smtClean="0">
              <a:solidFill>
                <a:schemeClr val="tx1"/>
              </a:solidFill>
              <a:latin typeface="Calibri" charset="0"/>
            </a:endParaRPr>
          </a:p>
          <a:p>
            <a:pPr>
              <a:lnSpc>
                <a:spcPct val="110000"/>
              </a:lnSpc>
            </a:pPr>
            <a:endParaRPr lang="en-US" sz="1600" dirty="0">
              <a:solidFill>
                <a:schemeClr val="tx1"/>
              </a:solidFill>
              <a:latin typeface="Calibri" charset="0"/>
            </a:endParaRPr>
          </a:p>
        </p:txBody>
      </p:sp>
      <p:pic>
        <p:nvPicPr>
          <p:cNvPr id="4" name="Picture 3"/>
          <p:cNvPicPr>
            <a:picLocks noChangeAspect="1"/>
          </p:cNvPicPr>
          <p:nvPr/>
        </p:nvPicPr>
        <p:blipFill>
          <a:blip r:embed="rId3"/>
          <a:stretch>
            <a:fillRect/>
          </a:stretch>
        </p:blipFill>
        <p:spPr>
          <a:xfrm>
            <a:off x="5596680" y="1122223"/>
            <a:ext cx="2787600" cy="1718751"/>
          </a:xfrm>
          <a:prstGeom prst="rect">
            <a:avLst/>
          </a:prstGeom>
        </p:spPr>
      </p:pic>
      <p:pic>
        <p:nvPicPr>
          <p:cNvPr id="5" name="Picture 4"/>
          <p:cNvPicPr>
            <a:picLocks noChangeAspect="1"/>
          </p:cNvPicPr>
          <p:nvPr/>
        </p:nvPicPr>
        <p:blipFill>
          <a:blip r:embed="rId4"/>
          <a:stretch>
            <a:fillRect/>
          </a:stretch>
        </p:blipFill>
        <p:spPr>
          <a:xfrm>
            <a:off x="5546726" y="2840974"/>
            <a:ext cx="2852649" cy="19037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96680" y="4826169"/>
            <a:ext cx="2787600" cy="1627459"/>
          </a:xfrm>
          <a:prstGeom prst="rect">
            <a:avLst/>
          </a:prstGeom>
        </p:spPr>
      </p:pic>
    </p:spTree>
    <p:extLst>
      <p:ext uri="{BB962C8B-B14F-4D97-AF65-F5344CB8AC3E}">
        <p14:creationId xmlns:p14="http://schemas.microsoft.com/office/powerpoint/2010/main" val="1896045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GVU 25</a:t>
            </a:r>
            <a:endParaRPr lang="en-US" sz="2400" dirty="0">
              <a:solidFill>
                <a:schemeClr val="tx1"/>
              </a:solidFill>
            </a:endParaRPr>
          </a:p>
        </p:txBody>
      </p:sp>
      <p:sp>
        <p:nvSpPr>
          <p:cNvPr id="3" name="Content Placeholder 2"/>
          <p:cNvSpPr>
            <a:spLocks noGrp="1"/>
          </p:cNvSpPr>
          <p:nvPr>
            <p:ph idx="1"/>
          </p:nvPr>
        </p:nvSpPr>
        <p:spPr>
          <a:xfrm>
            <a:off x="174574" y="971096"/>
            <a:ext cx="6480226" cy="5753765"/>
          </a:xfrm>
        </p:spPr>
        <p:txBody>
          <a:bodyPr vert="horz" lIns="91440" tIns="45720" rIns="91440" bIns="45720" rtlCol="0" anchor="t">
            <a:normAutofit/>
          </a:bodyPr>
          <a:lstStyle/>
          <a:p>
            <a:pPr>
              <a:lnSpc>
                <a:spcPct val="110000"/>
              </a:lnSpc>
            </a:pPr>
            <a:r>
              <a:rPr lang="en-US" sz="2000" b="1" dirty="0"/>
              <a:t>Wednesday October 18</a:t>
            </a:r>
            <a:r>
              <a:rPr lang="en-US" sz="2000" dirty="0"/>
              <a:t/>
            </a:r>
            <a:br>
              <a:rPr lang="en-US" sz="2000" dirty="0"/>
            </a:br>
            <a:r>
              <a:rPr lang="en-US" sz="2000" dirty="0"/>
              <a:t>Keynote Talk - Scott Hudson (CMU </a:t>
            </a:r>
            <a:r>
              <a:rPr lang="en-US" sz="2000" dirty="0" smtClean="0"/>
              <a:t>HCII) </a:t>
            </a:r>
          </a:p>
          <a:p>
            <a:pPr>
              <a:lnSpc>
                <a:spcPct val="110000"/>
              </a:lnSpc>
            </a:pPr>
            <a:r>
              <a:rPr lang="en-US" sz="2000" dirty="0" smtClean="0"/>
              <a:t>GVU </a:t>
            </a:r>
            <a:r>
              <a:rPr lang="en-US" sz="2000" dirty="0"/>
              <a:t>Impact Awards - once every five </a:t>
            </a:r>
            <a:r>
              <a:rPr lang="en-US" sz="2000" dirty="0" smtClean="0"/>
              <a:t>years!</a:t>
            </a:r>
          </a:p>
          <a:p>
            <a:pPr>
              <a:lnSpc>
                <a:spcPct val="110000"/>
              </a:lnSpc>
            </a:pPr>
            <a:r>
              <a:rPr lang="en-US" sz="2000" dirty="0" smtClean="0"/>
              <a:t>Director’s </a:t>
            </a:r>
            <a:r>
              <a:rPr lang="en-US" sz="2000" dirty="0"/>
              <a:t>Talk - Looking Back, Looking Ahead</a:t>
            </a:r>
          </a:p>
          <a:p>
            <a:pPr>
              <a:lnSpc>
                <a:spcPct val="110000"/>
              </a:lnSpc>
            </a:pPr>
            <a:r>
              <a:rPr lang="en-US" sz="2000" dirty="0"/>
              <a:t>Research Showcase - You can participate!!</a:t>
            </a:r>
          </a:p>
          <a:p>
            <a:pPr lvl="1">
              <a:lnSpc>
                <a:spcPct val="110000"/>
              </a:lnSpc>
            </a:pPr>
            <a:r>
              <a:rPr lang="en-US" sz="1600" dirty="0"/>
              <a:t>Special curated exhibit: </a:t>
            </a:r>
            <a:r>
              <a:rPr lang="en-US" sz="1600" i="1" dirty="0"/>
              <a:t>Nostalgic Futures</a:t>
            </a:r>
            <a:endParaRPr lang="en-US" sz="1600" dirty="0"/>
          </a:p>
          <a:p>
            <a:pPr lvl="1">
              <a:lnSpc>
                <a:spcPct val="110000"/>
              </a:lnSpc>
            </a:pPr>
            <a:r>
              <a:rPr lang="en-US" sz="1600" dirty="0"/>
              <a:t>Special showcase of Georgia Tech exhibits from </a:t>
            </a:r>
            <a:r>
              <a:rPr lang="en-US" sz="1600" dirty="0" smtClean="0"/>
              <a:t/>
            </a:r>
            <a:br>
              <a:rPr lang="en-US" sz="1600" dirty="0" smtClean="0"/>
            </a:br>
            <a:r>
              <a:rPr lang="en-US" sz="1600" dirty="0" smtClean="0"/>
              <a:t>the </a:t>
            </a:r>
            <a:r>
              <a:rPr lang="en-US" sz="1600" dirty="0"/>
              <a:t>ACC/Smithsonian Creativity Festival</a:t>
            </a:r>
          </a:p>
          <a:p>
            <a:pPr>
              <a:lnSpc>
                <a:spcPct val="110000"/>
              </a:lnSpc>
            </a:pPr>
            <a:r>
              <a:rPr lang="en-US" sz="2000" dirty="0"/>
              <a:t>GVU Student Awards </a:t>
            </a:r>
            <a:r>
              <a:rPr lang="en-US" sz="2000" dirty="0" smtClean="0"/>
              <a:t>Dinner</a:t>
            </a:r>
            <a:endParaRPr lang="en-US" sz="2000" dirty="0"/>
          </a:p>
          <a:p>
            <a:pPr>
              <a:lnSpc>
                <a:spcPct val="110000"/>
              </a:lnSpc>
            </a:pPr>
            <a:r>
              <a:rPr lang="en-US" sz="2000" b="1" dirty="0"/>
              <a:t>Thursday October 19</a:t>
            </a:r>
            <a:r>
              <a:rPr lang="en-US" sz="2000" dirty="0"/>
              <a:t/>
            </a:r>
            <a:br>
              <a:rPr lang="en-US" sz="2000" dirty="0"/>
            </a:br>
            <a:r>
              <a:rPr lang="en-US" sz="2000" dirty="0"/>
              <a:t>GVU Industry Advisory Board meeting</a:t>
            </a:r>
          </a:p>
          <a:p>
            <a:pPr>
              <a:lnSpc>
                <a:spcPct val="110000"/>
              </a:lnSpc>
            </a:pPr>
            <a:r>
              <a:rPr lang="en-US" sz="2000" dirty="0"/>
              <a:t>Distinguished Alum Brownbag - Jennifer </a:t>
            </a:r>
            <a:r>
              <a:rPr lang="en-US" sz="2000" dirty="0" err="1"/>
              <a:t>Mankoff</a:t>
            </a:r>
            <a:r>
              <a:rPr lang="en-US" sz="2000" dirty="0"/>
              <a:t> </a:t>
            </a:r>
            <a:r>
              <a:rPr lang="en-US" sz="2000" dirty="0" smtClean="0"/>
              <a:t>(UW)</a:t>
            </a:r>
            <a:endParaRPr lang="en-US" sz="2000" dirty="0"/>
          </a:p>
          <a:p>
            <a:pPr>
              <a:lnSpc>
                <a:spcPct val="110000"/>
              </a:lnSpc>
            </a:pPr>
            <a:r>
              <a:rPr lang="en-US" sz="2000" dirty="0"/>
              <a:t>Ashwin Ram - Alexa AI Manager @ Amazon </a:t>
            </a:r>
            <a:r>
              <a:rPr lang="en-US" sz="2000" dirty="0" smtClean="0"/>
              <a:t/>
            </a:r>
            <a:br>
              <a:rPr lang="en-US" sz="2000" dirty="0" smtClean="0"/>
            </a:br>
            <a:r>
              <a:rPr lang="en-US" sz="2000" dirty="0" smtClean="0"/>
              <a:t>(</a:t>
            </a:r>
            <a:r>
              <a:rPr lang="en-US" sz="2000" dirty="0"/>
              <a:t>and former GVU faculty)</a:t>
            </a:r>
          </a:p>
          <a:p>
            <a:pPr>
              <a:lnSpc>
                <a:spcPct val="110000"/>
              </a:lnSpc>
            </a:pPr>
            <a:endParaRPr lang="en-US" sz="2000" i="1" dirty="0">
              <a:solidFill>
                <a:schemeClr val="tx1"/>
              </a:solidFill>
              <a:latin typeface="Calibri" charset="0"/>
            </a:endParaRPr>
          </a:p>
        </p:txBody>
      </p:sp>
      <p:pic>
        <p:nvPicPr>
          <p:cNvPr id="4" name="Picture 3"/>
          <p:cNvPicPr>
            <a:picLocks noChangeAspect="1"/>
          </p:cNvPicPr>
          <p:nvPr/>
        </p:nvPicPr>
        <p:blipFill>
          <a:blip r:embed="rId3"/>
          <a:stretch>
            <a:fillRect/>
          </a:stretch>
        </p:blipFill>
        <p:spPr>
          <a:xfrm>
            <a:off x="5334000" y="800100"/>
            <a:ext cx="3581400" cy="3581400"/>
          </a:xfrm>
          <a:prstGeom prst="rect">
            <a:avLst/>
          </a:prstGeom>
        </p:spPr>
      </p:pic>
    </p:spTree>
    <p:extLst>
      <p:ext uri="{BB962C8B-B14F-4D97-AF65-F5344CB8AC3E}">
        <p14:creationId xmlns:p14="http://schemas.microsoft.com/office/powerpoint/2010/main" val="14405085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Convergence Innovation </a:t>
            </a:r>
            <a:r>
              <a:rPr lang="en-US" dirty="0" smtClean="0"/>
              <a:t>Competition</a:t>
            </a:r>
            <a:endParaRPr lang="en-US" dirty="0">
              <a:solidFill>
                <a:schemeClr val="tx1"/>
              </a:solidFill>
            </a:endParaRPr>
          </a:p>
        </p:txBody>
      </p:sp>
      <p:sp>
        <p:nvSpPr>
          <p:cNvPr id="3" name="Content Placeholder 2"/>
          <p:cNvSpPr>
            <a:spLocks noGrp="1"/>
          </p:cNvSpPr>
          <p:nvPr>
            <p:ph idx="1"/>
          </p:nvPr>
        </p:nvSpPr>
        <p:spPr>
          <a:xfrm>
            <a:off x="174625" y="1122223"/>
            <a:ext cx="4243388" cy="5019803"/>
          </a:xfrm>
        </p:spPr>
        <p:txBody>
          <a:bodyPr vert="horz" lIns="91440" tIns="45720" rIns="91440" bIns="45720" rtlCol="0" anchor="t">
            <a:noAutofit/>
          </a:bodyPr>
          <a:lstStyle/>
          <a:p>
            <a:pPr defTabSz="456292"/>
            <a:r>
              <a:rPr lang="en-US" sz="1800" b="1" dirty="0"/>
              <a:t>Bi-Annual </a:t>
            </a:r>
            <a:r>
              <a:rPr lang="en-US" sz="1800" b="1" dirty="0" smtClean="0"/>
              <a:t>competition</a:t>
            </a:r>
            <a:endParaRPr lang="en-US" sz="1800" b="1" dirty="0">
              <a:solidFill>
                <a:schemeClr val="tx1"/>
              </a:solidFill>
            </a:endParaRPr>
          </a:p>
          <a:p>
            <a:pPr marL="285750" indent="-285750" defTabSz="456292">
              <a:buFont typeface="Arial" charset="0"/>
              <a:buChar char="•"/>
            </a:pPr>
            <a:r>
              <a:rPr lang="en-US" sz="1800" dirty="0">
                <a:solidFill>
                  <a:srgbClr val="404040"/>
                </a:solidFill>
              </a:rPr>
              <a:t>Over 100 students </a:t>
            </a:r>
            <a:r>
              <a:rPr lang="en-US" sz="1800" dirty="0" smtClean="0">
                <a:solidFill>
                  <a:srgbClr val="404040"/>
                </a:solidFill>
              </a:rPr>
              <a:t>annually</a:t>
            </a:r>
            <a:endParaRPr lang="en-US" sz="1800" dirty="0">
              <a:solidFill>
                <a:schemeClr val="tx1"/>
              </a:solidFill>
            </a:endParaRPr>
          </a:p>
          <a:p>
            <a:pPr marL="285750" indent="-285750" defTabSz="456292">
              <a:buFont typeface="Arial" charset="0"/>
              <a:buChar char="•"/>
            </a:pPr>
            <a:r>
              <a:rPr lang="en-US" sz="1800" dirty="0" smtClean="0">
                <a:solidFill>
                  <a:srgbClr val="404040"/>
                </a:solidFill>
                <a:latin typeface="Calibri" charset="0"/>
              </a:rPr>
              <a:t>2017 Fall CIC </a:t>
            </a:r>
            <a:r>
              <a:rPr lang="en-US" sz="1800" dirty="0">
                <a:solidFill>
                  <a:srgbClr val="404040"/>
                </a:solidFill>
                <a:latin typeface="Calibri" charset="0"/>
              </a:rPr>
              <a:t>– </a:t>
            </a:r>
            <a:r>
              <a:rPr lang="en-US" sz="1800" dirty="0" smtClean="0">
                <a:solidFill>
                  <a:srgbClr val="404040"/>
                </a:solidFill>
                <a:latin typeface="Calibri" charset="0"/>
              </a:rPr>
              <a:t>November 15</a:t>
            </a:r>
            <a:r>
              <a:rPr lang="en-US" sz="1800" baseline="30000" dirty="0" smtClean="0">
                <a:solidFill>
                  <a:srgbClr val="404040"/>
                </a:solidFill>
                <a:latin typeface="Calibri" charset="0"/>
              </a:rPr>
              <a:t>th</a:t>
            </a:r>
            <a:endParaRPr lang="en-US" sz="1800" dirty="0">
              <a:solidFill>
                <a:srgbClr val="404040"/>
              </a:solidFill>
              <a:latin typeface="Calibri" charset="0"/>
            </a:endParaRPr>
          </a:p>
          <a:p>
            <a:pPr marL="285750" indent="-285750" defTabSz="456292">
              <a:buFont typeface="Arial" charset="0"/>
              <a:buChar char="•"/>
            </a:pPr>
            <a:r>
              <a:rPr lang="en-US" sz="1800" dirty="0" smtClean="0">
                <a:solidFill>
                  <a:srgbClr val="404040"/>
                </a:solidFill>
                <a:latin typeface="Calibri" charset="0"/>
              </a:rPr>
              <a:t>http</a:t>
            </a:r>
            <a:r>
              <a:rPr lang="en-US" sz="1800" dirty="0">
                <a:solidFill>
                  <a:srgbClr val="404040"/>
                </a:solidFill>
                <a:latin typeface="Calibri" charset="0"/>
              </a:rPr>
              <a:t>://</a:t>
            </a:r>
            <a:r>
              <a:rPr lang="en-US" sz="1800" dirty="0" err="1">
                <a:solidFill>
                  <a:srgbClr val="404040"/>
                </a:solidFill>
                <a:latin typeface="Calibri" charset="0"/>
              </a:rPr>
              <a:t>cic.gatech.edu</a:t>
            </a:r>
            <a:r>
              <a:rPr lang="en-US" sz="1800" dirty="0">
                <a:solidFill>
                  <a:srgbClr val="404040"/>
                </a:solidFill>
                <a:latin typeface="Calibri" charset="0"/>
              </a:rPr>
              <a:t>/</a:t>
            </a:r>
            <a:endParaRPr lang="en-US" sz="1800" dirty="0">
              <a:solidFill>
                <a:schemeClr val="tx1"/>
              </a:solidFill>
              <a:latin typeface="Calibri" charset="0"/>
            </a:endParaRPr>
          </a:p>
          <a:p>
            <a:pPr defTabSz="456292"/>
            <a:endParaRPr lang="en-US" sz="1800" dirty="0">
              <a:solidFill>
                <a:schemeClr val="tx1"/>
              </a:solidFill>
              <a:latin typeface="Calibri" charset="0"/>
            </a:endParaRPr>
          </a:p>
          <a:p>
            <a:pPr defTabSz="456292"/>
            <a:r>
              <a:rPr lang="en-US" sz="1800" b="1" i="1" dirty="0" smtClean="0">
                <a:solidFill>
                  <a:srgbClr val="404040"/>
                </a:solidFill>
              </a:rPr>
              <a:t>Inspired by </a:t>
            </a:r>
            <a:r>
              <a:rPr lang="en-US" sz="1800" b="1" i="1" dirty="0" err="1" smtClean="0">
                <a:solidFill>
                  <a:srgbClr val="404040"/>
                </a:solidFill>
              </a:rPr>
              <a:t>IPaT</a:t>
            </a:r>
            <a:r>
              <a:rPr lang="en-US" sz="1800" b="1" i="1" dirty="0" smtClean="0">
                <a:solidFill>
                  <a:srgbClr val="404040"/>
                </a:solidFill>
              </a:rPr>
              <a:t> Research Pillars</a:t>
            </a:r>
            <a:r>
              <a:rPr lang="en-US" sz="1800" b="1" dirty="0" smtClean="0">
                <a:solidFill>
                  <a:srgbClr val="404040"/>
                </a:solidFill>
              </a:rPr>
              <a:t>:</a:t>
            </a:r>
            <a:endParaRPr lang="en-US" sz="1800" b="1" dirty="0">
              <a:solidFill>
                <a:schemeClr val="tx1"/>
              </a:solidFill>
            </a:endParaRPr>
          </a:p>
          <a:p>
            <a:pPr marL="285750" indent="-285750">
              <a:buFont typeface="Arial" charset="0"/>
              <a:buChar char="•"/>
            </a:pPr>
            <a:r>
              <a:rPr lang="en-US" sz="1800" dirty="0"/>
              <a:t>Smart Cities and </a:t>
            </a:r>
            <a:r>
              <a:rPr lang="en-US" sz="1800" dirty="0" err="1"/>
              <a:t>IoT</a:t>
            </a:r>
            <a:endParaRPr lang="en-US" sz="1800" dirty="0"/>
          </a:p>
          <a:p>
            <a:pPr marL="285750" indent="-285750">
              <a:buFont typeface="Arial" charset="0"/>
              <a:buChar char="•"/>
            </a:pPr>
            <a:r>
              <a:rPr lang="en-US" sz="1800" dirty="0"/>
              <a:t>Health and Wellbeing</a:t>
            </a:r>
          </a:p>
          <a:p>
            <a:pPr marL="285750" indent="-285750">
              <a:buFont typeface="Arial" charset="0"/>
              <a:buChar char="•"/>
            </a:pPr>
            <a:r>
              <a:rPr lang="en-US" sz="1800" dirty="0"/>
              <a:t>Sports and Fan Experience</a:t>
            </a:r>
          </a:p>
          <a:p>
            <a:pPr marL="285750" indent="-285750">
              <a:buFont typeface="Arial" charset="0"/>
              <a:buChar char="•"/>
            </a:pPr>
            <a:r>
              <a:rPr lang="en-US" sz="1800" dirty="0"/>
              <a:t>Arts and </a:t>
            </a:r>
            <a:r>
              <a:rPr lang="en-US" sz="1800" dirty="0" smtClean="0"/>
              <a:t>Culture</a:t>
            </a:r>
            <a:endParaRPr lang="en-US" sz="1800" dirty="0" smtClean="0">
              <a:solidFill>
                <a:schemeClr val="tx1"/>
              </a:solidFill>
            </a:endParaRPr>
          </a:p>
          <a:p>
            <a:pPr defTabSz="456292"/>
            <a:endParaRPr lang="en-US" sz="1800" dirty="0">
              <a:solidFill>
                <a:schemeClr val="tx1"/>
              </a:solidFill>
            </a:endParaRPr>
          </a:p>
          <a:p>
            <a:pPr defTabSz="456292"/>
            <a:r>
              <a:rPr lang="en-US" sz="1800" b="1" dirty="0">
                <a:solidFill>
                  <a:schemeClr val="tx1"/>
                </a:solidFill>
              </a:rPr>
              <a:t>Onboarding sponsors right </a:t>
            </a:r>
            <a:r>
              <a:rPr lang="en-US" sz="1800" b="1" dirty="0" smtClean="0">
                <a:solidFill>
                  <a:schemeClr val="tx1"/>
                </a:solidFill>
              </a:rPr>
              <a:t>now!</a:t>
            </a:r>
          </a:p>
          <a:p>
            <a:pPr defTabSz="456292"/>
            <a:r>
              <a:rPr lang="en-US" sz="1800" dirty="0" smtClean="0"/>
              <a:t>Past </a:t>
            </a:r>
            <a:r>
              <a:rPr lang="en-US" sz="1800" dirty="0"/>
              <a:t>sponsors include Verizon, AT&amp;T, </a:t>
            </a:r>
            <a:r>
              <a:rPr lang="en-US" sz="1800" dirty="0" smtClean="0"/>
              <a:t>Cisco,</a:t>
            </a:r>
            <a:br>
              <a:rPr lang="en-US" sz="1800" dirty="0" smtClean="0"/>
            </a:br>
            <a:r>
              <a:rPr lang="en-US" sz="1800" dirty="0" smtClean="0"/>
              <a:t>Code </a:t>
            </a:r>
            <a:r>
              <a:rPr lang="en-US" sz="1800" dirty="0"/>
              <a:t>42, and GM </a:t>
            </a:r>
            <a:r>
              <a:rPr lang="en-US" sz="1800" dirty="0" smtClean="0"/>
              <a:t/>
            </a:r>
            <a:br>
              <a:rPr lang="en-US" sz="1800" dirty="0" smtClean="0"/>
            </a:br>
            <a:endParaRPr lang="en-US" sz="1800" dirty="0" smtClean="0"/>
          </a:p>
        </p:txBody>
      </p:sp>
      <p:pic>
        <p:nvPicPr>
          <p:cNvPr id="11" name="Picture 10" descr="IMG_75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998" y="1084292"/>
            <a:ext cx="3803219" cy="2535479"/>
          </a:xfrm>
          <a:prstGeom prst="rect">
            <a:avLst/>
          </a:prstGeom>
          <a:ln w="38100" cmpd="sng">
            <a:solidFill>
              <a:schemeClr val="bg1"/>
            </a:solidFill>
          </a:ln>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9998" y="3793066"/>
            <a:ext cx="3803222" cy="2535481"/>
          </a:xfrm>
          <a:prstGeom prst="rect">
            <a:avLst/>
          </a:prstGeom>
          <a:ln w="38100" cmpd="sng">
            <a:solidFill>
              <a:schemeClr val="bg1"/>
            </a:solidFill>
          </a:ln>
        </p:spPr>
      </p:pic>
    </p:spTree>
    <p:extLst>
      <p:ext uri="{BB962C8B-B14F-4D97-AF65-F5344CB8AC3E}">
        <p14:creationId xmlns:p14="http://schemas.microsoft.com/office/powerpoint/2010/main" val="1851033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Think Tanks</a:t>
            </a:r>
            <a:endParaRPr lang="en-US" dirty="0">
              <a:solidFill>
                <a:schemeClr val="tx1"/>
              </a:solidFill>
            </a:endParaRPr>
          </a:p>
        </p:txBody>
      </p:sp>
      <p:sp>
        <p:nvSpPr>
          <p:cNvPr id="3" name="Content Placeholder 2"/>
          <p:cNvSpPr>
            <a:spLocks noGrp="1"/>
          </p:cNvSpPr>
          <p:nvPr>
            <p:ph idx="1"/>
          </p:nvPr>
        </p:nvSpPr>
        <p:spPr>
          <a:xfrm>
            <a:off x="222198" y="1156623"/>
            <a:ext cx="4389189" cy="5123815"/>
          </a:xfrm>
        </p:spPr>
        <p:txBody>
          <a:bodyPr vert="horz" lIns="91440" tIns="45720" rIns="91440" bIns="45720" rtlCol="0" anchor="t">
            <a:normAutofit lnSpcReduction="10000"/>
          </a:bodyPr>
          <a:lstStyle/>
          <a:p>
            <a:pPr lvl="0" defTabSz="456432">
              <a:lnSpc>
                <a:spcPct val="100000"/>
              </a:lnSpc>
              <a:spcBef>
                <a:spcPct val="20000"/>
              </a:spcBef>
            </a:pPr>
            <a:r>
              <a:rPr lang="en-US" dirty="0">
                <a:solidFill>
                  <a:prstClr val="black"/>
                </a:solidFill>
              </a:rPr>
              <a:t>The TTT</a:t>
            </a:r>
            <a:r>
              <a:rPr lang="en-US" b="1" dirty="0">
                <a:solidFill>
                  <a:prstClr val="black"/>
                </a:solidFill>
              </a:rPr>
              <a:t> </a:t>
            </a:r>
            <a:r>
              <a:rPr lang="en-US" dirty="0">
                <a:solidFill>
                  <a:prstClr val="black"/>
                </a:solidFill>
              </a:rPr>
              <a:t>is a weekly gathering </a:t>
            </a:r>
            <a:br>
              <a:rPr lang="en-US" dirty="0">
                <a:solidFill>
                  <a:prstClr val="black"/>
                </a:solidFill>
              </a:rPr>
            </a:br>
            <a:r>
              <a:rPr lang="en-US" dirty="0">
                <a:solidFill>
                  <a:prstClr val="black"/>
                </a:solidFill>
              </a:rPr>
              <a:t>of the </a:t>
            </a:r>
            <a:r>
              <a:rPr lang="en-US" dirty="0" err="1">
                <a:solidFill>
                  <a:prstClr val="black"/>
                </a:solidFill>
              </a:rPr>
              <a:t>IPaT</a:t>
            </a:r>
            <a:r>
              <a:rPr lang="en-US" dirty="0">
                <a:solidFill>
                  <a:prstClr val="black"/>
                </a:solidFill>
              </a:rPr>
              <a:t> community to brainstorm about research, </a:t>
            </a:r>
            <a:br>
              <a:rPr lang="en-US" dirty="0">
                <a:solidFill>
                  <a:prstClr val="black"/>
                </a:solidFill>
              </a:rPr>
            </a:br>
            <a:r>
              <a:rPr lang="en-US" dirty="0">
                <a:solidFill>
                  <a:prstClr val="black"/>
                </a:solidFill>
              </a:rPr>
              <a:t>stay informed about the work that everyone is doing, and</a:t>
            </a:r>
            <a:br>
              <a:rPr lang="en-US" dirty="0">
                <a:solidFill>
                  <a:prstClr val="black"/>
                </a:solidFill>
              </a:rPr>
            </a:br>
            <a:r>
              <a:rPr lang="en-US" dirty="0">
                <a:solidFill>
                  <a:prstClr val="black"/>
                </a:solidFill>
              </a:rPr>
              <a:t>help define </a:t>
            </a:r>
            <a:r>
              <a:rPr lang="en-US" dirty="0" err="1">
                <a:solidFill>
                  <a:prstClr val="black"/>
                </a:solidFill>
              </a:rPr>
              <a:t>IPaT</a:t>
            </a:r>
            <a:r>
              <a:rPr lang="en-US" dirty="0">
                <a:solidFill>
                  <a:prstClr val="black"/>
                </a:solidFill>
              </a:rPr>
              <a:t> strategy. </a:t>
            </a:r>
          </a:p>
          <a:p>
            <a:pPr lvl="0" defTabSz="456432">
              <a:lnSpc>
                <a:spcPct val="100000"/>
              </a:lnSpc>
              <a:spcBef>
                <a:spcPct val="20000"/>
              </a:spcBef>
            </a:pPr>
            <a:endParaRPr lang="en-US" dirty="0">
              <a:solidFill>
                <a:prstClr val="black"/>
              </a:solidFill>
            </a:endParaRPr>
          </a:p>
          <a:p>
            <a:pPr lvl="0" defTabSz="456432">
              <a:lnSpc>
                <a:spcPct val="100000"/>
              </a:lnSpc>
              <a:spcBef>
                <a:spcPct val="20000"/>
              </a:spcBef>
            </a:pPr>
            <a:r>
              <a:rPr lang="en-US" dirty="0">
                <a:solidFill>
                  <a:prstClr val="black"/>
                </a:solidFill>
              </a:rPr>
              <a:t>Come interact with new and old colleagues and engage on topics of shared interest</a:t>
            </a:r>
            <a:r>
              <a:rPr lang="en-US" dirty="0" smtClean="0">
                <a:solidFill>
                  <a:prstClr val="black"/>
                </a:solidFill>
              </a:rPr>
              <a:t>.</a:t>
            </a:r>
          </a:p>
          <a:p>
            <a:pPr lvl="0" defTabSz="456432">
              <a:lnSpc>
                <a:spcPct val="100000"/>
              </a:lnSpc>
              <a:spcBef>
                <a:spcPct val="20000"/>
              </a:spcBef>
            </a:pPr>
            <a:endParaRPr lang="en-US" dirty="0">
              <a:solidFill>
                <a:prstClr val="black"/>
              </a:solidFill>
            </a:endParaRPr>
          </a:p>
          <a:p>
            <a:pPr defTabSz="456432">
              <a:lnSpc>
                <a:spcPct val="100000"/>
              </a:lnSpc>
              <a:spcBef>
                <a:spcPct val="20000"/>
              </a:spcBef>
            </a:pPr>
            <a:r>
              <a:rPr lang="en-US" dirty="0" smtClean="0">
                <a:solidFill>
                  <a:schemeClr val="tx1"/>
                </a:solidFill>
              </a:rPr>
              <a:t>Save These Dates:</a:t>
            </a:r>
          </a:p>
          <a:p>
            <a:pPr marL="342900" indent="-342900" defTabSz="456432">
              <a:lnSpc>
                <a:spcPct val="100000"/>
              </a:lnSpc>
              <a:spcBef>
                <a:spcPct val="20000"/>
              </a:spcBef>
              <a:buFont typeface="Arial" charset="0"/>
              <a:buChar char="•"/>
            </a:pPr>
            <a:r>
              <a:rPr lang="en-US" dirty="0" smtClean="0">
                <a:solidFill>
                  <a:schemeClr val="tx1"/>
                </a:solidFill>
              </a:rPr>
              <a:t>Sept 25</a:t>
            </a:r>
          </a:p>
          <a:p>
            <a:pPr marL="342900" indent="-342900" defTabSz="456432">
              <a:lnSpc>
                <a:spcPct val="100000"/>
              </a:lnSpc>
              <a:spcBef>
                <a:spcPct val="20000"/>
              </a:spcBef>
              <a:buFont typeface="Arial" charset="0"/>
              <a:buChar char="•"/>
            </a:pPr>
            <a:r>
              <a:rPr lang="en-US" dirty="0" smtClean="0">
                <a:solidFill>
                  <a:schemeClr val="tx1"/>
                </a:solidFill>
              </a:rPr>
              <a:t>Oct </a:t>
            </a:r>
            <a:r>
              <a:rPr lang="en-US" dirty="0">
                <a:solidFill>
                  <a:schemeClr val="tx1"/>
                </a:solidFill>
              </a:rPr>
              <a:t>5, 12, </a:t>
            </a:r>
            <a:r>
              <a:rPr lang="en-US" dirty="0" smtClean="0">
                <a:solidFill>
                  <a:schemeClr val="tx1"/>
                </a:solidFill>
              </a:rPr>
              <a:t>26</a:t>
            </a:r>
          </a:p>
          <a:p>
            <a:pPr marL="342900" indent="-342900" defTabSz="456432">
              <a:lnSpc>
                <a:spcPct val="100000"/>
              </a:lnSpc>
              <a:spcBef>
                <a:spcPct val="20000"/>
              </a:spcBef>
              <a:buFont typeface="Arial" charset="0"/>
              <a:buChar char="•"/>
            </a:pPr>
            <a:r>
              <a:rPr lang="en-US" dirty="0" smtClean="0">
                <a:solidFill>
                  <a:schemeClr val="tx1"/>
                </a:solidFill>
              </a:rPr>
              <a:t>Nov </a:t>
            </a:r>
            <a:r>
              <a:rPr lang="en-US" dirty="0">
                <a:solidFill>
                  <a:schemeClr val="tx1"/>
                </a:solidFill>
              </a:rPr>
              <a:t>2, </a:t>
            </a:r>
            <a:r>
              <a:rPr lang="en-US" dirty="0" smtClean="0">
                <a:solidFill>
                  <a:schemeClr val="tx1"/>
                </a:solidFill>
              </a:rPr>
              <a:t>9</a:t>
            </a:r>
            <a:endParaRPr lang="en-US" b="1" dirty="0">
              <a:solidFill>
                <a:schemeClr val="tx1"/>
              </a:solidFill>
              <a:latin typeface="Calibri" charset="0"/>
            </a:endParaRPr>
          </a:p>
          <a:p>
            <a:endParaRPr lang="en-US" dirty="0">
              <a:solidFill>
                <a:schemeClr val="tx1"/>
              </a:solidFill>
            </a:endParaRPr>
          </a:p>
        </p:txBody>
      </p:sp>
      <p:pic>
        <p:nvPicPr>
          <p:cNvPr id="4" name="Picture 3"/>
          <p:cNvPicPr>
            <a:picLocks noChangeAspect="1"/>
          </p:cNvPicPr>
          <p:nvPr/>
        </p:nvPicPr>
        <p:blipFill>
          <a:blip r:embed="rId3"/>
          <a:stretch>
            <a:fillRect/>
          </a:stretch>
        </p:blipFill>
        <p:spPr>
          <a:xfrm>
            <a:off x="4881549" y="1318548"/>
            <a:ext cx="3759643" cy="3993085"/>
          </a:xfrm>
          <a:prstGeom prst="rect">
            <a:avLst/>
          </a:prstGeom>
        </p:spPr>
      </p:pic>
      <p:sp>
        <p:nvSpPr>
          <p:cNvPr id="5" name="Content Placeholder 2"/>
          <p:cNvSpPr txBox="1">
            <a:spLocks/>
          </p:cNvSpPr>
          <p:nvPr/>
        </p:nvSpPr>
        <p:spPr>
          <a:xfrm>
            <a:off x="4881549" y="5507958"/>
            <a:ext cx="3759643" cy="472168"/>
          </a:xfrm>
          <a:prstGeom prst="rect">
            <a:avLst/>
          </a:prstGeom>
          <a:solidFill>
            <a:schemeClr val="bg1">
              <a:lumMod val="95000"/>
            </a:schemeClr>
          </a:solidFill>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200" kern="1200" baseline="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i="1" dirty="0"/>
              <a:t>e</a:t>
            </a:r>
            <a:r>
              <a:rPr lang="en-US" sz="2000" i="1" smtClean="0"/>
              <a:t>mail</a:t>
            </a:r>
            <a:r>
              <a:rPr lang="en-US" sz="2000" i="1" dirty="0" smtClean="0"/>
              <a:t>: </a:t>
            </a:r>
            <a:r>
              <a:rPr lang="en-US" sz="2000" i="1" dirty="0" err="1" smtClean="0"/>
              <a:t>ipat@gatech.edu</a:t>
            </a:r>
            <a:endParaRPr lang="en-US" sz="2000" i="1" dirty="0">
              <a:solidFill>
                <a:schemeClr val="tx1"/>
              </a:solidFill>
              <a:latin typeface="Calibri" charset="0"/>
            </a:endParaRPr>
          </a:p>
        </p:txBody>
      </p:sp>
    </p:spTree>
    <p:extLst>
      <p:ext uri="{BB962C8B-B14F-4D97-AF65-F5344CB8AC3E}">
        <p14:creationId xmlns:p14="http://schemas.microsoft.com/office/powerpoint/2010/main" val="1801282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4" y="182251"/>
            <a:ext cx="7981284" cy="939972"/>
          </a:xfrm>
        </p:spPr>
        <p:txBody>
          <a:bodyPr>
            <a:normAutofit/>
          </a:bodyPr>
          <a:lstStyle/>
          <a:p>
            <a:r>
              <a:rPr lang="en-US" dirty="0" err="1" smtClean="0"/>
              <a:t>IPaT</a:t>
            </a:r>
            <a:r>
              <a:rPr lang="en-US" dirty="0" smtClean="0"/>
              <a:t> Capabilities and Support of the GT Research Community</a:t>
            </a:r>
            <a:endParaRPr lang="en-US" sz="2400" dirty="0">
              <a:solidFill>
                <a:schemeClr val="tx1"/>
              </a:solidFill>
            </a:endParaRPr>
          </a:p>
        </p:txBody>
      </p:sp>
      <p:sp>
        <p:nvSpPr>
          <p:cNvPr id="3" name="Content Placeholder 2"/>
          <p:cNvSpPr>
            <a:spLocks noGrp="1"/>
          </p:cNvSpPr>
          <p:nvPr>
            <p:ph idx="1"/>
          </p:nvPr>
        </p:nvSpPr>
        <p:spPr>
          <a:xfrm>
            <a:off x="174574" y="1098419"/>
            <a:ext cx="8563026" cy="5123815"/>
          </a:xfrm>
        </p:spPr>
        <p:txBody>
          <a:bodyPr vert="horz" lIns="91440" tIns="45720" rIns="91440" bIns="45720" rtlCol="0" anchor="t">
            <a:noAutofit/>
          </a:bodyPr>
          <a:lstStyle/>
          <a:p>
            <a:r>
              <a:rPr lang="en-US" sz="2400" b="1" dirty="0" smtClean="0"/>
              <a:t>Professional Staff</a:t>
            </a:r>
          </a:p>
          <a:p>
            <a:r>
              <a:rPr lang="en-US" sz="2400" dirty="0" smtClean="0">
                <a:solidFill>
                  <a:schemeClr val="tx1"/>
                </a:solidFill>
              </a:rPr>
              <a:t>Marketing and Communications</a:t>
            </a:r>
          </a:p>
          <a:p>
            <a:r>
              <a:rPr lang="en-US" sz="2400" dirty="0" smtClean="0">
                <a:solidFill>
                  <a:schemeClr val="tx1"/>
                </a:solidFill>
              </a:rPr>
              <a:t>Research Operations</a:t>
            </a:r>
          </a:p>
          <a:p>
            <a:r>
              <a:rPr lang="en-US" sz="2400" dirty="0" smtClean="0">
                <a:solidFill>
                  <a:schemeClr val="tx1"/>
                </a:solidFill>
              </a:rPr>
              <a:t>Industry Partnerships</a:t>
            </a:r>
          </a:p>
          <a:p>
            <a:r>
              <a:rPr lang="en-US" sz="2400" i="1" dirty="0" smtClean="0">
                <a:solidFill>
                  <a:schemeClr val="tx1"/>
                </a:solidFill>
              </a:rPr>
              <a:t>Space and Events (Don </a:t>
            </a:r>
            <a:r>
              <a:rPr lang="en-US" sz="2400" i="1" dirty="0" err="1" smtClean="0">
                <a:solidFill>
                  <a:schemeClr val="tx1"/>
                </a:solidFill>
              </a:rPr>
              <a:t>Schoner</a:t>
            </a:r>
            <a:r>
              <a:rPr lang="en-US" sz="2400" i="1" dirty="0" smtClean="0">
                <a:solidFill>
                  <a:schemeClr val="tx1"/>
                </a:solidFill>
              </a:rPr>
              <a:t>)</a:t>
            </a:r>
          </a:p>
          <a:p>
            <a:r>
              <a:rPr lang="en-US" sz="2400" i="1" dirty="0" smtClean="0">
                <a:solidFill>
                  <a:schemeClr val="tx1"/>
                </a:solidFill>
              </a:rPr>
              <a:t>Grants and Finance (Diane Owen, Francine </a:t>
            </a:r>
            <a:r>
              <a:rPr lang="en-US" sz="2400" i="1" dirty="0" err="1" smtClean="0">
                <a:solidFill>
                  <a:schemeClr val="tx1"/>
                </a:solidFill>
              </a:rPr>
              <a:t>Lyken</a:t>
            </a:r>
            <a:r>
              <a:rPr lang="en-US" sz="2400" i="1" dirty="0" smtClean="0">
                <a:solidFill>
                  <a:schemeClr val="tx1"/>
                </a:solidFill>
              </a:rPr>
              <a:t>, Marcia Chandler)</a:t>
            </a:r>
            <a:endParaRPr lang="en-US" sz="2400" i="1" dirty="0">
              <a:solidFill>
                <a:schemeClr val="tx1"/>
              </a:solidFill>
            </a:endParaRPr>
          </a:p>
          <a:p>
            <a:endParaRPr lang="en-US" sz="2400" b="1" dirty="0" smtClean="0"/>
          </a:p>
          <a:p>
            <a:r>
              <a:rPr lang="en-US" sz="2400" b="1" dirty="0" smtClean="0"/>
              <a:t>Applied Research</a:t>
            </a:r>
            <a:endParaRPr lang="en-US" sz="2400" b="1" dirty="0"/>
          </a:p>
          <a:p>
            <a:r>
              <a:rPr lang="en-US" sz="2400" dirty="0" smtClean="0">
                <a:solidFill>
                  <a:schemeClr val="tx1"/>
                </a:solidFill>
              </a:rPr>
              <a:t>Leigh McCook, Deputy Director (GTRI)</a:t>
            </a:r>
            <a:endParaRPr lang="en-US" sz="2400" dirty="0">
              <a:solidFill>
                <a:schemeClr val="tx1"/>
              </a:solidFill>
            </a:endParaRPr>
          </a:p>
          <a:p>
            <a:r>
              <a:rPr lang="en-US" sz="2400" dirty="0" smtClean="0">
                <a:solidFill>
                  <a:schemeClr val="tx1"/>
                </a:solidFill>
              </a:rPr>
              <a:t>Research Network Operations Center (RNOC)</a:t>
            </a:r>
          </a:p>
          <a:p>
            <a:r>
              <a:rPr lang="en-US" sz="2400" dirty="0" smtClean="0">
                <a:solidFill>
                  <a:schemeClr val="tx1"/>
                </a:solidFill>
              </a:rPr>
              <a:t>Interactive Media Technology Center (IMTC)</a:t>
            </a:r>
            <a:endParaRPr lang="en-US" sz="2400" dirty="0" smtClean="0"/>
          </a:p>
          <a:p>
            <a:pPr fontAlgn="base"/>
            <a:endParaRPr lang="en-US" sz="2400" i="1" dirty="0" smtClean="0">
              <a:solidFill>
                <a:schemeClr val="tx1"/>
              </a:solidFill>
              <a:latin typeface="Calibri" charset="0"/>
            </a:endParaRPr>
          </a:p>
          <a:p>
            <a:pPr fontAlgn="base"/>
            <a:endParaRPr lang="en-US" sz="2400" dirty="0">
              <a:solidFill>
                <a:schemeClr val="tx1"/>
              </a:solidFill>
              <a:latin typeface="Calibri" charset="0"/>
            </a:endParaRPr>
          </a:p>
          <a:p>
            <a:pPr fontAlgn="base"/>
            <a:endParaRPr lang="en-US" sz="2400" dirty="0">
              <a:solidFill>
                <a:schemeClr val="tx1"/>
              </a:solidFill>
              <a:latin typeface="Calibri" charset="0"/>
            </a:endParaRPr>
          </a:p>
        </p:txBody>
      </p:sp>
      <p:sp>
        <p:nvSpPr>
          <p:cNvPr id="4" name="Content Placeholder 2"/>
          <p:cNvSpPr txBox="1">
            <a:spLocks/>
          </p:cNvSpPr>
          <p:nvPr/>
        </p:nvSpPr>
        <p:spPr>
          <a:xfrm>
            <a:off x="4456087" y="5986150"/>
            <a:ext cx="4278893" cy="472168"/>
          </a:xfrm>
          <a:prstGeom prst="rect">
            <a:avLst/>
          </a:prstGeom>
          <a:solidFill>
            <a:schemeClr val="bg1">
              <a:lumMod val="95000"/>
            </a:schemeClr>
          </a:solidFill>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200" kern="1200" baseline="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i="1" dirty="0"/>
              <a:t>e</a:t>
            </a:r>
            <a:r>
              <a:rPr lang="en-US" sz="2000" i="1" smtClean="0"/>
              <a:t>mail</a:t>
            </a:r>
            <a:r>
              <a:rPr lang="en-US" sz="2000" i="1" dirty="0" smtClean="0"/>
              <a:t>: </a:t>
            </a:r>
            <a:r>
              <a:rPr lang="en-US" sz="2000" i="1" dirty="0" err="1" smtClean="0"/>
              <a:t>ipat@gatech.edu</a:t>
            </a:r>
            <a:endParaRPr lang="en-US" sz="2000" i="1" dirty="0">
              <a:solidFill>
                <a:schemeClr val="tx1"/>
              </a:solidFill>
              <a:latin typeface="Calibri" charset="0"/>
            </a:endParaRPr>
          </a:p>
        </p:txBody>
      </p:sp>
    </p:spTree>
    <p:extLst>
      <p:ext uri="{BB962C8B-B14F-4D97-AF65-F5344CB8AC3E}">
        <p14:creationId xmlns:p14="http://schemas.microsoft.com/office/powerpoint/2010/main" val="214715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07" y="2344538"/>
            <a:ext cx="5062159" cy="1382540"/>
          </a:xfrm>
        </p:spPr>
        <p:txBody>
          <a:bodyPr>
            <a:normAutofit/>
          </a:bodyPr>
          <a:lstStyle/>
          <a:p>
            <a:r>
              <a:rPr lang="en-US" sz="4400" b="1" dirty="0" err="1" smtClean="0"/>
              <a:t>IPaT</a:t>
            </a:r>
            <a:r>
              <a:rPr lang="en-US" sz="4400" b="1" dirty="0" smtClean="0"/>
              <a:t> Marcom</a:t>
            </a:r>
            <a:endParaRPr lang="en-US" sz="4400" b="1" dirty="0"/>
          </a:p>
        </p:txBody>
      </p:sp>
      <p:sp>
        <p:nvSpPr>
          <p:cNvPr id="3" name="Subtitle 2"/>
          <p:cNvSpPr>
            <a:spLocks noGrp="1"/>
          </p:cNvSpPr>
          <p:nvPr>
            <p:ph type="subTitle" idx="1"/>
          </p:nvPr>
        </p:nvSpPr>
        <p:spPr>
          <a:xfrm>
            <a:off x="3861708" y="4264568"/>
            <a:ext cx="4866656" cy="1186092"/>
          </a:xfrm>
        </p:spPr>
        <p:txBody>
          <a:bodyPr>
            <a:normAutofit/>
          </a:bodyPr>
          <a:lstStyle/>
          <a:p>
            <a:r>
              <a:rPr lang="en-US" sz="2400" dirty="0" smtClean="0"/>
              <a:t>Alyson Powell</a:t>
            </a:r>
          </a:p>
          <a:p>
            <a:endParaRPr lang="en-US" sz="2400" dirty="0"/>
          </a:p>
        </p:txBody>
      </p:sp>
    </p:spTree>
    <p:extLst>
      <p:ext uri="{BB962C8B-B14F-4D97-AF65-F5344CB8AC3E}">
        <p14:creationId xmlns:p14="http://schemas.microsoft.com/office/powerpoint/2010/main" val="70107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4" y="182251"/>
            <a:ext cx="6586797" cy="1241662"/>
          </a:xfrm>
        </p:spPr>
        <p:txBody>
          <a:bodyPr>
            <a:normAutofit/>
          </a:bodyPr>
          <a:lstStyle/>
          <a:p>
            <a:r>
              <a:rPr lang="en-US" dirty="0" err="1" smtClean="0"/>
              <a:t>IPaT</a:t>
            </a:r>
            <a:r>
              <a:rPr lang="en-US" dirty="0"/>
              <a:t> Marcom Priorities: </a:t>
            </a:r>
            <a:r>
              <a:rPr lang="en-US" dirty="0" smtClean="0"/>
              <a:t/>
            </a:r>
            <a:br>
              <a:rPr lang="en-US" dirty="0" smtClean="0"/>
            </a:br>
            <a:r>
              <a:rPr lang="en-US" dirty="0" smtClean="0"/>
              <a:t>Smart </a:t>
            </a:r>
            <a:r>
              <a:rPr lang="en-US" dirty="0"/>
              <a:t>Cities and Inclusive Innovation</a:t>
            </a:r>
            <a:br>
              <a:rPr lang="en-US" dirty="0"/>
            </a:br>
            <a:endParaRPr lang="en-US" dirty="0"/>
          </a:p>
        </p:txBody>
      </p:sp>
      <p:sp>
        <p:nvSpPr>
          <p:cNvPr id="20" name="Content Placeholder 5"/>
          <p:cNvSpPr>
            <a:spLocks noGrp="1"/>
          </p:cNvSpPr>
          <p:nvPr>
            <p:ph sz="half" idx="11"/>
          </p:nvPr>
        </p:nvSpPr>
        <p:spPr>
          <a:xfrm>
            <a:off x="568263" y="1423913"/>
            <a:ext cx="3270312" cy="2570190"/>
          </a:xfrm>
        </p:spPr>
        <p:txBody>
          <a:bodyPr>
            <a:normAutofit/>
          </a:bodyPr>
          <a:lstStyle/>
          <a:p>
            <a:pPr marL="285750" indent="-285750">
              <a:buFont typeface="Arial" charset="0"/>
              <a:buChar char="•"/>
            </a:pPr>
            <a:r>
              <a:rPr lang="en-US" sz="2000" smtClean="0"/>
              <a:t>Website</a:t>
            </a:r>
            <a:endParaRPr lang="en-US" sz="2000" dirty="0" smtClean="0"/>
          </a:p>
          <a:p>
            <a:pPr marL="285750" indent="-285750">
              <a:buFont typeface="Arial" charset="0"/>
              <a:buChar char="•"/>
            </a:pPr>
            <a:r>
              <a:rPr lang="en-US" sz="2000" dirty="0" smtClean="0"/>
              <a:t>Event support</a:t>
            </a:r>
          </a:p>
          <a:p>
            <a:pPr marL="285750" indent="-285750">
              <a:buFont typeface="Arial" charset="0"/>
              <a:buChar char="•"/>
            </a:pPr>
            <a:r>
              <a:rPr lang="en-US" sz="2000" dirty="0" smtClean="0"/>
              <a:t>Marketing materials</a:t>
            </a:r>
          </a:p>
          <a:p>
            <a:pPr marL="285750" indent="-285750">
              <a:buFont typeface="Arial" charset="0"/>
              <a:buChar char="•"/>
            </a:pPr>
            <a:r>
              <a:rPr lang="en-US" sz="2000" dirty="0" smtClean="0"/>
              <a:t>Communication</a:t>
            </a:r>
          </a:p>
          <a:p>
            <a:pPr marL="285750" indent="-285750">
              <a:buFont typeface="Arial" charset="0"/>
              <a:buChar char="•"/>
            </a:pPr>
            <a:r>
              <a:rPr lang="en-US" sz="2000" dirty="0" smtClean="0"/>
              <a:t>IPaT In-Depth</a:t>
            </a:r>
          </a:p>
          <a:p>
            <a:pPr marL="285750" indent="-285750">
              <a:buFont typeface="Arial" charset="0"/>
              <a:buChar char="•"/>
            </a:pPr>
            <a:endParaRPr lang="en-US" sz="2000" dirty="0" smtClean="0"/>
          </a:p>
          <a:p>
            <a:pPr marL="285750" indent="-285750">
              <a:buFont typeface="Arial" charset="0"/>
              <a:buChar char="•"/>
            </a:pPr>
            <a:endParaRPr lang="en-US" sz="2000"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5394" y="5158590"/>
            <a:ext cx="1695298" cy="55970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977" t="8391" r="4768" b="11599"/>
          <a:stretch/>
        </p:blipFill>
        <p:spPr>
          <a:xfrm>
            <a:off x="3838575" y="1423913"/>
            <a:ext cx="4962117" cy="285376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9198" y="4383817"/>
            <a:ext cx="3075477" cy="2046464"/>
          </a:xfrm>
          <a:prstGeom prst="rect">
            <a:avLst/>
          </a:prstGeom>
        </p:spPr>
      </p:pic>
    </p:spTree>
    <p:extLst>
      <p:ext uri="{BB962C8B-B14F-4D97-AF65-F5344CB8AC3E}">
        <p14:creationId xmlns:p14="http://schemas.microsoft.com/office/powerpoint/2010/main" val="727585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6771" t="17465" r="56709" b="21658"/>
          <a:stretch/>
        </p:blipFill>
        <p:spPr>
          <a:xfrm>
            <a:off x="3198083" y="3248025"/>
            <a:ext cx="2475267" cy="3196084"/>
          </a:xfrm>
          <a:effectLst>
            <a:outerShdw blurRad="50800" dist="38100" dir="2700000" algn="tl" rotWithShape="0">
              <a:prstClr val="black">
                <a:alpha val="40000"/>
              </a:prstClr>
            </a:outerShdw>
          </a:effectLst>
        </p:spPr>
      </p:pic>
      <p:sp>
        <p:nvSpPr>
          <p:cNvPr id="2" name="Title 1"/>
          <p:cNvSpPr>
            <a:spLocks noGrp="1"/>
          </p:cNvSpPr>
          <p:nvPr>
            <p:ph type="title"/>
          </p:nvPr>
        </p:nvSpPr>
        <p:spPr>
          <a:xfrm>
            <a:off x="175299" y="181966"/>
            <a:ext cx="6586797" cy="939972"/>
          </a:xfrm>
        </p:spPr>
        <p:txBody>
          <a:bodyPr/>
          <a:lstStyle/>
          <a:p>
            <a:r>
              <a:rPr lang="en-US" dirty="0" smtClean="0"/>
              <a:t>IPaT Marcom </a:t>
            </a:r>
            <a:r>
              <a:rPr lang="en-US" dirty="0" smtClean="0"/>
              <a:t>Priorities : Publications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5222" t="17378" r="30396" b="9428"/>
          <a:stretch/>
        </p:blipFill>
        <p:spPr>
          <a:xfrm>
            <a:off x="552695" y="3248025"/>
            <a:ext cx="2402125" cy="3196084"/>
          </a:xfrm>
          <a:prstGeom prst="rect">
            <a:avLst/>
          </a:prstGeom>
          <a:effectLst>
            <a:outerShdw blurRad="50800" dist="38100" dir="2700000" algn="tl" rotWithShape="0">
              <a:prstClr val="black">
                <a:alpha val="40000"/>
              </a:prstClr>
            </a:outerShdw>
          </a:effectLst>
        </p:spPr>
      </p:pic>
      <p:sp>
        <p:nvSpPr>
          <p:cNvPr id="9" name="Content Placeholder 5"/>
          <p:cNvSpPr txBox="1">
            <a:spLocks/>
          </p:cNvSpPr>
          <p:nvPr/>
        </p:nvSpPr>
        <p:spPr>
          <a:xfrm>
            <a:off x="552695" y="1121938"/>
            <a:ext cx="3717987" cy="205902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smtClean="0">
                <a:solidFill>
                  <a:schemeClr val="tx1">
                    <a:lumMod val="65000"/>
                    <a:lumOff val="35000"/>
                  </a:schemeClr>
                </a:solidFill>
              </a:rPr>
              <a:t>IPaT</a:t>
            </a:r>
            <a:r>
              <a:rPr lang="en-US" sz="2000" dirty="0" smtClean="0">
                <a:solidFill>
                  <a:schemeClr val="tx1">
                    <a:lumMod val="65000"/>
                    <a:lumOff val="35000"/>
                  </a:schemeClr>
                </a:solidFill>
              </a:rPr>
              <a:t> Highlights : Weekly</a:t>
            </a:r>
          </a:p>
          <a:p>
            <a:pPr marL="0" indent="0">
              <a:buNone/>
            </a:pPr>
            <a:r>
              <a:rPr lang="en-US" sz="2000" dirty="0" err="1" smtClean="0">
                <a:solidFill>
                  <a:schemeClr val="tx1">
                    <a:lumMod val="65000"/>
                    <a:lumOff val="35000"/>
                  </a:schemeClr>
                </a:solidFill>
              </a:rPr>
              <a:t>IPaT</a:t>
            </a:r>
            <a:r>
              <a:rPr lang="en-US" sz="2000" dirty="0" smtClean="0">
                <a:solidFill>
                  <a:schemeClr val="tx1">
                    <a:lumMod val="65000"/>
                    <a:lumOff val="35000"/>
                  </a:schemeClr>
                </a:solidFill>
              </a:rPr>
              <a:t> Insider : Monthly</a:t>
            </a:r>
            <a:endParaRPr lang="en-US" sz="2000" dirty="0">
              <a:solidFill>
                <a:schemeClr val="tx1">
                  <a:lumMod val="65000"/>
                  <a:lumOff val="35000"/>
                </a:schemeClr>
              </a:solidFill>
            </a:endParaRPr>
          </a:p>
          <a:p>
            <a:pPr marL="0" indent="0">
              <a:buNone/>
            </a:pPr>
            <a:r>
              <a:rPr lang="en-US" sz="2000" dirty="0" smtClean="0">
                <a:solidFill>
                  <a:schemeClr val="tx1">
                    <a:lumMod val="65000"/>
                    <a:lumOff val="35000"/>
                  </a:schemeClr>
                </a:solidFill>
              </a:rPr>
              <a:t>Triennial Publications</a:t>
            </a:r>
          </a:p>
          <a:p>
            <a:pPr marL="628650" lvl="1" indent="-285750">
              <a:buFont typeface="Arial" charset="0"/>
              <a:buChar char="•"/>
            </a:pPr>
            <a:r>
              <a:rPr lang="en-US" dirty="0" smtClean="0">
                <a:solidFill>
                  <a:schemeClr val="tx1">
                    <a:lumMod val="65000"/>
                    <a:lumOff val="35000"/>
                  </a:schemeClr>
                </a:solidFill>
              </a:rPr>
              <a:t>Platforms </a:t>
            </a:r>
            <a:r>
              <a:rPr lang="en-US" dirty="0" smtClean="0">
                <a:solidFill>
                  <a:schemeClr val="tx1">
                    <a:lumMod val="65000"/>
                    <a:lumOff val="35000"/>
                  </a:schemeClr>
                </a:solidFill>
              </a:rPr>
              <a:t>&amp; Tools </a:t>
            </a:r>
            <a:r>
              <a:rPr lang="en-US" dirty="0" smtClean="0">
                <a:solidFill>
                  <a:schemeClr val="tx1">
                    <a:lumMod val="65000"/>
                    <a:lumOff val="35000"/>
                  </a:schemeClr>
                </a:solidFill>
              </a:rPr>
              <a:t>Catalog</a:t>
            </a:r>
            <a:endParaRPr lang="en-US" dirty="0" smtClean="0">
              <a:solidFill>
                <a:schemeClr val="tx1">
                  <a:lumMod val="65000"/>
                  <a:lumOff val="35000"/>
                </a:schemeClr>
              </a:solidFill>
            </a:endParaRPr>
          </a:p>
          <a:p>
            <a:pPr marL="628650" lvl="1" indent="-285750">
              <a:buFont typeface="Arial" charset="0"/>
              <a:buChar char="•"/>
            </a:pPr>
            <a:r>
              <a:rPr lang="en-US" dirty="0" smtClean="0">
                <a:solidFill>
                  <a:schemeClr val="tx1">
                    <a:lumMod val="65000"/>
                    <a:lumOff val="35000"/>
                  </a:schemeClr>
                </a:solidFill>
              </a:rPr>
              <a:t>Impact Report</a:t>
            </a:r>
          </a:p>
          <a:p>
            <a:pPr marL="628650" lvl="1" indent="-285750">
              <a:buFont typeface="Arial" charset="0"/>
              <a:buChar char="•"/>
            </a:pPr>
            <a:r>
              <a:rPr lang="en-US" dirty="0" smtClean="0">
                <a:solidFill>
                  <a:schemeClr val="tx1">
                    <a:lumMod val="65000"/>
                    <a:lumOff val="35000"/>
                  </a:schemeClr>
                </a:solidFill>
              </a:rPr>
              <a:t>Research Abstracts</a:t>
            </a:r>
            <a:endParaRPr lang="en-US" dirty="0" smtClean="0">
              <a:solidFill>
                <a:schemeClr val="tx1">
                  <a:lumMod val="65000"/>
                  <a:lumOff val="35000"/>
                </a:schemeClr>
              </a:solidFill>
            </a:endParaRPr>
          </a:p>
          <a:p>
            <a:pPr marL="285750" indent="-285750">
              <a:buFont typeface="Arial" charset="0"/>
              <a:buChar char="•"/>
            </a:pPr>
            <a:endParaRPr lang="en-US" sz="20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5611" t="17784" r="35552" b="13199"/>
          <a:stretch/>
        </p:blipFill>
        <p:spPr>
          <a:xfrm>
            <a:off x="5886170" y="2090243"/>
            <a:ext cx="2910665" cy="43538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9929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IPaT Marcom Priorities</a:t>
            </a:r>
            <a:endParaRPr lang="en-US" dirty="0"/>
          </a:p>
        </p:txBody>
      </p:sp>
      <p:sp>
        <p:nvSpPr>
          <p:cNvPr id="3" name="Text Placeholder 2"/>
          <p:cNvSpPr>
            <a:spLocks noGrp="1"/>
          </p:cNvSpPr>
          <p:nvPr>
            <p:ph type="body" idx="1"/>
          </p:nvPr>
        </p:nvSpPr>
        <p:spPr>
          <a:xfrm>
            <a:off x="457207" y="630641"/>
            <a:ext cx="8686793" cy="823912"/>
          </a:xfrm>
        </p:spPr>
        <p:txBody>
          <a:bodyPr/>
          <a:lstStyle/>
          <a:p>
            <a:r>
              <a:rPr lang="en-US" dirty="0" smtClean="0"/>
              <a:t>Collaboration</a:t>
            </a:r>
            <a:endParaRPr lang="en-US" dirty="0"/>
          </a:p>
        </p:txBody>
      </p:sp>
      <p:sp>
        <p:nvSpPr>
          <p:cNvPr id="4" name="Content Placeholder 3"/>
          <p:cNvSpPr>
            <a:spLocks noGrp="1"/>
          </p:cNvSpPr>
          <p:nvPr>
            <p:ph sz="half" idx="2"/>
          </p:nvPr>
        </p:nvSpPr>
        <p:spPr>
          <a:xfrm>
            <a:off x="698448" y="1589316"/>
            <a:ext cx="8686792" cy="4057200"/>
          </a:xfrm>
        </p:spPr>
        <p:txBody>
          <a:bodyPr>
            <a:normAutofit/>
          </a:bodyPr>
          <a:lstStyle/>
          <a:p>
            <a:pPr marL="285750" indent="-285750">
              <a:buFont typeface="Arial" charset="0"/>
              <a:buChar char="•"/>
            </a:pPr>
            <a:r>
              <a:rPr lang="en-US" sz="2000" dirty="0"/>
              <a:t>Pediatric Technology Center</a:t>
            </a:r>
          </a:p>
          <a:p>
            <a:pPr marL="285750" indent="-285750">
              <a:buFont typeface="Arial" charset="0"/>
              <a:buChar char="•"/>
            </a:pPr>
            <a:r>
              <a:rPr lang="en-US" sz="2000" dirty="0" smtClean="0"/>
              <a:t>CEISMC</a:t>
            </a:r>
          </a:p>
          <a:p>
            <a:pPr marL="285750" indent="-285750">
              <a:buFont typeface="Arial" charset="0"/>
              <a:buChar char="•"/>
            </a:pPr>
            <a:r>
              <a:rPr lang="en-US" sz="2000" dirty="0" smtClean="0"/>
              <a:t>IISP</a:t>
            </a:r>
            <a:endParaRPr lang="en-US" sz="2000" dirty="0"/>
          </a:p>
          <a:p>
            <a:pPr marL="285750" indent="-285750">
              <a:buFont typeface="Arial" charset="0"/>
              <a:buChar char="•"/>
            </a:pPr>
            <a:r>
              <a:rPr lang="en-US" sz="2000" dirty="0"/>
              <a:t>Data Science for Social </a:t>
            </a:r>
            <a:r>
              <a:rPr lang="en-US" sz="2000" dirty="0" smtClean="0"/>
              <a:t>Good</a:t>
            </a:r>
          </a:p>
          <a:p>
            <a:pPr marL="285750" indent="-285750">
              <a:buFont typeface="Arial" charset="0"/>
              <a:buChar char="•"/>
            </a:pPr>
            <a:r>
              <a:rPr lang="en-US" sz="2000" dirty="0" smtClean="0"/>
              <a:t>GTRI</a:t>
            </a:r>
          </a:p>
          <a:p>
            <a:pPr marL="285750" indent="-285750">
              <a:buFont typeface="Arial" charset="0"/>
              <a:buChar char="•"/>
            </a:pPr>
            <a:r>
              <a:rPr lang="en-US" sz="2000" dirty="0" smtClean="0"/>
              <a:t>College of Computing</a:t>
            </a:r>
          </a:p>
          <a:p>
            <a:pPr marL="285750" indent="-285750">
              <a:buFont typeface="Arial" charset="0"/>
              <a:buChar char="•"/>
            </a:pPr>
            <a:r>
              <a:rPr lang="en-US" sz="2000" dirty="0" smtClean="0"/>
              <a:t>GVU </a:t>
            </a:r>
            <a:r>
              <a:rPr lang="en-US" sz="2000" dirty="0" smtClean="0"/>
              <a:t>Center</a:t>
            </a:r>
            <a:endParaRPr lang="en-US" sz="2000" dirty="0" smtClean="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5349" t="12965" r="25349" b="11128"/>
          <a:stretch/>
        </p:blipFill>
        <p:spPr>
          <a:xfrm>
            <a:off x="4820480" y="781141"/>
            <a:ext cx="3860332" cy="371465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371" y="4763983"/>
            <a:ext cx="1638656" cy="163865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372" t="19582" r="31744" b="27267"/>
          <a:stretch/>
        </p:blipFill>
        <p:spPr>
          <a:xfrm>
            <a:off x="2110134" y="4619303"/>
            <a:ext cx="3389331" cy="1880172"/>
          </a:xfrm>
          <a:prstGeom prst="rect">
            <a:avLst/>
          </a:prstGeom>
        </p:spPr>
      </p:pic>
      <p:sp>
        <p:nvSpPr>
          <p:cNvPr id="13" name="Rectangle 12"/>
          <p:cNvSpPr/>
          <p:nvPr/>
        </p:nvSpPr>
        <p:spPr>
          <a:xfrm>
            <a:off x="3701155" y="5456142"/>
            <a:ext cx="207286" cy="191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4585" y="5363098"/>
            <a:ext cx="440427" cy="440427"/>
          </a:xfrm>
          <a:prstGeom prst="rect">
            <a:avLst/>
          </a:prstGeom>
        </p:spPr>
      </p:pic>
    </p:spTree>
    <p:extLst>
      <p:ext uri="{BB962C8B-B14F-4D97-AF65-F5344CB8AC3E}">
        <p14:creationId xmlns:p14="http://schemas.microsoft.com/office/powerpoint/2010/main" val="253710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07" y="2344538"/>
            <a:ext cx="5062159" cy="1382540"/>
          </a:xfrm>
        </p:spPr>
        <p:txBody>
          <a:bodyPr>
            <a:normAutofit/>
          </a:bodyPr>
          <a:lstStyle/>
          <a:p>
            <a:r>
              <a:rPr lang="en-US" sz="4400" b="1" dirty="0" err="1" smtClean="0"/>
              <a:t>IPaT</a:t>
            </a:r>
            <a:r>
              <a:rPr lang="en-US" sz="4400" b="1" dirty="0" smtClean="0"/>
              <a:t> Research Operations</a:t>
            </a:r>
            <a:endParaRPr lang="en-US" sz="4400" b="1" dirty="0"/>
          </a:p>
        </p:txBody>
      </p:sp>
      <p:sp>
        <p:nvSpPr>
          <p:cNvPr id="3" name="Subtitle 2"/>
          <p:cNvSpPr>
            <a:spLocks noGrp="1"/>
          </p:cNvSpPr>
          <p:nvPr>
            <p:ph type="subTitle" idx="1"/>
          </p:nvPr>
        </p:nvSpPr>
        <p:spPr>
          <a:xfrm>
            <a:off x="3861708" y="4264568"/>
            <a:ext cx="4866656" cy="1186092"/>
          </a:xfrm>
        </p:spPr>
        <p:txBody>
          <a:bodyPr>
            <a:normAutofit/>
          </a:bodyPr>
          <a:lstStyle/>
          <a:p>
            <a:r>
              <a:rPr lang="en-US" sz="2400" dirty="0" smtClean="0"/>
              <a:t>Richard Starr</a:t>
            </a:r>
          </a:p>
          <a:p>
            <a:r>
              <a:rPr lang="en-US" sz="2400" dirty="0" smtClean="0"/>
              <a:t>(Matt Sanders)</a:t>
            </a:r>
          </a:p>
          <a:p>
            <a:endParaRPr lang="en-US" sz="2400" dirty="0"/>
          </a:p>
        </p:txBody>
      </p:sp>
    </p:spTree>
    <p:extLst>
      <p:ext uri="{BB962C8B-B14F-4D97-AF65-F5344CB8AC3E}">
        <p14:creationId xmlns:p14="http://schemas.microsoft.com/office/powerpoint/2010/main" val="1802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IPaT’s</a:t>
            </a:r>
            <a:r>
              <a:rPr lang="en-US" sz="2400" dirty="0"/>
              <a:t> Vision</a:t>
            </a:r>
            <a:endParaRPr lang="en-US" sz="2400" dirty="0">
              <a:solidFill>
                <a:schemeClr val="tx1"/>
              </a:solidFill>
            </a:endParaRPr>
          </a:p>
        </p:txBody>
      </p:sp>
      <p:sp>
        <p:nvSpPr>
          <p:cNvPr id="3" name="Content Placeholder 2"/>
          <p:cNvSpPr>
            <a:spLocks noGrp="1"/>
          </p:cNvSpPr>
          <p:nvPr>
            <p:ph idx="1"/>
          </p:nvPr>
        </p:nvSpPr>
        <p:spPr>
          <a:xfrm>
            <a:off x="174574" y="1384419"/>
            <a:ext cx="4252148" cy="4357189"/>
          </a:xfrm>
        </p:spPr>
        <p:txBody>
          <a:bodyPr vert="horz" lIns="91440" tIns="45720" rIns="91440" bIns="45720" rtlCol="0" anchor="t">
            <a:normAutofit/>
          </a:bodyPr>
          <a:lstStyle/>
          <a:p>
            <a:pPr fontAlgn="base"/>
            <a:endParaRPr lang="en-US" sz="2400" dirty="0">
              <a:solidFill>
                <a:prstClr val="black"/>
              </a:solidFill>
              <a:latin typeface="Calibri" charset="0"/>
              <a:ea typeface="Calibri" charset="0"/>
              <a:cs typeface="Calibri" charset="0"/>
            </a:endParaRPr>
          </a:p>
          <a:p>
            <a:pPr algn="ctr" fontAlgn="base"/>
            <a:r>
              <a:rPr lang="en-US" sz="2800" dirty="0"/>
              <a:t>Shaping the future of human-centered systems, environments and technologies </a:t>
            </a:r>
            <a:r>
              <a:rPr lang="mr-IN" sz="2800" dirty="0" smtClean="0"/>
              <a:t>…</a:t>
            </a:r>
            <a:endParaRPr lang="en-US" sz="2800" dirty="0" smtClean="0"/>
          </a:p>
          <a:p>
            <a:pPr algn="ctr" fontAlgn="base"/>
            <a:endParaRPr lang="en-US" sz="2800" dirty="0"/>
          </a:p>
          <a:p>
            <a:pPr algn="ctr" fontAlgn="base"/>
            <a:r>
              <a:rPr lang="en-US" sz="2800" dirty="0" smtClean="0"/>
              <a:t>to </a:t>
            </a:r>
            <a:r>
              <a:rPr lang="en-US" sz="2800" dirty="0"/>
              <a:t>promote </a:t>
            </a:r>
            <a:r>
              <a:rPr lang="en-US" sz="2800" dirty="0" smtClean="0"/>
              <a:t/>
            </a:r>
            <a:br>
              <a:rPr lang="en-US" sz="2800" dirty="0" smtClean="0"/>
            </a:br>
            <a:r>
              <a:rPr lang="en-US" sz="2800" dirty="0" smtClean="0"/>
              <a:t>fulfilling</a:t>
            </a:r>
            <a:r>
              <a:rPr lang="en-US" sz="2800" dirty="0"/>
              <a:t>, healthy and productive lives </a:t>
            </a:r>
            <a:r>
              <a:rPr lang="en-US" i="1" dirty="0">
                <a:solidFill>
                  <a:schemeClr val="tx1"/>
                </a:solidFill>
                <a:latin typeface="Calibri" charset="0"/>
              </a:rPr>
              <a:t/>
            </a:r>
            <a:br>
              <a:rPr lang="en-US" i="1" dirty="0">
                <a:solidFill>
                  <a:schemeClr val="tx1"/>
                </a:solidFill>
                <a:latin typeface="Calibri" charset="0"/>
              </a:rPr>
            </a:br>
            <a:r>
              <a:rPr lang="en-US" i="1" dirty="0">
                <a:solidFill>
                  <a:schemeClr val="tx1"/>
                </a:solidFill>
                <a:latin typeface="Calibri"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86" y="1410181"/>
            <a:ext cx="4570985" cy="3955929"/>
          </a:xfrm>
          <a:prstGeom prst="rect">
            <a:avLst/>
          </a:prstGeom>
        </p:spPr>
      </p:pic>
    </p:spTree>
    <p:extLst>
      <p:ext uri="{BB962C8B-B14F-4D97-AF65-F5344CB8AC3E}">
        <p14:creationId xmlns:p14="http://schemas.microsoft.com/office/powerpoint/2010/main" val="57761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973" y="977621"/>
            <a:ext cx="8325960" cy="5532577"/>
          </a:xfrm>
        </p:spPr>
        <p:txBody>
          <a:bodyPr vert="horz" lIns="91440" tIns="45720" rIns="91440" bIns="45720" rtlCol="0" anchor="t">
            <a:normAutofit/>
          </a:bodyPr>
          <a:lstStyle/>
          <a:p>
            <a:pPr fontAlgn="base"/>
            <a:r>
              <a:rPr lang="en-US" sz="2400" b="1" dirty="0" smtClean="0">
                <a:solidFill>
                  <a:prstClr val="black"/>
                </a:solidFill>
                <a:latin typeface="Calibri" charset="0"/>
                <a:ea typeface="Calibri" charset="0"/>
                <a:cs typeface="Calibri" charset="0"/>
              </a:rPr>
              <a:t>Platforms</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PHDI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web services, ETL &amp; database improvements, </a:t>
            </a:r>
          </a:p>
          <a:p>
            <a:pPr lvl="1" indent="0" fontAlgn="base">
              <a:buNone/>
            </a:pPr>
            <a:r>
              <a:rPr lang="en-US" sz="2000" dirty="0">
                <a:solidFill>
                  <a:prstClr val="black"/>
                </a:solidFill>
                <a:latin typeface="Calibri" charset="0"/>
                <a:ea typeface="Calibri" charset="0"/>
                <a:cs typeface="Calibri" charset="0"/>
              </a:rPr>
              <a:t> </a:t>
            </a:r>
            <a:r>
              <a:rPr lang="en-US" sz="2000" dirty="0" smtClean="0">
                <a:solidFill>
                  <a:prstClr val="black"/>
                </a:solidFill>
                <a:latin typeface="Calibri" charset="0"/>
                <a:ea typeface="Calibri" charset="0"/>
                <a:cs typeface="Calibri" charset="0"/>
              </a:rPr>
              <a:t>     automated imports</a:t>
            </a:r>
            <a:r>
              <a:rPr lang="en-US" sz="2000" dirty="0">
                <a:solidFill>
                  <a:prstClr val="black"/>
                </a:solidFill>
                <a:latin typeface="Calibri" charset="0"/>
                <a:ea typeface="Calibri" charset="0"/>
                <a:cs typeface="Calibri" charset="0"/>
              </a:rPr>
              <a:t> </a:t>
            </a:r>
            <a:r>
              <a:rPr lang="en-US" sz="2000" dirty="0" smtClean="0">
                <a:solidFill>
                  <a:prstClr val="black"/>
                </a:solidFill>
                <a:latin typeface="Calibri" charset="0"/>
                <a:ea typeface="Calibri" charset="0"/>
                <a:cs typeface="Calibri" charset="0"/>
              </a:rPr>
              <a:t>&amp; monitoring</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Server/storage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upgrades, site redundancy </a:t>
            </a:r>
          </a:p>
          <a:p>
            <a:pPr lvl="1" indent="0" fontAlgn="base">
              <a:buNone/>
            </a:pPr>
            <a:r>
              <a:rPr lang="en-US" sz="2000" dirty="0">
                <a:solidFill>
                  <a:prstClr val="black"/>
                </a:solidFill>
                <a:latin typeface="Calibri" charset="0"/>
                <a:ea typeface="Calibri" charset="0"/>
                <a:cs typeface="Calibri" charset="0"/>
              </a:rPr>
              <a:t> </a:t>
            </a:r>
            <a:r>
              <a:rPr lang="en-US" sz="2000" dirty="0" smtClean="0">
                <a:solidFill>
                  <a:prstClr val="black"/>
                </a:solidFill>
                <a:latin typeface="Calibri" charset="0"/>
                <a:ea typeface="Calibri" charset="0"/>
                <a:cs typeface="Calibri" charset="0"/>
              </a:rPr>
              <a:t>     + space for smart cities data</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Containerization - RNOC/</a:t>
            </a:r>
            <a:r>
              <a:rPr lang="en-US" sz="2000" dirty="0" err="1" smtClean="0">
                <a:solidFill>
                  <a:prstClr val="black"/>
                </a:solidFill>
                <a:latin typeface="Calibri" charset="0"/>
                <a:ea typeface="Calibri" charset="0"/>
                <a:cs typeface="Calibri" charset="0"/>
              </a:rPr>
              <a:t>m.gatech</a:t>
            </a:r>
            <a:r>
              <a:rPr lang="en-US" sz="2000" dirty="0" smtClean="0">
                <a:solidFill>
                  <a:prstClr val="black"/>
                </a:solidFill>
                <a:latin typeface="Calibri" charset="0"/>
                <a:ea typeface="Calibri" charset="0"/>
                <a:cs typeface="Calibri" charset="0"/>
              </a:rPr>
              <a:t>, I3L</a:t>
            </a:r>
          </a:p>
          <a:p>
            <a:pPr fontAlgn="base"/>
            <a:r>
              <a:rPr lang="en-US" sz="2400" b="1" dirty="0" smtClean="0">
                <a:solidFill>
                  <a:prstClr val="black"/>
                </a:solidFill>
                <a:latin typeface="Calibri" charset="0"/>
                <a:ea typeface="Calibri" charset="0"/>
                <a:cs typeface="Calibri" charset="0"/>
              </a:rPr>
              <a:t>Compliance</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HIPAA HITRUST</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NIST 800-171</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CMS DUA changes</a:t>
            </a:r>
          </a:p>
          <a:p>
            <a:pPr fontAlgn="base"/>
            <a:r>
              <a:rPr lang="en-US" sz="2400" b="1" dirty="0" smtClean="0">
                <a:solidFill>
                  <a:prstClr val="black"/>
                </a:solidFill>
                <a:latin typeface="Calibri" charset="0"/>
                <a:ea typeface="Calibri" charset="0"/>
                <a:cs typeface="Calibri" charset="0"/>
              </a:rPr>
              <a:t>IT Goodness</a:t>
            </a:r>
            <a:endParaRPr lang="en-US" sz="2400" b="1" dirty="0">
              <a:solidFill>
                <a:prstClr val="black"/>
              </a:solidFill>
              <a:latin typeface="Calibri" charset="0"/>
              <a:ea typeface="Calibri" charset="0"/>
              <a:cs typeface="Calibri" charset="0"/>
            </a:endParaRP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AV  improvements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Midtown Collaborative, </a:t>
            </a:r>
            <a:r>
              <a:rPr lang="en-US" sz="2000" dirty="0" err="1" smtClean="0">
                <a:solidFill>
                  <a:prstClr val="black"/>
                </a:solidFill>
                <a:latin typeface="Calibri" charset="0"/>
                <a:ea typeface="Calibri" charset="0"/>
                <a:cs typeface="Calibri" charset="0"/>
              </a:rPr>
              <a:t>Burdell</a:t>
            </a:r>
            <a:r>
              <a:rPr lang="en-US" sz="2000" dirty="0" smtClean="0">
                <a:solidFill>
                  <a:prstClr val="black"/>
                </a:solidFill>
                <a:latin typeface="Calibri" charset="0"/>
                <a:ea typeface="Calibri" charset="0"/>
                <a:cs typeface="Calibri" charset="0"/>
              </a:rPr>
              <a:t> Cleanup, </a:t>
            </a:r>
          </a:p>
          <a:p>
            <a:pPr lvl="1" indent="0" fontAlgn="base">
              <a:buNone/>
            </a:pPr>
            <a:r>
              <a:rPr lang="en-US" sz="2000" dirty="0">
                <a:solidFill>
                  <a:prstClr val="black"/>
                </a:solidFill>
                <a:latin typeface="Calibri" charset="0"/>
                <a:ea typeface="Calibri" charset="0"/>
                <a:cs typeface="Calibri" charset="0"/>
              </a:rPr>
              <a:t> </a:t>
            </a:r>
            <a:r>
              <a:rPr lang="en-US" sz="2000" dirty="0" smtClean="0">
                <a:solidFill>
                  <a:prstClr val="black"/>
                </a:solidFill>
                <a:latin typeface="Calibri" charset="0"/>
                <a:ea typeface="Calibri" charset="0"/>
                <a:cs typeface="Calibri" charset="0"/>
              </a:rPr>
              <a:t>     Web conferencing</a:t>
            </a:r>
            <a:endParaRPr lang="en-US" sz="2000" dirty="0">
              <a:solidFill>
                <a:prstClr val="black"/>
              </a:solidFill>
              <a:latin typeface="Calibri" charset="0"/>
              <a:ea typeface="Calibri" charset="0"/>
              <a:cs typeface="Calibri" charset="0"/>
            </a:endParaRP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Aware Home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network upgrades</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TSRB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a:t>
            </a:r>
            <a:r>
              <a:rPr lang="en-US" sz="2000" dirty="0" err="1" smtClean="0">
                <a:solidFill>
                  <a:prstClr val="black"/>
                </a:solidFill>
                <a:latin typeface="Calibri" charset="0"/>
                <a:ea typeface="Calibri" charset="0"/>
                <a:cs typeface="Calibri" charset="0"/>
              </a:rPr>
              <a:t>Applab</a:t>
            </a:r>
            <a:r>
              <a:rPr lang="en-US" sz="2000" dirty="0">
                <a:solidFill>
                  <a:prstClr val="black"/>
                </a:solidFill>
                <a:latin typeface="Calibri" charset="0"/>
                <a:ea typeface="Calibri" charset="0"/>
                <a:cs typeface="Calibri" charset="0"/>
              </a:rPr>
              <a:t> </a:t>
            </a:r>
            <a:r>
              <a:rPr lang="en-US" sz="2000" dirty="0" smtClean="0">
                <a:solidFill>
                  <a:prstClr val="black"/>
                </a:solidFill>
                <a:latin typeface="Calibri" charset="0"/>
                <a:ea typeface="Calibri" charset="0"/>
                <a:cs typeface="Calibri" charset="0"/>
              </a:rPr>
              <a:t>+ Motion Capture Lab construction/consolidation</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Web site standardization</a:t>
            </a:r>
          </a:p>
        </p:txBody>
      </p:sp>
      <p:sp>
        <p:nvSpPr>
          <p:cNvPr id="5" name="Title 4"/>
          <p:cNvSpPr>
            <a:spLocks noGrp="1"/>
          </p:cNvSpPr>
          <p:nvPr>
            <p:ph type="title"/>
          </p:nvPr>
        </p:nvSpPr>
        <p:spPr/>
        <p:txBody>
          <a:bodyPr/>
          <a:lstStyle/>
          <a:p>
            <a:r>
              <a:rPr lang="en-US" dirty="0" smtClean="0"/>
              <a:t>Research Operations Priorities for 2017</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954" y="2552699"/>
            <a:ext cx="3705046" cy="2471737"/>
          </a:xfrm>
          <a:prstGeom prst="rect">
            <a:avLst/>
          </a:prstGeom>
        </p:spPr>
      </p:pic>
    </p:spTree>
    <p:extLst>
      <p:ext uri="{BB962C8B-B14F-4D97-AF65-F5344CB8AC3E}">
        <p14:creationId xmlns:p14="http://schemas.microsoft.com/office/powerpoint/2010/main" val="327291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07" y="2344538"/>
            <a:ext cx="5062159" cy="1382540"/>
          </a:xfrm>
        </p:spPr>
        <p:txBody>
          <a:bodyPr>
            <a:normAutofit/>
          </a:bodyPr>
          <a:lstStyle/>
          <a:p>
            <a:r>
              <a:rPr lang="en-US" sz="4400" b="1" dirty="0" err="1" smtClean="0"/>
              <a:t>IPaT</a:t>
            </a:r>
            <a:r>
              <a:rPr lang="en-US" sz="4400" b="1" dirty="0" smtClean="0"/>
              <a:t> Strategic Partnerships</a:t>
            </a:r>
            <a:endParaRPr lang="en-US" sz="4400" b="1" dirty="0"/>
          </a:p>
        </p:txBody>
      </p:sp>
      <p:sp>
        <p:nvSpPr>
          <p:cNvPr id="3" name="Subtitle 2"/>
          <p:cNvSpPr>
            <a:spLocks noGrp="1"/>
          </p:cNvSpPr>
          <p:nvPr>
            <p:ph type="subTitle" idx="1"/>
          </p:nvPr>
        </p:nvSpPr>
        <p:spPr>
          <a:xfrm>
            <a:off x="3861708" y="4264568"/>
            <a:ext cx="4866656" cy="1186092"/>
          </a:xfrm>
        </p:spPr>
        <p:txBody>
          <a:bodyPr>
            <a:normAutofit/>
          </a:bodyPr>
          <a:lstStyle/>
          <a:p>
            <a:r>
              <a:rPr lang="en-US" sz="2400" dirty="0" smtClean="0"/>
              <a:t>Siva </a:t>
            </a:r>
            <a:r>
              <a:rPr lang="en-US" sz="2400" dirty="0" err="1" smtClean="0"/>
              <a:t>Jayaraman</a:t>
            </a:r>
            <a:endParaRPr lang="en-US" sz="2400" dirty="0" smtClean="0"/>
          </a:p>
          <a:p>
            <a:endParaRPr lang="en-US" sz="2400" dirty="0"/>
          </a:p>
        </p:txBody>
      </p:sp>
    </p:spTree>
    <p:extLst>
      <p:ext uri="{BB962C8B-B14F-4D97-AF65-F5344CB8AC3E}">
        <p14:creationId xmlns:p14="http://schemas.microsoft.com/office/powerpoint/2010/main" val="32094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Partnerships </a:t>
            </a:r>
            <a:r>
              <a:rPr lang="mr-IN" dirty="0" smtClean="0"/>
              <a:t>–</a:t>
            </a:r>
            <a:r>
              <a:rPr lang="en-US" dirty="0" smtClean="0"/>
              <a:t> How does it work</a:t>
            </a:r>
            <a:endParaRPr lang="en-US" dirty="0"/>
          </a:p>
        </p:txBody>
      </p:sp>
      <p:sp>
        <p:nvSpPr>
          <p:cNvPr id="3" name="Content Placeholder 2"/>
          <p:cNvSpPr>
            <a:spLocks noGrp="1"/>
          </p:cNvSpPr>
          <p:nvPr>
            <p:ph idx="1"/>
          </p:nvPr>
        </p:nvSpPr>
        <p:spPr>
          <a:xfrm>
            <a:off x="174574" y="1122223"/>
            <a:ext cx="8753295" cy="5123815"/>
          </a:xfrm>
        </p:spPr>
        <p:txBody>
          <a:bodyPr>
            <a:normAutofit lnSpcReduction="10000"/>
          </a:bodyPr>
          <a:lstStyle/>
          <a:p>
            <a:r>
              <a:rPr lang="en-US" b="1" dirty="0" smtClean="0"/>
              <a:t>Work with larger GT community</a:t>
            </a:r>
          </a:p>
          <a:p>
            <a:pPr marL="857250" lvl="1" indent="-342900">
              <a:buFont typeface="Arial" charset="0"/>
              <a:buChar char="•"/>
            </a:pPr>
            <a:r>
              <a:rPr lang="en-US" sz="2200" dirty="0" smtClean="0"/>
              <a:t>Development office</a:t>
            </a:r>
          </a:p>
          <a:p>
            <a:pPr marL="857250" lvl="1" indent="-342900">
              <a:buFont typeface="Arial" charset="0"/>
              <a:buChar char="•"/>
            </a:pPr>
            <a:r>
              <a:rPr lang="en-US" sz="2200" dirty="0" smtClean="0"/>
              <a:t>IRI primes for partnerships &amp; development</a:t>
            </a:r>
          </a:p>
          <a:p>
            <a:pPr marL="857250" lvl="1" indent="-342900">
              <a:buFont typeface="Arial" charset="0"/>
              <a:buChar char="•"/>
            </a:pPr>
            <a:r>
              <a:rPr lang="en-US" sz="2200" dirty="0" smtClean="0"/>
              <a:t>School/College primes</a:t>
            </a:r>
          </a:p>
          <a:p>
            <a:pPr marL="857250" lvl="1" indent="-342900">
              <a:buFont typeface="Arial" charset="0"/>
              <a:buChar char="•"/>
            </a:pPr>
            <a:r>
              <a:rPr lang="en-US" sz="2200" dirty="0" smtClean="0"/>
              <a:t>Industry Leadership Council </a:t>
            </a:r>
          </a:p>
          <a:p>
            <a:pPr marL="857250" lvl="1" indent="-342900">
              <a:buFont typeface="Arial" charset="0"/>
              <a:buChar char="•"/>
            </a:pPr>
            <a:r>
              <a:rPr lang="en-US" sz="2200" dirty="0" smtClean="0"/>
              <a:t>GTRC </a:t>
            </a:r>
            <a:r>
              <a:rPr lang="mr-IN" sz="2200" dirty="0" smtClean="0"/>
              <a:t>–</a:t>
            </a:r>
            <a:r>
              <a:rPr lang="en-US" sz="2200" dirty="0" smtClean="0"/>
              <a:t> Contracting, licensing etc.</a:t>
            </a:r>
          </a:p>
          <a:p>
            <a:pPr marL="857250" lvl="1" indent="-342900">
              <a:buFont typeface="Arial" charset="0"/>
              <a:buChar char="•"/>
            </a:pPr>
            <a:r>
              <a:rPr lang="en-US" sz="2200" dirty="0" smtClean="0"/>
              <a:t>Legal </a:t>
            </a:r>
            <a:r>
              <a:rPr lang="mr-IN" sz="2200" dirty="0" smtClean="0"/>
              <a:t>–</a:t>
            </a:r>
            <a:r>
              <a:rPr lang="en-US" sz="2200" dirty="0" smtClean="0"/>
              <a:t> NDAs </a:t>
            </a:r>
            <a:r>
              <a:rPr lang="en-US" sz="2200" dirty="0" err="1" smtClean="0"/>
              <a:t>etc</a:t>
            </a:r>
            <a:endParaRPr lang="en-US" sz="2200" dirty="0" smtClean="0"/>
          </a:p>
          <a:p>
            <a:pPr marL="857250" lvl="1" indent="-342900">
              <a:buFont typeface="Arial" charset="0"/>
              <a:buChar char="•"/>
            </a:pPr>
            <a:endParaRPr lang="en-US" sz="2200" dirty="0"/>
          </a:p>
          <a:p>
            <a:r>
              <a:rPr lang="en-US" b="1" dirty="0" smtClean="0"/>
              <a:t>Identify and cultivate new partners </a:t>
            </a:r>
          </a:p>
          <a:p>
            <a:pPr marL="342900" indent="-342900">
              <a:buFont typeface="Arial" charset="0"/>
              <a:buChar char="•"/>
            </a:pPr>
            <a:endParaRPr lang="en-US" dirty="0"/>
          </a:p>
          <a:p>
            <a:r>
              <a:rPr lang="en-US" b="1" dirty="0" smtClean="0"/>
              <a:t>Maintain current/past partners </a:t>
            </a:r>
          </a:p>
          <a:p>
            <a:pPr marL="857250" lvl="1" indent="-342900">
              <a:buFont typeface="Arial" charset="0"/>
              <a:buChar char="•"/>
            </a:pPr>
            <a:r>
              <a:rPr lang="en-US" sz="2200" dirty="0" smtClean="0"/>
              <a:t>Communicate constantly</a:t>
            </a:r>
          </a:p>
          <a:p>
            <a:pPr marL="857250" lvl="1" indent="-342900">
              <a:buFont typeface="Arial" charset="0"/>
              <a:buChar char="•"/>
            </a:pPr>
            <a:r>
              <a:rPr lang="en-US" sz="2200" dirty="0" smtClean="0"/>
              <a:t>Pivots in strategy </a:t>
            </a:r>
          </a:p>
          <a:p>
            <a:pPr marL="857250" lvl="1" indent="-342900">
              <a:buFont typeface="Arial" charset="0"/>
              <a:buChar char="•"/>
            </a:pPr>
            <a:r>
              <a:rPr lang="en-US" sz="2200" dirty="0" smtClean="0"/>
              <a:t>New engagements</a:t>
            </a:r>
          </a:p>
          <a:p>
            <a:pPr marL="857250" lvl="1" indent="-342900">
              <a:buFont typeface="Arial" charset="0"/>
              <a:buChar char="•"/>
            </a:pPr>
            <a:endParaRPr lang="en-US" dirty="0" smtClean="0"/>
          </a:p>
          <a:p>
            <a:pPr marL="857250" lvl="1" indent="-342900">
              <a:buFont typeface="Arial" charset="0"/>
              <a:buChar char="•"/>
            </a:pPr>
            <a:endParaRPr lang="en-US" dirty="0"/>
          </a:p>
        </p:txBody>
      </p:sp>
    </p:spTree>
    <p:extLst>
      <p:ext uri="{BB962C8B-B14F-4D97-AF65-F5344CB8AC3E}">
        <p14:creationId xmlns:p14="http://schemas.microsoft.com/office/powerpoint/2010/main" val="420824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973" y="1110971"/>
            <a:ext cx="8325960" cy="5532577"/>
          </a:xfrm>
        </p:spPr>
        <p:txBody>
          <a:bodyPr vert="horz" lIns="91440" tIns="45720" rIns="91440" bIns="45720" rtlCol="0" anchor="t">
            <a:normAutofit fontScale="92500" lnSpcReduction="20000"/>
          </a:bodyPr>
          <a:lstStyle/>
          <a:p>
            <a:pPr fontAlgn="base"/>
            <a:r>
              <a:rPr lang="en-US" sz="2400" b="1" dirty="0" smtClean="0">
                <a:solidFill>
                  <a:prstClr val="black"/>
                </a:solidFill>
                <a:latin typeface="Calibri" charset="0"/>
                <a:ea typeface="Calibri" charset="0"/>
                <a:cs typeface="Calibri" charset="0"/>
              </a:rPr>
              <a:t>Continuous conversations</a:t>
            </a:r>
          </a:p>
          <a:p>
            <a:pPr marL="857250" lvl="1" indent="-342900" fontAlgn="base">
              <a:buFont typeface="Arial" charset="0"/>
              <a:buChar char="•"/>
            </a:pPr>
            <a:r>
              <a:rPr lang="en-US" sz="2400" dirty="0" smtClean="0">
                <a:solidFill>
                  <a:prstClr val="black"/>
                </a:solidFill>
                <a:latin typeface="Calibri" charset="0"/>
                <a:ea typeface="Calibri" charset="0"/>
                <a:cs typeface="Calibri" charset="0"/>
              </a:rPr>
              <a:t>Monthly dev meetings</a:t>
            </a:r>
          </a:p>
          <a:p>
            <a:pPr marL="1200150" lvl="2" indent="-342900" fontAlgn="base">
              <a:buFont typeface="Arial" charset="0"/>
              <a:buChar char="•"/>
            </a:pPr>
            <a:r>
              <a:rPr lang="en-US" sz="2400" dirty="0" smtClean="0">
                <a:solidFill>
                  <a:prstClr val="black"/>
                </a:solidFill>
                <a:latin typeface="Calibri" charset="0"/>
                <a:ea typeface="Calibri" charset="0"/>
                <a:cs typeface="Calibri" charset="0"/>
              </a:rPr>
              <a:t>Starting September</a:t>
            </a:r>
          </a:p>
          <a:p>
            <a:pPr marL="1200150" lvl="2" indent="-342900" fontAlgn="base">
              <a:buFont typeface="Arial" charset="0"/>
              <a:buChar char="•"/>
            </a:pPr>
            <a:r>
              <a:rPr lang="en-US" sz="2400" dirty="0" smtClean="0">
                <a:solidFill>
                  <a:prstClr val="black"/>
                </a:solidFill>
                <a:latin typeface="Calibri" charset="0"/>
                <a:ea typeface="Calibri" charset="0"/>
                <a:cs typeface="Calibri" charset="0"/>
              </a:rPr>
              <a:t>Each week </a:t>
            </a:r>
            <a:r>
              <a:rPr lang="mr-IN" sz="2400" dirty="0" smtClean="0">
                <a:solidFill>
                  <a:prstClr val="black"/>
                </a:solidFill>
                <a:latin typeface="Calibri" charset="0"/>
                <a:ea typeface="Calibri" charset="0"/>
                <a:cs typeface="Calibri" charset="0"/>
              </a:rPr>
              <a:t>–</a:t>
            </a:r>
            <a:r>
              <a:rPr lang="en-US" sz="2400" dirty="0" smtClean="0">
                <a:solidFill>
                  <a:prstClr val="black"/>
                </a:solidFill>
                <a:latin typeface="Calibri" charset="0"/>
                <a:ea typeface="Calibri" charset="0"/>
                <a:cs typeface="Calibri" charset="0"/>
              </a:rPr>
              <a:t> 1 pillar</a:t>
            </a:r>
          </a:p>
          <a:p>
            <a:pPr marL="857250" lvl="1" indent="-342900" fontAlgn="base">
              <a:buFont typeface="Arial" charset="0"/>
              <a:buChar char="•"/>
            </a:pPr>
            <a:r>
              <a:rPr lang="en-US" sz="2400" dirty="0" smtClean="0">
                <a:solidFill>
                  <a:prstClr val="black"/>
                </a:solidFill>
                <a:latin typeface="Calibri" charset="0"/>
                <a:ea typeface="Calibri" charset="0"/>
                <a:cs typeface="Calibri" charset="0"/>
              </a:rPr>
              <a:t>Get any CMS going! </a:t>
            </a:r>
          </a:p>
          <a:p>
            <a:pPr marL="857250" lvl="1" indent="-342900" fontAlgn="base">
              <a:buFont typeface="Arial" charset="0"/>
              <a:buChar char="•"/>
            </a:pPr>
            <a:endParaRPr lang="en-US" sz="2400" dirty="0">
              <a:solidFill>
                <a:prstClr val="black"/>
              </a:solidFill>
              <a:latin typeface="Calibri" charset="0"/>
              <a:ea typeface="Calibri" charset="0"/>
              <a:cs typeface="Calibri" charset="0"/>
            </a:endParaRPr>
          </a:p>
          <a:p>
            <a:pPr fontAlgn="base"/>
            <a:r>
              <a:rPr lang="en-US" sz="2400" b="1" dirty="0" smtClean="0">
                <a:solidFill>
                  <a:prstClr val="black"/>
                </a:solidFill>
                <a:latin typeface="Calibri" charset="0"/>
                <a:ea typeface="Calibri" charset="0"/>
                <a:cs typeface="Calibri" charset="0"/>
              </a:rPr>
              <a:t>New Initiatives and New Partnerships</a:t>
            </a:r>
          </a:p>
          <a:p>
            <a:pPr marL="857250" lvl="1" indent="-342900" fontAlgn="base">
              <a:buFont typeface="Arial" charset="0"/>
              <a:buChar char="•"/>
            </a:pPr>
            <a:r>
              <a:rPr lang="en-US" sz="2400" dirty="0" smtClean="0">
                <a:solidFill>
                  <a:prstClr val="black"/>
                </a:solidFill>
                <a:latin typeface="Calibri" charset="0"/>
                <a:ea typeface="Calibri" charset="0"/>
                <a:cs typeface="Calibri" charset="0"/>
              </a:rPr>
              <a:t>Sports/</a:t>
            </a:r>
            <a:r>
              <a:rPr lang="en-US" sz="2400" dirty="0" err="1" smtClean="0">
                <a:solidFill>
                  <a:prstClr val="black"/>
                </a:solidFill>
                <a:latin typeface="Calibri" charset="0"/>
                <a:ea typeface="Calibri" charset="0"/>
                <a:cs typeface="Calibri" charset="0"/>
              </a:rPr>
              <a:t>Esports</a:t>
            </a:r>
            <a:endParaRPr lang="en-US" sz="2400" dirty="0" smtClean="0">
              <a:solidFill>
                <a:prstClr val="black"/>
              </a:solidFill>
              <a:latin typeface="Calibri" charset="0"/>
              <a:ea typeface="Calibri" charset="0"/>
              <a:cs typeface="Calibri" charset="0"/>
            </a:endParaRPr>
          </a:p>
          <a:p>
            <a:pPr marL="857250" lvl="1" indent="-342900" fontAlgn="base">
              <a:buFont typeface="Arial" charset="0"/>
              <a:buChar char="•"/>
            </a:pPr>
            <a:r>
              <a:rPr lang="en-US" sz="2400" dirty="0" err="1" smtClean="0">
                <a:solidFill>
                  <a:prstClr val="black"/>
                </a:solidFill>
                <a:latin typeface="Calibri" charset="0"/>
                <a:ea typeface="Calibri" charset="0"/>
                <a:cs typeface="Calibri" charset="0"/>
              </a:rPr>
              <a:t>FinTech</a:t>
            </a:r>
            <a:endParaRPr lang="en-US" sz="2400" dirty="0" smtClean="0">
              <a:solidFill>
                <a:prstClr val="black"/>
              </a:solidFill>
              <a:latin typeface="Calibri" charset="0"/>
              <a:ea typeface="Calibri" charset="0"/>
              <a:cs typeface="Calibri" charset="0"/>
            </a:endParaRPr>
          </a:p>
          <a:p>
            <a:pPr marL="857250" lvl="1" indent="-342900" fontAlgn="base">
              <a:buFont typeface="Arial" charset="0"/>
              <a:buChar char="•"/>
            </a:pPr>
            <a:r>
              <a:rPr lang="en-US" sz="2400" dirty="0" smtClean="0">
                <a:solidFill>
                  <a:prstClr val="black"/>
                </a:solidFill>
                <a:latin typeface="Calibri" charset="0"/>
                <a:ea typeface="Calibri" charset="0"/>
                <a:cs typeface="Calibri" charset="0"/>
              </a:rPr>
              <a:t>Health Analytics</a:t>
            </a:r>
          </a:p>
          <a:p>
            <a:pPr marL="857250" lvl="1" indent="-342900" fontAlgn="base">
              <a:buFont typeface="Arial" charset="0"/>
              <a:buChar char="•"/>
            </a:pPr>
            <a:endParaRPr lang="en-US" sz="2400" dirty="0" smtClean="0">
              <a:solidFill>
                <a:prstClr val="black"/>
              </a:solidFill>
              <a:latin typeface="Calibri" charset="0"/>
              <a:ea typeface="Calibri" charset="0"/>
              <a:cs typeface="Calibri" charset="0"/>
            </a:endParaRPr>
          </a:p>
          <a:p>
            <a:pPr fontAlgn="base"/>
            <a:r>
              <a:rPr lang="en-US" sz="2400" b="1" dirty="0" smtClean="0">
                <a:solidFill>
                  <a:prstClr val="black"/>
                </a:solidFill>
                <a:latin typeface="Calibri" charset="0"/>
                <a:ea typeface="Calibri" charset="0"/>
                <a:cs typeface="Calibri" charset="0"/>
              </a:rPr>
              <a:t>Convergence Innovation Competition (CIC)</a:t>
            </a:r>
          </a:p>
          <a:p>
            <a:pPr marL="857250" lvl="1" indent="-342900" fontAlgn="base">
              <a:buFont typeface="Arial" charset="0"/>
              <a:buChar char="•"/>
            </a:pPr>
            <a:r>
              <a:rPr lang="en-US" sz="2400" dirty="0" smtClean="0">
                <a:solidFill>
                  <a:prstClr val="black"/>
                </a:solidFill>
                <a:latin typeface="Calibri" charset="0"/>
                <a:ea typeface="Calibri" charset="0"/>
                <a:cs typeface="Calibri" charset="0"/>
              </a:rPr>
              <a:t>Categories announced</a:t>
            </a:r>
          </a:p>
          <a:p>
            <a:pPr marL="857250" lvl="1" indent="-342900" fontAlgn="base">
              <a:buFont typeface="Arial" charset="0"/>
              <a:buChar char="•"/>
            </a:pPr>
            <a:r>
              <a:rPr lang="en-US" sz="2400" dirty="0" smtClean="0">
                <a:solidFill>
                  <a:prstClr val="black"/>
                </a:solidFill>
                <a:latin typeface="Calibri" charset="0"/>
                <a:ea typeface="Calibri" charset="0"/>
                <a:cs typeface="Calibri" charset="0"/>
              </a:rPr>
              <a:t>Securing internal and external sponsors and partners</a:t>
            </a:r>
          </a:p>
          <a:p>
            <a:pPr marL="857250" lvl="1" indent="-342900" fontAlgn="base">
              <a:buFont typeface="Arial" charset="0"/>
              <a:buChar char="•"/>
            </a:pPr>
            <a:endParaRPr lang="en-US" sz="2400" dirty="0" smtClean="0">
              <a:solidFill>
                <a:prstClr val="black"/>
              </a:solidFill>
              <a:latin typeface="Calibri" charset="0"/>
              <a:ea typeface="Calibri" charset="0"/>
              <a:cs typeface="Calibri" charset="0"/>
            </a:endParaRPr>
          </a:p>
          <a:p>
            <a:pPr fontAlgn="base"/>
            <a:r>
              <a:rPr lang="en-US" sz="2400" b="1" dirty="0" smtClean="0">
                <a:solidFill>
                  <a:prstClr val="black"/>
                </a:solidFill>
                <a:latin typeface="Calibri" charset="0"/>
                <a:ea typeface="Calibri" charset="0"/>
                <a:cs typeface="Calibri" charset="0"/>
              </a:rPr>
              <a:t>Spread the Word</a:t>
            </a:r>
          </a:p>
          <a:p>
            <a:pPr marL="857250" lvl="1" indent="-342900" fontAlgn="base">
              <a:buFont typeface="Arial" charset="0"/>
              <a:buChar char="•"/>
            </a:pPr>
            <a:r>
              <a:rPr lang="en-US" sz="2400" dirty="0" smtClean="0">
                <a:solidFill>
                  <a:prstClr val="black"/>
                </a:solidFill>
                <a:latin typeface="Calibri" charset="0"/>
                <a:ea typeface="Calibri" charset="0"/>
                <a:cs typeface="Calibri" charset="0"/>
              </a:rPr>
              <a:t>More representation &amp; participation</a:t>
            </a:r>
          </a:p>
          <a:p>
            <a:pPr marL="857250" lvl="1" indent="-342900" fontAlgn="base">
              <a:buFont typeface="Arial" charset="0"/>
              <a:buChar char="•"/>
            </a:pPr>
            <a:endParaRPr lang="en-US" sz="2000" dirty="0">
              <a:solidFill>
                <a:prstClr val="black"/>
              </a:solidFill>
              <a:latin typeface="Calibri" charset="0"/>
              <a:ea typeface="Calibri" charset="0"/>
              <a:cs typeface="Calibri" charset="0"/>
            </a:endParaRPr>
          </a:p>
        </p:txBody>
      </p:sp>
      <p:sp>
        <p:nvSpPr>
          <p:cNvPr id="5" name="Title 4"/>
          <p:cNvSpPr>
            <a:spLocks noGrp="1"/>
          </p:cNvSpPr>
          <p:nvPr>
            <p:ph type="title"/>
          </p:nvPr>
        </p:nvSpPr>
        <p:spPr/>
        <p:txBody>
          <a:bodyPr/>
          <a:lstStyle/>
          <a:p>
            <a:r>
              <a:rPr lang="en-US" dirty="0" smtClean="0"/>
              <a:t>Strategic Partnerships Priorities</a:t>
            </a:r>
            <a:endParaRPr lang="en-US" dirty="0"/>
          </a:p>
        </p:txBody>
      </p:sp>
    </p:spTree>
    <p:extLst>
      <p:ext uri="{BB962C8B-B14F-4D97-AF65-F5344CB8AC3E}">
        <p14:creationId xmlns:p14="http://schemas.microsoft.com/office/powerpoint/2010/main" val="11257049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07" y="2344538"/>
            <a:ext cx="5062159" cy="1382540"/>
          </a:xfrm>
        </p:spPr>
        <p:txBody>
          <a:bodyPr>
            <a:normAutofit/>
          </a:bodyPr>
          <a:lstStyle/>
          <a:p>
            <a:r>
              <a:rPr lang="en-US" sz="4400" b="1" dirty="0" smtClean="0"/>
              <a:t>GTRI</a:t>
            </a:r>
            <a:endParaRPr lang="en-US" sz="4400" b="1" dirty="0"/>
          </a:p>
        </p:txBody>
      </p:sp>
      <p:sp>
        <p:nvSpPr>
          <p:cNvPr id="3" name="Subtitle 2"/>
          <p:cNvSpPr>
            <a:spLocks noGrp="1"/>
          </p:cNvSpPr>
          <p:nvPr>
            <p:ph type="subTitle" idx="1"/>
          </p:nvPr>
        </p:nvSpPr>
        <p:spPr>
          <a:xfrm>
            <a:off x="3861708" y="4264568"/>
            <a:ext cx="4866656" cy="1186092"/>
          </a:xfrm>
        </p:spPr>
        <p:txBody>
          <a:bodyPr>
            <a:normAutofit/>
          </a:bodyPr>
          <a:lstStyle/>
          <a:p>
            <a:r>
              <a:rPr lang="en-US" sz="2400" dirty="0" smtClean="0"/>
              <a:t>Leigh McCook (ICL)</a:t>
            </a:r>
          </a:p>
          <a:p>
            <a:endParaRPr lang="en-US" sz="2400" dirty="0"/>
          </a:p>
        </p:txBody>
      </p:sp>
    </p:spTree>
    <p:extLst>
      <p:ext uri="{BB962C8B-B14F-4D97-AF65-F5344CB8AC3E}">
        <p14:creationId xmlns:p14="http://schemas.microsoft.com/office/powerpoint/2010/main" val="2924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973" y="1110971"/>
            <a:ext cx="5102277" cy="5532577"/>
          </a:xfrm>
        </p:spPr>
        <p:txBody>
          <a:bodyPr vert="horz" lIns="91440" tIns="45720" rIns="91440" bIns="45720" rtlCol="0" anchor="t">
            <a:normAutofit/>
          </a:bodyPr>
          <a:lstStyle/>
          <a:p>
            <a:pPr lvl="0"/>
            <a:r>
              <a:rPr lang="en-US" sz="2000" b="1" dirty="0" smtClean="0">
                <a:solidFill>
                  <a:prstClr val="black">
                    <a:lumMod val="85000"/>
                    <a:lumOff val="15000"/>
                  </a:prstClr>
                </a:solidFill>
              </a:rPr>
              <a:t>Health </a:t>
            </a:r>
            <a:r>
              <a:rPr lang="en-US" sz="2000" b="1" dirty="0">
                <a:solidFill>
                  <a:prstClr val="black">
                    <a:lumMod val="85000"/>
                    <a:lumOff val="15000"/>
                  </a:prstClr>
                </a:solidFill>
              </a:rPr>
              <a:t>and </a:t>
            </a:r>
            <a:r>
              <a:rPr lang="en-US" sz="2000" b="1" dirty="0" smtClean="0">
                <a:solidFill>
                  <a:prstClr val="black">
                    <a:lumMod val="85000"/>
                    <a:lumOff val="15000"/>
                  </a:prstClr>
                </a:solidFill>
              </a:rPr>
              <a:t>Humanitarian Systems</a:t>
            </a:r>
            <a:endParaRPr lang="en-US" sz="2000" b="1" dirty="0">
              <a:solidFill>
                <a:prstClr val="black">
                  <a:lumMod val="85000"/>
                  <a:lumOff val="15000"/>
                </a:prstClr>
              </a:solidFill>
            </a:endParaRPr>
          </a:p>
          <a:p>
            <a:pPr marL="809244" lvl="1" indent="-342900"/>
            <a:r>
              <a:rPr lang="en-US" sz="1600" dirty="0">
                <a:solidFill>
                  <a:prstClr val="black">
                    <a:lumMod val="85000"/>
                    <a:lumOff val="15000"/>
                  </a:prstClr>
                </a:solidFill>
              </a:rPr>
              <a:t>CDC Mixed Mobile Media Survey Platform </a:t>
            </a:r>
            <a:endParaRPr lang="en-US" sz="1600" dirty="0" smtClean="0">
              <a:solidFill>
                <a:prstClr val="black">
                  <a:lumMod val="85000"/>
                  <a:lumOff val="15000"/>
                </a:prstClr>
              </a:solidFill>
            </a:endParaRPr>
          </a:p>
          <a:p>
            <a:pPr marL="466344" lvl="1" indent="0">
              <a:buNone/>
            </a:pPr>
            <a:r>
              <a:rPr lang="en-US" sz="1600" dirty="0">
                <a:solidFill>
                  <a:prstClr val="black">
                    <a:lumMod val="85000"/>
                    <a:lumOff val="15000"/>
                  </a:prstClr>
                </a:solidFill>
              </a:rPr>
              <a:t> </a:t>
            </a:r>
            <a:r>
              <a:rPr lang="en-US" sz="1600" dirty="0" smtClean="0">
                <a:solidFill>
                  <a:prstClr val="black">
                    <a:lumMod val="85000"/>
                    <a:lumOff val="15000"/>
                  </a:prstClr>
                </a:solidFill>
              </a:rPr>
              <a:t>      (</a:t>
            </a:r>
            <a:r>
              <a:rPr lang="en-US" sz="1600" dirty="0">
                <a:solidFill>
                  <a:prstClr val="black">
                    <a:lumMod val="85000"/>
                    <a:lumOff val="15000"/>
                  </a:prstClr>
                </a:solidFill>
              </a:rPr>
              <a:t>McCook, </a:t>
            </a:r>
            <a:r>
              <a:rPr lang="en-US" sz="1600" dirty="0" err="1">
                <a:solidFill>
                  <a:prstClr val="black">
                    <a:lumMod val="85000"/>
                    <a:lumOff val="15000"/>
                  </a:prstClr>
                </a:solidFill>
              </a:rPr>
              <a:t>Mulkey</a:t>
            </a:r>
            <a:r>
              <a:rPr lang="en-US" sz="1600" dirty="0">
                <a:solidFill>
                  <a:prstClr val="black">
                    <a:lumMod val="85000"/>
                    <a:lumOff val="15000"/>
                  </a:prstClr>
                </a:solidFill>
              </a:rPr>
              <a:t>, Lie-</a:t>
            </a:r>
            <a:r>
              <a:rPr lang="en-US" sz="1600" dirty="0" err="1">
                <a:solidFill>
                  <a:prstClr val="black">
                    <a:lumMod val="85000"/>
                    <a:lumOff val="15000"/>
                  </a:prstClr>
                </a:solidFill>
              </a:rPr>
              <a:t>Tjauw</a:t>
            </a:r>
            <a:r>
              <a:rPr lang="en-US" sz="1600" dirty="0">
                <a:solidFill>
                  <a:prstClr val="black">
                    <a:lumMod val="85000"/>
                    <a:lumOff val="15000"/>
                  </a:prstClr>
                </a:solidFill>
              </a:rPr>
              <a:t>)</a:t>
            </a:r>
          </a:p>
          <a:p>
            <a:pPr marL="809244" lvl="1" indent="-342900"/>
            <a:r>
              <a:rPr lang="en-US" sz="1600" dirty="0">
                <a:solidFill>
                  <a:prstClr val="black">
                    <a:lumMod val="85000"/>
                    <a:lumOff val="15000"/>
                  </a:prstClr>
                </a:solidFill>
              </a:rPr>
              <a:t>CDC Data Visualization</a:t>
            </a:r>
          </a:p>
          <a:p>
            <a:pPr marL="809244" lvl="1" indent="-342900"/>
            <a:r>
              <a:rPr lang="en-US" sz="1600" dirty="0"/>
              <a:t>DFCS Safe </a:t>
            </a:r>
            <a:r>
              <a:rPr lang="en-US" sz="1600" dirty="0" err="1"/>
              <a:t>Habor</a:t>
            </a:r>
            <a:r>
              <a:rPr lang="en-US" sz="1600" dirty="0"/>
              <a:t> Development </a:t>
            </a:r>
            <a:endParaRPr lang="en-US" sz="1600" dirty="0" smtClean="0"/>
          </a:p>
          <a:p>
            <a:pPr marL="466344" lvl="1" indent="0">
              <a:buNone/>
            </a:pPr>
            <a:r>
              <a:rPr lang="en-US" sz="1600" dirty="0"/>
              <a:t> </a:t>
            </a:r>
            <a:r>
              <a:rPr lang="en-US" sz="1600" dirty="0" smtClean="0"/>
              <a:t>      (</a:t>
            </a:r>
            <a:r>
              <a:rPr lang="en-US" sz="1600" dirty="0" err="1"/>
              <a:t>Mulkey</a:t>
            </a:r>
            <a:r>
              <a:rPr lang="en-US" sz="1600" dirty="0"/>
              <a:t>, </a:t>
            </a:r>
            <a:r>
              <a:rPr lang="en-US" sz="1600" dirty="0" err="1"/>
              <a:t>Jerem</a:t>
            </a:r>
            <a:r>
              <a:rPr lang="en-US" sz="1600" dirty="0"/>
              <a:t>, </a:t>
            </a:r>
            <a:r>
              <a:rPr lang="en-US" sz="1600" dirty="0" smtClean="0"/>
              <a:t>IMTC)</a:t>
            </a:r>
            <a:endParaRPr lang="en-US" sz="1600" dirty="0"/>
          </a:p>
          <a:p>
            <a:pPr marL="809244" lvl="1" indent="-342900"/>
            <a:r>
              <a:rPr lang="en-US" sz="1600" dirty="0"/>
              <a:t>TEFT (Owens, IMTC)</a:t>
            </a:r>
          </a:p>
          <a:p>
            <a:pPr marL="809244" lvl="1" indent="-342900"/>
            <a:r>
              <a:rPr lang="en-US" sz="1600" dirty="0" err="1"/>
              <a:t>HomeLab</a:t>
            </a:r>
            <a:r>
              <a:rPr lang="en-US" sz="1600" dirty="0"/>
              <a:t> Projects (Fain, Farmer, IMTC)</a:t>
            </a:r>
          </a:p>
          <a:p>
            <a:pPr marL="809244" lvl="1" indent="-342900"/>
            <a:r>
              <a:rPr lang="en-US" sz="1600" dirty="0"/>
              <a:t>HITRUST Certification (Dunham, Sanders, RNOC)</a:t>
            </a:r>
          </a:p>
          <a:p>
            <a:pPr marL="809244" lvl="1" indent="-342900"/>
            <a:r>
              <a:rPr lang="en-US" sz="1600" dirty="0"/>
              <a:t>CHOA </a:t>
            </a:r>
            <a:r>
              <a:rPr lang="en-US" sz="1600" dirty="0" err="1"/>
              <a:t>Quickwins</a:t>
            </a:r>
            <a:r>
              <a:rPr lang="en-US" sz="1600" dirty="0"/>
              <a:t> (Owens): IMLAY, MRI, </a:t>
            </a:r>
            <a:endParaRPr lang="en-US" sz="1600" dirty="0" smtClean="0"/>
          </a:p>
          <a:p>
            <a:pPr marL="466344" lvl="1" indent="0">
              <a:buNone/>
            </a:pPr>
            <a:r>
              <a:rPr lang="en-US" sz="1600" dirty="0"/>
              <a:t> </a:t>
            </a:r>
            <a:r>
              <a:rPr lang="en-US" sz="1600" dirty="0" smtClean="0"/>
              <a:t>      Bowel </a:t>
            </a:r>
            <a:r>
              <a:rPr lang="en-US" sz="1600" dirty="0"/>
              <a:t>Management</a:t>
            </a:r>
          </a:p>
          <a:p>
            <a:pPr marL="809244" lvl="1" indent="-342900"/>
            <a:r>
              <a:rPr lang="en-US" sz="1600" dirty="0"/>
              <a:t>FHIR Support (</a:t>
            </a:r>
            <a:r>
              <a:rPr lang="en-US" sz="1600" dirty="0" err="1"/>
              <a:t>Braunstein</a:t>
            </a:r>
            <a:r>
              <a:rPr lang="en-US" sz="1600" dirty="0"/>
              <a:t> Class, TEFT)</a:t>
            </a:r>
          </a:p>
          <a:p>
            <a:r>
              <a:rPr lang="en-US" sz="2000" b="1" dirty="0"/>
              <a:t>Smart </a:t>
            </a:r>
            <a:r>
              <a:rPr lang="en-US" sz="2000" b="1" dirty="0" smtClean="0"/>
              <a:t>Cities</a:t>
            </a:r>
            <a:endParaRPr lang="en-US" sz="2000" b="1" dirty="0"/>
          </a:p>
          <a:p>
            <a:pPr marL="809244" lvl="1" indent="-342900"/>
            <a:r>
              <a:rPr lang="en-US" sz="1600" dirty="0"/>
              <a:t>City of Atlanta Collaborations </a:t>
            </a:r>
            <a:endParaRPr lang="en-US" sz="1600" dirty="0" smtClean="0"/>
          </a:p>
          <a:p>
            <a:pPr marL="466344" lvl="1" indent="0">
              <a:buNone/>
            </a:pPr>
            <a:r>
              <a:rPr lang="en-US" sz="1600" dirty="0"/>
              <a:t> </a:t>
            </a:r>
            <a:r>
              <a:rPr lang="en-US" sz="1600" dirty="0" smtClean="0"/>
              <a:t>      (</a:t>
            </a:r>
            <a:r>
              <a:rPr lang="en-US" sz="1600" dirty="0"/>
              <a:t>Lam, Doyle, McCook)</a:t>
            </a:r>
          </a:p>
          <a:p>
            <a:pPr marL="809244" lvl="1" indent="-342900"/>
            <a:r>
              <a:rPr lang="en-US" sz="1600" dirty="0"/>
              <a:t>GTPD COP (Stuart, McCook, </a:t>
            </a:r>
            <a:r>
              <a:rPr lang="en-US" sz="1600" dirty="0" err="1"/>
              <a:t>ISyE</a:t>
            </a:r>
            <a:r>
              <a:rPr lang="en-US" sz="1600" dirty="0"/>
              <a:t>)</a:t>
            </a:r>
          </a:p>
          <a:p>
            <a:pPr marL="809244" lvl="1" indent="-342900"/>
            <a:r>
              <a:rPr lang="en-US" sz="1600" dirty="0"/>
              <a:t>Participation in Smart Cities Workshops </a:t>
            </a:r>
          </a:p>
          <a:p>
            <a:pPr marL="809244" lvl="1" indent="-342900"/>
            <a:r>
              <a:rPr lang="en-US" sz="1600" dirty="0"/>
              <a:t>Coming: Public Safety and Smart Cities </a:t>
            </a:r>
            <a:endParaRPr lang="en-US" sz="1600" dirty="0" smtClean="0"/>
          </a:p>
          <a:p>
            <a:pPr marL="466344" lvl="1" indent="0">
              <a:buNone/>
            </a:pPr>
            <a:r>
              <a:rPr lang="en-US" sz="1600" dirty="0"/>
              <a:t> </a:t>
            </a:r>
            <a:r>
              <a:rPr lang="en-US" sz="1600" dirty="0" smtClean="0"/>
              <a:t>      Spring </a:t>
            </a:r>
            <a:r>
              <a:rPr lang="en-US" sz="1600" dirty="0"/>
              <a:t>Forum (Lam, McCook)</a:t>
            </a:r>
          </a:p>
          <a:p>
            <a:pPr lvl="1" indent="0" fontAlgn="base">
              <a:buNone/>
            </a:pPr>
            <a:endParaRPr lang="en-US" sz="2000" dirty="0">
              <a:solidFill>
                <a:prstClr val="black"/>
              </a:solidFill>
              <a:latin typeface="Calibri" charset="0"/>
              <a:ea typeface="Calibri" charset="0"/>
              <a:cs typeface="Calibri" charset="0"/>
            </a:endParaRPr>
          </a:p>
        </p:txBody>
      </p:sp>
      <p:sp>
        <p:nvSpPr>
          <p:cNvPr id="5" name="Title 4"/>
          <p:cNvSpPr>
            <a:spLocks noGrp="1"/>
          </p:cNvSpPr>
          <p:nvPr>
            <p:ph type="title"/>
          </p:nvPr>
        </p:nvSpPr>
        <p:spPr>
          <a:xfrm>
            <a:off x="174574" y="182251"/>
            <a:ext cx="6690683" cy="939972"/>
          </a:xfrm>
        </p:spPr>
        <p:txBody>
          <a:bodyPr/>
          <a:lstStyle/>
          <a:p>
            <a:r>
              <a:rPr lang="en-US" dirty="0" smtClean="0"/>
              <a:t>GTRI </a:t>
            </a:r>
            <a:r>
              <a:rPr lang="en-US" dirty="0" smtClean="0"/>
              <a:t>Priorities : Recent and </a:t>
            </a:r>
            <a:r>
              <a:rPr lang="en-US" smtClean="0"/>
              <a:t>Ongoing Collaborations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950" y="1381126"/>
            <a:ext cx="3723368" cy="250745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4950" y="4010025"/>
            <a:ext cx="3718174" cy="2488722"/>
          </a:xfrm>
          <a:prstGeom prst="rect">
            <a:avLst/>
          </a:prstGeom>
        </p:spPr>
      </p:pic>
    </p:spTree>
    <p:extLst>
      <p:ext uri="{BB962C8B-B14F-4D97-AF65-F5344CB8AC3E}">
        <p14:creationId xmlns:p14="http://schemas.microsoft.com/office/powerpoint/2010/main" val="3144796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973" y="1110971"/>
            <a:ext cx="8325960" cy="5385079"/>
          </a:xfrm>
        </p:spPr>
        <p:txBody>
          <a:bodyPr vert="horz" lIns="91440" tIns="45720" rIns="91440" bIns="45720" rtlCol="0" anchor="t">
            <a:normAutofit/>
          </a:bodyPr>
          <a:lstStyle/>
          <a:p>
            <a:pPr lvl="0"/>
            <a:r>
              <a:rPr lang="en-US" sz="2000" b="1" dirty="0" err="1">
                <a:solidFill>
                  <a:prstClr val="black">
                    <a:lumMod val="85000"/>
                    <a:lumOff val="15000"/>
                  </a:prstClr>
                </a:solidFill>
              </a:rPr>
              <a:t>IPaT</a:t>
            </a:r>
            <a:r>
              <a:rPr lang="en-US" sz="2000" b="1" dirty="0">
                <a:solidFill>
                  <a:prstClr val="black">
                    <a:lumMod val="85000"/>
                    <a:lumOff val="15000"/>
                  </a:prstClr>
                </a:solidFill>
              </a:rPr>
              <a:t>/GVU/GTRI Seed Grant – Smart Cities</a:t>
            </a:r>
          </a:p>
          <a:p>
            <a:pPr marL="809244" lvl="1" indent="-342900"/>
            <a:r>
              <a:rPr lang="en-US" i="1" dirty="0">
                <a:solidFill>
                  <a:prstClr val="black">
                    <a:lumMod val="85000"/>
                    <a:lumOff val="15000"/>
                  </a:prstClr>
                </a:solidFill>
              </a:rPr>
              <a:t>Toward Citizen-Centric Infrastructure IOT</a:t>
            </a:r>
            <a:r>
              <a:rPr lang="en-US" dirty="0">
                <a:solidFill>
                  <a:prstClr val="black">
                    <a:lumMod val="85000"/>
                    <a:lumOff val="15000"/>
                  </a:prstClr>
                </a:solidFill>
              </a:rPr>
              <a:t>	</a:t>
            </a:r>
          </a:p>
          <a:p>
            <a:pPr lvl="1" indent="285750">
              <a:buNone/>
            </a:pPr>
            <a:r>
              <a:rPr lang="en-US" sz="1600" dirty="0" err="1">
                <a:solidFill>
                  <a:prstClr val="black">
                    <a:lumMod val="85000"/>
                    <a:lumOff val="15000"/>
                  </a:prstClr>
                </a:solidFill>
              </a:rPr>
              <a:t>Neda</a:t>
            </a:r>
            <a:r>
              <a:rPr lang="en-US" sz="1600" dirty="0">
                <a:solidFill>
                  <a:prstClr val="black">
                    <a:lumMod val="85000"/>
                    <a:lumOff val="15000"/>
                  </a:prstClr>
                </a:solidFill>
              </a:rPr>
              <a:t> </a:t>
            </a:r>
            <a:r>
              <a:rPr lang="en-US" sz="1600" dirty="0" err="1">
                <a:solidFill>
                  <a:prstClr val="black">
                    <a:lumMod val="85000"/>
                    <a:lumOff val="15000"/>
                  </a:prstClr>
                </a:solidFill>
              </a:rPr>
              <a:t>Mohammadi</a:t>
            </a:r>
            <a:r>
              <a:rPr lang="en-US" sz="1600" dirty="0">
                <a:solidFill>
                  <a:prstClr val="black">
                    <a:lumMod val="85000"/>
                    <a:lumOff val="15000"/>
                  </a:prstClr>
                </a:solidFill>
              </a:rPr>
              <a:t>, Civil &amp; </a:t>
            </a:r>
            <a:r>
              <a:rPr lang="en-US" sz="1600" dirty="0" err="1">
                <a:solidFill>
                  <a:prstClr val="black">
                    <a:lumMod val="85000"/>
                    <a:lumOff val="15000"/>
                  </a:prstClr>
                </a:solidFill>
              </a:rPr>
              <a:t>Enviornmental</a:t>
            </a:r>
            <a:r>
              <a:rPr lang="en-US" sz="1600" dirty="0">
                <a:solidFill>
                  <a:prstClr val="black">
                    <a:lumMod val="85000"/>
                    <a:lumOff val="15000"/>
                  </a:prstClr>
                </a:solidFill>
              </a:rPr>
              <a:t> Engineering</a:t>
            </a:r>
          </a:p>
          <a:p>
            <a:pPr lvl="1" indent="285750">
              <a:buNone/>
            </a:pPr>
            <a:r>
              <a:rPr lang="en-US" sz="1600" dirty="0">
                <a:solidFill>
                  <a:prstClr val="black">
                    <a:lumMod val="85000"/>
                    <a:lumOff val="15000"/>
                  </a:prstClr>
                </a:solidFill>
              </a:rPr>
              <a:t>John Taylor, Civil &amp; Environmental Engineering</a:t>
            </a:r>
          </a:p>
          <a:p>
            <a:pPr lvl="1" indent="285750">
              <a:buNone/>
            </a:pPr>
            <a:r>
              <a:rPr lang="en-US" sz="1600" dirty="0">
                <a:solidFill>
                  <a:prstClr val="black">
                    <a:lumMod val="85000"/>
                    <a:lumOff val="15000"/>
                  </a:prstClr>
                </a:solidFill>
              </a:rPr>
              <a:t>Gisele Bennett, Electro-Optical Systems Lab, GTRI</a:t>
            </a:r>
            <a:endParaRPr lang="en-US" dirty="0">
              <a:solidFill>
                <a:prstClr val="black">
                  <a:lumMod val="85000"/>
                  <a:lumOff val="15000"/>
                </a:prstClr>
              </a:solidFill>
            </a:endParaRPr>
          </a:p>
          <a:p>
            <a:pPr marL="342900" lvl="0" indent="-342900">
              <a:buFont typeface="Arial" panose="020B0604020202020204" pitchFamily="34" charset="0"/>
              <a:buChar char="•"/>
            </a:pPr>
            <a:endParaRPr lang="en-US" sz="1800" dirty="0">
              <a:solidFill>
                <a:prstClr val="black">
                  <a:lumMod val="85000"/>
                  <a:lumOff val="15000"/>
                </a:prstClr>
              </a:solidFill>
            </a:endParaRPr>
          </a:p>
          <a:p>
            <a:pPr lvl="0"/>
            <a:r>
              <a:rPr lang="en-US" sz="2000" b="1" dirty="0">
                <a:solidFill>
                  <a:prstClr val="black">
                    <a:lumMod val="85000"/>
                    <a:lumOff val="15000"/>
                  </a:prstClr>
                </a:solidFill>
              </a:rPr>
              <a:t>STEM/CEISMC </a:t>
            </a:r>
            <a:r>
              <a:rPr lang="en-US" sz="2000" b="1" dirty="0" smtClean="0">
                <a:solidFill>
                  <a:prstClr val="black">
                    <a:lumMod val="85000"/>
                    <a:lumOff val="15000"/>
                  </a:prstClr>
                </a:solidFill>
              </a:rPr>
              <a:t>Collaborations</a:t>
            </a:r>
            <a:endParaRPr lang="en-US" sz="2000" b="1" dirty="0">
              <a:solidFill>
                <a:prstClr val="black">
                  <a:lumMod val="85000"/>
                  <a:lumOff val="15000"/>
                </a:prstClr>
              </a:solidFill>
            </a:endParaRPr>
          </a:p>
          <a:p>
            <a:pPr lvl="1" indent="0">
              <a:buNone/>
            </a:pPr>
            <a:r>
              <a:rPr lang="en-US" dirty="0">
                <a:solidFill>
                  <a:prstClr val="black">
                    <a:lumMod val="85000"/>
                    <a:lumOff val="15000"/>
                  </a:prstClr>
                </a:solidFill>
              </a:rPr>
              <a:t>STEM Literacy</a:t>
            </a:r>
          </a:p>
          <a:p>
            <a:pPr marL="809244" lvl="1" indent="-342900"/>
            <a:r>
              <a:rPr lang="en-US" dirty="0"/>
              <a:t>Professional Development Series </a:t>
            </a:r>
            <a:endParaRPr lang="en-US" dirty="0" smtClean="0"/>
          </a:p>
          <a:p>
            <a:pPr marL="466344" lvl="1" indent="0">
              <a:buNone/>
            </a:pPr>
            <a:r>
              <a:rPr lang="en-US" dirty="0"/>
              <a:t> </a:t>
            </a:r>
            <a:r>
              <a:rPr lang="en-US" dirty="0" smtClean="0"/>
              <a:t>      for </a:t>
            </a:r>
            <a:r>
              <a:rPr lang="en-US" dirty="0"/>
              <a:t>Computer Science</a:t>
            </a:r>
          </a:p>
          <a:p>
            <a:pPr marL="809244" lvl="1" indent="-342900"/>
            <a:r>
              <a:rPr lang="en-US" dirty="0"/>
              <a:t>Braves STEM Partnership</a:t>
            </a:r>
          </a:p>
          <a:p>
            <a:pPr marL="809244" lvl="1" indent="-342900"/>
            <a:r>
              <a:rPr lang="en-US" dirty="0"/>
              <a:t>Dobbins Air Show (March 2018)</a:t>
            </a:r>
          </a:p>
          <a:p>
            <a:pPr marL="809244" lvl="1" indent="-342900"/>
            <a:r>
              <a:rPr lang="en-US" dirty="0"/>
              <a:t>Proposal Development with Industry</a:t>
            </a:r>
          </a:p>
          <a:p>
            <a:pPr marL="809244" lvl="1" indent="-342900"/>
            <a:r>
              <a:rPr lang="en-US" dirty="0"/>
              <a:t>Joint Outreach Planning</a:t>
            </a:r>
          </a:p>
          <a:p>
            <a:pPr marL="809244" lvl="1" indent="-342900"/>
            <a:r>
              <a:rPr lang="en-US" dirty="0"/>
              <a:t>Internships</a:t>
            </a:r>
          </a:p>
          <a:p>
            <a:pPr marL="809244" lvl="1" indent="-342900"/>
            <a:r>
              <a:rPr lang="en-US" dirty="0"/>
              <a:t>You Tube Video Series – Showcasing </a:t>
            </a:r>
            <a:endParaRPr lang="en-US" dirty="0" smtClean="0"/>
          </a:p>
          <a:p>
            <a:pPr marL="466344" lvl="1" indent="0">
              <a:buNone/>
            </a:pPr>
            <a:r>
              <a:rPr lang="en-US" dirty="0"/>
              <a:t> </a:t>
            </a:r>
            <a:r>
              <a:rPr lang="en-US" dirty="0" smtClean="0"/>
              <a:t>      Cool </a:t>
            </a:r>
            <a:r>
              <a:rPr lang="en-US" dirty="0"/>
              <a:t>Research for MS/HS Applications</a:t>
            </a:r>
          </a:p>
          <a:p>
            <a:pPr marL="857250" lvl="1" indent="-342900" fontAlgn="base">
              <a:buFont typeface="Arial" charset="0"/>
              <a:buChar char="•"/>
            </a:pPr>
            <a:endParaRPr lang="en-US" sz="2000" dirty="0">
              <a:solidFill>
                <a:prstClr val="black"/>
              </a:solidFill>
              <a:latin typeface="Calibri" charset="0"/>
              <a:ea typeface="Calibri" charset="0"/>
              <a:cs typeface="Calibri" charset="0"/>
            </a:endParaRPr>
          </a:p>
        </p:txBody>
      </p:sp>
      <p:sp>
        <p:nvSpPr>
          <p:cNvPr id="5" name="Title 4"/>
          <p:cNvSpPr>
            <a:spLocks noGrp="1"/>
          </p:cNvSpPr>
          <p:nvPr>
            <p:ph type="title"/>
          </p:nvPr>
        </p:nvSpPr>
        <p:spPr/>
        <p:txBody>
          <a:bodyPr/>
          <a:lstStyle/>
          <a:p>
            <a:r>
              <a:rPr lang="en-US" dirty="0" smtClean="0"/>
              <a:t>GTRI Priorities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237" y="3171824"/>
            <a:ext cx="4000502" cy="2667001"/>
          </a:xfrm>
          <a:prstGeom prst="rect">
            <a:avLst/>
          </a:prstGeom>
        </p:spPr>
      </p:pic>
    </p:spTree>
    <p:extLst>
      <p:ext uri="{BB962C8B-B14F-4D97-AF65-F5344CB8AC3E}">
        <p14:creationId xmlns:p14="http://schemas.microsoft.com/office/powerpoint/2010/main" val="3960854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07" y="2344538"/>
            <a:ext cx="5062159" cy="1382540"/>
          </a:xfrm>
        </p:spPr>
        <p:txBody>
          <a:bodyPr>
            <a:normAutofit/>
          </a:bodyPr>
          <a:lstStyle/>
          <a:p>
            <a:r>
              <a:rPr lang="en-US" sz="4400" b="1" dirty="0" smtClean="0"/>
              <a:t>RNOC</a:t>
            </a:r>
            <a:endParaRPr lang="en-US" sz="4400" b="1" dirty="0"/>
          </a:p>
        </p:txBody>
      </p:sp>
      <p:sp>
        <p:nvSpPr>
          <p:cNvPr id="3" name="Subtitle 2"/>
          <p:cNvSpPr>
            <a:spLocks noGrp="1"/>
          </p:cNvSpPr>
          <p:nvPr>
            <p:ph type="subTitle" idx="1"/>
          </p:nvPr>
        </p:nvSpPr>
        <p:spPr>
          <a:xfrm>
            <a:off x="3861708" y="4264568"/>
            <a:ext cx="4866656" cy="1186092"/>
          </a:xfrm>
        </p:spPr>
        <p:txBody>
          <a:bodyPr>
            <a:normAutofit/>
          </a:bodyPr>
          <a:lstStyle/>
          <a:p>
            <a:r>
              <a:rPr lang="en-US" sz="2400" dirty="0" smtClean="0"/>
              <a:t>Russ Clark</a:t>
            </a:r>
          </a:p>
          <a:p>
            <a:r>
              <a:rPr lang="en-US" sz="2400" dirty="0" smtClean="0"/>
              <a:t>(Matt Sanders)</a:t>
            </a:r>
          </a:p>
          <a:p>
            <a:endParaRPr lang="en-US" sz="2400" dirty="0"/>
          </a:p>
        </p:txBody>
      </p:sp>
    </p:spTree>
    <p:extLst>
      <p:ext uri="{BB962C8B-B14F-4D97-AF65-F5344CB8AC3E}">
        <p14:creationId xmlns:p14="http://schemas.microsoft.com/office/powerpoint/2010/main" val="208248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973" y="988874"/>
            <a:ext cx="5978577" cy="5345252"/>
          </a:xfrm>
        </p:spPr>
        <p:txBody>
          <a:bodyPr vert="horz" lIns="91440" tIns="45720" rIns="91440" bIns="45720" rtlCol="0" anchor="t">
            <a:normAutofit/>
          </a:bodyPr>
          <a:lstStyle/>
          <a:p>
            <a:pPr fontAlgn="base"/>
            <a:r>
              <a:rPr lang="en-US" sz="2400" b="1" dirty="0" smtClean="0">
                <a:solidFill>
                  <a:prstClr val="black"/>
                </a:solidFill>
                <a:latin typeface="Calibri" charset="0"/>
                <a:ea typeface="Calibri" charset="0"/>
                <a:cs typeface="Calibri" charset="0"/>
              </a:rPr>
              <a:t>Smart Campus</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Facilities data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with Auxiliary Services and OIT</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Location and occupancy</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On-line APIs and long term data</a:t>
            </a:r>
            <a:endParaRPr lang="en-US" sz="2000" dirty="0">
              <a:solidFill>
                <a:prstClr val="black"/>
              </a:solidFill>
              <a:latin typeface="Calibri" charset="0"/>
              <a:ea typeface="Calibri" charset="0"/>
              <a:cs typeface="Calibri" charset="0"/>
            </a:endParaRP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Platform architectural improvements</a:t>
            </a:r>
            <a:endParaRPr lang="en-US" sz="2000" dirty="0">
              <a:solidFill>
                <a:prstClr val="black"/>
              </a:solidFill>
              <a:latin typeface="Calibri" charset="0"/>
              <a:ea typeface="Calibri" charset="0"/>
              <a:cs typeface="Calibri" charset="0"/>
            </a:endParaRPr>
          </a:p>
          <a:p>
            <a:pPr fontAlgn="base"/>
            <a:r>
              <a:rPr lang="en-US" sz="2400" b="1" dirty="0" err="1" smtClean="0">
                <a:solidFill>
                  <a:prstClr val="black"/>
                </a:solidFill>
                <a:latin typeface="Calibri" charset="0"/>
                <a:ea typeface="Calibri" charset="0"/>
                <a:cs typeface="Calibri" charset="0"/>
              </a:rPr>
              <a:t>IoT</a:t>
            </a:r>
            <a:r>
              <a:rPr lang="en-US" sz="2400" b="1" dirty="0" smtClean="0">
                <a:solidFill>
                  <a:prstClr val="black"/>
                </a:solidFill>
                <a:latin typeface="Calibri" charset="0"/>
                <a:ea typeface="Calibri" charset="0"/>
                <a:cs typeface="Calibri" charset="0"/>
              </a:rPr>
              <a:t> Testbed</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Low power, wireless infrastructure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a:t>
            </a:r>
          </a:p>
          <a:p>
            <a:pPr lvl="1" indent="0" fontAlgn="base">
              <a:buNone/>
            </a:pPr>
            <a:r>
              <a:rPr lang="en-US" sz="2000" dirty="0">
                <a:solidFill>
                  <a:prstClr val="black"/>
                </a:solidFill>
                <a:latin typeface="Calibri" charset="0"/>
                <a:ea typeface="Calibri" charset="0"/>
                <a:cs typeface="Calibri" charset="0"/>
              </a:rPr>
              <a:t> </a:t>
            </a:r>
            <a:r>
              <a:rPr lang="en-US" sz="2000" dirty="0" smtClean="0">
                <a:solidFill>
                  <a:prstClr val="black"/>
                </a:solidFill>
                <a:latin typeface="Calibri" charset="0"/>
                <a:ea typeface="Calibri" charset="0"/>
                <a:cs typeface="Calibri" charset="0"/>
              </a:rPr>
              <a:t>     operational across campus</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Storage, messaging, and analytics capabilities</a:t>
            </a:r>
          </a:p>
          <a:p>
            <a:pPr fontAlgn="base"/>
            <a:r>
              <a:rPr lang="en-US" sz="2400" b="1" dirty="0" smtClean="0">
                <a:solidFill>
                  <a:prstClr val="black"/>
                </a:solidFill>
                <a:latin typeface="Calibri" charset="0"/>
                <a:ea typeface="Calibri" charset="0"/>
                <a:cs typeface="Calibri" charset="0"/>
              </a:rPr>
              <a:t>Student Engagement</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CIC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Atlanta and GT Lorraine</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Courses in Atlanta, GTL and Panama</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Professional Education - CDAIT, Savannah</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Entrepreneurship and civic engagement </a:t>
            </a:r>
            <a:r>
              <a:rPr lang="mr-IN" sz="2000" dirty="0" smtClean="0">
                <a:solidFill>
                  <a:prstClr val="black"/>
                </a:solidFill>
                <a:latin typeface="Calibri" charset="0"/>
                <a:ea typeface="Calibri" charset="0"/>
                <a:cs typeface="Calibri" charset="0"/>
              </a:rPr>
              <a:t>–</a:t>
            </a:r>
            <a:r>
              <a:rPr lang="en-US" sz="2000" dirty="0" smtClean="0">
                <a:solidFill>
                  <a:prstClr val="black"/>
                </a:solidFill>
                <a:latin typeface="Calibri" charset="0"/>
                <a:ea typeface="Calibri" charset="0"/>
                <a:cs typeface="Calibri" charset="0"/>
              </a:rPr>
              <a:t> TAG, </a:t>
            </a:r>
            <a:endParaRPr lang="en-US" sz="2000" dirty="0">
              <a:solidFill>
                <a:prstClr val="black"/>
              </a:solidFill>
              <a:latin typeface="Calibri" charset="0"/>
              <a:ea typeface="Calibri" charset="0"/>
              <a:cs typeface="Calibri" charset="0"/>
            </a:endParaRPr>
          </a:p>
          <a:p>
            <a:pPr lvl="1" indent="0" fontAlgn="base">
              <a:buNone/>
            </a:pPr>
            <a:r>
              <a:rPr lang="en-US" sz="2000" dirty="0" smtClean="0">
                <a:solidFill>
                  <a:prstClr val="black"/>
                </a:solidFill>
                <a:latin typeface="Calibri" charset="0"/>
                <a:ea typeface="Calibri" charset="0"/>
                <a:cs typeface="Calibri" charset="0"/>
              </a:rPr>
              <a:t>      </a:t>
            </a:r>
            <a:r>
              <a:rPr lang="en-US" sz="2000" dirty="0" err="1" smtClean="0">
                <a:solidFill>
                  <a:prstClr val="black"/>
                </a:solidFill>
                <a:latin typeface="Calibri" charset="0"/>
                <a:ea typeface="Calibri" charset="0"/>
                <a:cs typeface="Calibri" charset="0"/>
              </a:rPr>
              <a:t>SandBox</a:t>
            </a:r>
            <a:r>
              <a:rPr lang="en-US" sz="2000" dirty="0" smtClean="0">
                <a:solidFill>
                  <a:prstClr val="black"/>
                </a:solidFill>
                <a:latin typeface="Calibri" charset="0"/>
                <a:ea typeface="Calibri" charset="0"/>
                <a:cs typeface="Calibri" charset="0"/>
              </a:rPr>
              <a:t>, </a:t>
            </a:r>
            <a:r>
              <a:rPr lang="en-US" sz="2000" dirty="0" err="1" smtClean="0">
                <a:solidFill>
                  <a:prstClr val="black"/>
                </a:solidFill>
                <a:latin typeface="Calibri" charset="0"/>
                <a:ea typeface="Calibri" charset="0"/>
                <a:cs typeface="Calibri" charset="0"/>
              </a:rPr>
              <a:t>MakerFaire</a:t>
            </a:r>
            <a:r>
              <a:rPr lang="en-US" sz="2000" dirty="0" smtClean="0">
                <a:solidFill>
                  <a:prstClr val="black"/>
                </a:solidFill>
                <a:latin typeface="Calibri" charset="0"/>
                <a:ea typeface="Calibri" charset="0"/>
                <a:cs typeface="Calibri" charset="0"/>
              </a:rPr>
              <a:t>, Meetup groups</a:t>
            </a:r>
          </a:p>
          <a:p>
            <a:pPr marL="857250" lvl="1" indent="-342900" fontAlgn="base">
              <a:buFont typeface="Arial" charset="0"/>
              <a:buChar char="•"/>
            </a:pPr>
            <a:endParaRPr lang="en-US" sz="2000" dirty="0">
              <a:solidFill>
                <a:prstClr val="black"/>
              </a:solidFill>
              <a:latin typeface="Calibri" charset="0"/>
              <a:ea typeface="Calibri" charset="0"/>
              <a:cs typeface="Calibri" charset="0"/>
            </a:endParaRPr>
          </a:p>
        </p:txBody>
      </p:sp>
      <p:sp>
        <p:nvSpPr>
          <p:cNvPr id="5" name="Title 4"/>
          <p:cNvSpPr>
            <a:spLocks noGrp="1"/>
          </p:cNvSpPr>
          <p:nvPr>
            <p:ph type="title"/>
          </p:nvPr>
        </p:nvSpPr>
        <p:spPr/>
        <p:txBody>
          <a:bodyPr/>
          <a:lstStyle/>
          <a:p>
            <a:r>
              <a:rPr lang="en-US" dirty="0" smtClean="0"/>
              <a:t>RNOC Priorities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2266950"/>
            <a:ext cx="2905124" cy="2905124"/>
          </a:xfrm>
          <a:prstGeom prst="rect">
            <a:avLst/>
          </a:prstGeom>
        </p:spPr>
      </p:pic>
    </p:spTree>
    <p:extLst>
      <p:ext uri="{BB962C8B-B14F-4D97-AF65-F5344CB8AC3E}">
        <p14:creationId xmlns:p14="http://schemas.microsoft.com/office/powerpoint/2010/main" val="15260138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07" y="2344538"/>
            <a:ext cx="5062159" cy="1382540"/>
          </a:xfrm>
        </p:spPr>
        <p:txBody>
          <a:bodyPr>
            <a:normAutofit fontScale="90000"/>
          </a:bodyPr>
          <a:lstStyle/>
          <a:p>
            <a:r>
              <a:rPr lang="en-US" sz="4400" b="1" dirty="0" smtClean="0"/>
              <a:t>Interactive Media Technology Center (IMTC)</a:t>
            </a:r>
            <a:endParaRPr lang="en-US" sz="4400" b="1" dirty="0"/>
          </a:p>
        </p:txBody>
      </p:sp>
      <p:sp>
        <p:nvSpPr>
          <p:cNvPr id="3" name="Subtitle 2"/>
          <p:cNvSpPr>
            <a:spLocks noGrp="1"/>
          </p:cNvSpPr>
          <p:nvPr>
            <p:ph type="subTitle" idx="1"/>
          </p:nvPr>
        </p:nvSpPr>
        <p:spPr>
          <a:xfrm>
            <a:off x="3861708" y="4264568"/>
            <a:ext cx="4866656" cy="1186092"/>
          </a:xfrm>
        </p:spPr>
        <p:txBody>
          <a:bodyPr>
            <a:normAutofit/>
          </a:bodyPr>
          <a:lstStyle/>
          <a:p>
            <a:r>
              <a:rPr lang="en-US" sz="2400" dirty="0" err="1" smtClean="0"/>
              <a:t>Maribeth</a:t>
            </a:r>
            <a:r>
              <a:rPr lang="en-US" sz="2400" dirty="0" smtClean="0"/>
              <a:t> Gandy</a:t>
            </a:r>
          </a:p>
          <a:p>
            <a:endParaRPr lang="en-US" sz="2400" dirty="0"/>
          </a:p>
        </p:txBody>
      </p:sp>
    </p:spTree>
    <p:extLst>
      <p:ext uri="{BB962C8B-B14F-4D97-AF65-F5344CB8AC3E}">
        <p14:creationId xmlns:p14="http://schemas.microsoft.com/office/powerpoint/2010/main" val="144947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Research Priorities</a:t>
            </a:r>
            <a:endParaRPr lang="en-US" sz="2400" dirty="0">
              <a:solidFill>
                <a:schemeClr val="tx1"/>
              </a:solidFill>
            </a:endParaRPr>
          </a:p>
        </p:txBody>
      </p:sp>
      <p:sp>
        <p:nvSpPr>
          <p:cNvPr id="11" name="Text Placeholder 2"/>
          <p:cNvSpPr>
            <a:spLocks noGrp="1"/>
          </p:cNvSpPr>
          <p:nvPr>
            <p:ph sz="half" idx="2"/>
          </p:nvPr>
        </p:nvSpPr>
        <p:spPr>
          <a:xfrm>
            <a:off x="174574" y="1396776"/>
            <a:ext cx="4256087" cy="4480149"/>
          </a:xfrm>
        </p:spPr>
        <p:txBody>
          <a:bodyPr>
            <a:noAutofit/>
          </a:bodyPr>
          <a:lstStyle/>
          <a:p>
            <a:pPr>
              <a:lnSpc>
                <a:spcPct val="100000"/>
              </a:lnSpc>
            </a:pPr>
            <a:r>
              <a:rPr lang="en-US" sz="2400" dirty="0"/>
              <a:t>Life Long Health and Wellbeing</a:t>
            </a:r>
          </a:p>
          <a:p>
            <a:pPr>
              <a:lnSpc>
                <a:spcPct val="100000"/>
              </a:lnSpc>
            </a:pPr>
            <a:endParaRPr lang="en-US" sz="2400" dirty="0" smtClean="0"/>
          </a:p>
          <a:p>
            <a:pPr>
              <a:lnSpc>
                <a:spcPct val="100000"/>
              </a:lnSpc>
            </a:pPr>
            <a:r>
              <a:rPr lang="en-US" sz="2400" dirty="0" smtClean="0"/>
              <a:t>Smart </a:t>
            </a:r>
            <a:r>
              <a:rPr lang="en-US" sz="2400" dirty="0"/>
              <a:t>Cities and </a:t>
            </a:r>
            <a:r>
              <a:rPr lang="en-US" sz="2400" dirty="0" smtClean="0"/>
              <a:t>Inclusive Innovation</a:t>
            </a:r>
            <a:endParaRPr lang="en-US" sz="2400" dirty="0"/>
          </a:p>
          <a:p>
            <a:pPr>
              <a:lnSpc>
                <a:spcPct val="100000"/>
              </a:lnSpc>
            </a:pPr>
            <a:endParaRPr lang="en-US" sz="2400" dirty="0" smtClean="0"/>
          </a:p>
          <a:p>
            <a:pPr>
              <a:lnSpc>
                <a:spcPct val="100000"/>
              </a:lnSpc>
            </a:pPr>
            <a:r>
              <a:rPr lang="en-US" sz="2400" dirty="0" smtClean="0"/>
              <a:t>Platforms </a:t>
            </a:r>
            <a:r>
              <a:rPr lang="en-US" sz="2400" dirty="0"/>
              <a:t>and Services for </a:t>
            </a:r>
            <a:r>
              <a:rPr lang="en-US" sz="2400" dirty="0" smtClean="0"/>
              <a:t/>
            </a:r>
            <a:br>
              <a:rPr lang="en-US" sz="2400" dirty="0" smtClean="0"/>
            </a:br>
            <a:r>
              <a:rPr lang="en-US" sz="2400" dirty="0" smtClean="0"/>
              <a:t>Socio-Technical </a:t>
            </a:r>
            <a:r>
              <a:rPr lang="en-US" sz="2400" dirty="0"/>
              <a:t>Systems</a:t>
            </a:r>
          </a:p>
          <a:p>
            <a:pPr>
              <a:lnSpc>
                <a:spcPct val="100000"/>
              </a:lnSpc>
            </a:pPr>
            <a:endParaRPr lang="en-US" sz="2400" dirty="0" smtClean="0"/>
          </a:p>
          <a:p>
            <a:pPr>
              <a:lnSpc>
                <a:spcPct val="100000"/>
              </a:lnSpc>
            </a:pPr>
            <a:r>
              <a:rPr lang="en-US" sz="2400" dirty="0" smtClean="0"/>
              <a:t>Shaping </a:t>
            </a:r>
            <a:r>
              <a:rPr lang="en-US" sz="2400" dirty="0"/>
              <a:t>the Human Technology Frontier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446" y="1434876"/>
            <a:ext cx="4133850" cy="4133850"/>
          </a:xfrm>
          <a:prstGeom prst="rect">
            <a:avLst/>
          </a:prstGeom>
        </p:spPr>
      </p:pic>
    </p:spTree>
    <p:extLst>
      <p:ext uri="{BB962C8B-B14F-4D97-AF65-F5344CB8AC3E}">
        <p14:creationId xmlns:p14="http://schemas.microsoft.com/office/powerpoint/2010/main" val="2795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972" y="1122223"/>
            <a:ext cx="8817028" cy="5532577"/>
          </a:xfrm>
        </p:spPr>
        <p:txBody>
          <a:bodyPr vert="horz" lIns="91440" tIns="45720" rIns="91440" bIns="45720" rtlCol="0" anchor="t">
            <a:normAutofit/>
          </a:bodyPr>
          <a:lstStyle/>
          <a:p>
            <a:pPr fontAlgn="base"/>
            <a:r>
              <a:rPr lang="en-US" b="1" dirty="0" smtClean="0">
                <a:solidFill>
                  <a:prstClr val="black"/>
                </a:solidFill>
                <a:latin typeface="Calibri" charset="0"/>
                <a:ea typeface="Calibri" charset="0"/>
                <a:cs typeface="Calibri" charset="0"/>
              </a:rPr>
              <a:t>Catalyze</a:t>
            </a:r>
            <a:r>
              <a:rPr lang="en-US" dirty="0" smtClean="0">
                <a:solidFill>
                  <a:prstClr val="black"/>
                </a:solidFill>
                <a:latin typeface="Calibri" charset="0"/>
                <a:ea typeface="Calibri" charset="0"/>
                <a:cs typeface="Calibri" charset="0"/>
              </a:rPr>
              <a:t> (</a:t>
            </a:r>
            <a:r>
              <a:rPr lang="en-US" i="1" dirty="0" smtClean="0">
                <a:solidFill>
                  <a:prstClr val="black"/>
                </a:solidFill>
                <a:latin typeface="Calibri" charset="0"/>
                <a:ea typeface="Calibri" charset="0"/>
                <a:cs typeface="Calibri" charset="0"/>
              </a:rPr>
              <a:t>enabling and amplifying academic research</a:t>
            </a:r>
            <a:r>
              <a:rPr lang="en-US" dirty="0" smtClean="0">
                <a:solidFill>
                  <a:prstClr val="black"/>
                </a:solidFill>
                <a:latin typeface="Calibri" charset="0"/>
                <a:ea typeface="Calibri" charset="0"/>
                <a:cs typeface="Calibri" charset="0"/>
              </a:rPr>
              <a:t>)</a:t>
            </a:r>
          </a:p>
          <a:p>
            <a:pPr marL="342900" indent="-342900" fontAlgn="base">
              <a:buFont typeface="Arial" panose="020B0604020202020204" pitchFamily="34" charset="0"/>
              <a:buChar char="•"/>
            </a:pPr>
            <a:r>
              <a:rPr lang="en-US" sz="2000" dirty="0" smtClean="0">
                <a:solidFill>
                  <a:prstClr val="black"/>
                </a:solidFill>
                <a:latin typeface="Calibri" charset="0"/>
                <a:ea typeface="Calibri" charset="0"/>
                <a:cs typeface="Calibri" charset="0"/>
              </a:rPr>
              <a:t>Industry often focuses on technology solutions</a:t>
            </a:r>
          </a:p>
          <a:p>
            <a:pPr marL="342900" indent="-342900" fontAlgn="base">
              <a:buFont typeface="Arial" panose="020B0604020202020204" pitchFamily="34" charset="0"/>
              <a:buChar char="•"/>
            </a:pPr>
            <a:r>
              <a:rPr lang="en-US" sz="2000" dirty="0" smtClean="0">
                <a:solidFill>
                  <a:prstClr val="black"/>
                </a:solidFill>
                <a:latin typeface="Calibri" charset="0"/>
                <a:ea typeface="Calibri" charset="0"/>
                <a:cs typeface="Calibri" charset="0"/>
              </a:rPr>
              <a:t>IMTC/RNOC can be solution/technology agnostic</a:t>
            </a:r>
          </a:p>
          <a:p>
            <a:pPr marL="342900" indent="-342900" fontAlgn="base">
              <a:buFont typeface="Arial" panose="020B0604020202020204" pitchFamily="34" charset="0"/>
              <a:buChar char="•"/>
            </a:pPr>
            <a:r>
              <a:rPr lang="en-US" sz="2000" dirty="0" smtClean="0">
                <a:solidFill>
                  <a:prstClr val="black"/>
                </a:solidFill>
                <a:latin typeface="Calibri" charset="0"/>
                <a:ea typeface="Calibri" charset="0"/>
                <a:cs typeface="Calibri" charset="0"/>
              </a:rPr>
              <a:t>Perform problem discovery and user needs analysis</a:t>
            </a:r>
          </a:p>
          <a:p>
            <a:pPr marL="342900" indent="-342900" fontAlgn="base">
              <a:buFont typeface="Arial" panose="020B0604020202020204" pitchFamily="34" charset="0"/>
              <a:buChar char="•"/>
            </a:pPr>
            <a:r>
              <a:rPr lang="en-US" sz="2000" dirty="0" smtClean="0">
                <a:solidFill>
                  <a:prstClr val="black"/>
                </a:solidFill>
                <a:latin typeface="Calibri" charset="0"/>
                <a:ea typeface="Calibri" charset="0"/>
                <a:cs typeface="Calibri" charset="0"/>
              </a:rPr>
              <a:t>Form interdisciplinary teams from across campus</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Collaborations with academic faculty are top priority</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Define project funding/scope appropriately </a:t>
            </a:r>
          </a:p>
          <a:p>
            <a:pPr fontAlgn="base"/>
            <a:endParaRPr lang="en-US" sz="2400" b="1" dirty="0" smtClean="0">
              <a:solidFill>
                <a:prstClr val="black"/>
              </a:solidFill>
              <a:latin typeface="Calibri" charset="0"/>
              <a:ea typeface="Calibri" charset="0"/>
              <a:cs typeface="Calibri" charset="0"/>
            </a:endParaRPr>
          </a:p>
          <a:p>
            <a:pPr fontAlgn="base"/>
            <a:r>
              <a:rPr lang="en-US" b="1" dirty="0" smtClean="0">
                <a:solidFill>
                  <a:prstClr val="black"/>
                </a:solidFill>
                <a:latin typeface="Calibri" charset="0"/>
                <a:ea typeface="Calibri" charset="0"/>
                <a:cs typeface="Calibri" charset="0"/>
              </a:rPr>
              <a:t>Continuity</a:t>
            </a:r>
            <a:r>
              <a:rPr lang="en-US" dirty="0" smtClean="0">
                <a:solidFill>
                  <a:prstClr val="black"/>
                </a:solidFill>
                <a:latin typeface="Calibri" charset="0"/>
                <a:ea typeface="Calibri" charset="0"/>
                <a:cs typeface="Calibri" charset="0"/>
              </a:rPr>
              <a:t> (</a:t>
            </a:r>
            <a:r>
              <a:rPr lang="en-US" i="1" dirty="0" smtClean="0">
                <a:solidFill>
                  <a:prstClr val="black"/>
                </a:solidFill>
                <a:latin typeface="Calibri" charset="0"/>
                <a:ea typeface="Calibri" charset="0"/>
                <a:cs typeface="Calibri" charset="0"/>
              </a:rPr>
              <a:t>supporting ambitious research threads and tech transfer</a:t>
            </a:r>
            <a:r>
              <a:rPr lang="en-US" dirty="0" smtClean="0">
                <a:solidFill>
                  <a:prstClr val="black"/>
                </a:solidFill>
                <a:latin typeface="Calibri" charset="0"/>
                <a:ea typeface="Calibri" charset="0"/>
                <a:cs typeface="Calibri" charset="0"/>
              </a:rPr>
              <a:t>)</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Across phases of projects </a:t>
            </a:r>
            <a:br>
              <a:rPr lang="en-US" sz="2000" dirty="0" smtClean="0">
                <a:solidFill>
                  <a:prstClr val="black"/>
                </a:solidFill>
                <a:latin typeface="Calibri" charset="0"/>
                <a:ea typeface="Calibri" charset="0"/>
                <a:cs typeface="Calibri" charset="0"/>
              </a:rPr>
            </a:br>
            <a:r>
              <a:rPr lang="en-US" sz="2000" dirty="0" smtClean="0">
                <a:solidFill>
                  <a:prstClr val="black"/>
                </a:solidFill>
                <a:latin typeface="Calibri" charset="0"/>
                <a:ea typeface="Calibri" charset="0"/>
                <a:cs typeface="Calibri" charset="0"/>
              </a:rPr>
              <a:t>(discovery, design, implementation, evaluation, deployment, support)</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Between projects (reusable platforms, processes, personnel)</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Long term collaborations with academic faculty and their students</a:t>
            </a:r>
          </a:p>
          <a:p>
            <a:pPr marL="857250" lvl="1" indent="-342900" fontAlgn="base">
              <a:buFont typeface="Arial" charset="0"/>
              <a:buChar char="•"/>
            </a:pPr>
            <a:r>
              <a:rPr lang="en-US" sz="2000" dirty="0" smtClean="0">
                <a:solidFill>
                  <a:prstClr val="black"/>
                </a:solidFill>
                <a:latin typeface="Calibri" charset="0"/>
                <a:ea typeface="Calibri" charset="0"/>
                <a:cs typeface="Calibri" charset="0"/>
              </a:rPr>
              <a:t>Connection to </a:t>
            </a:r>
            <a:r>
              <a:rPr lang="en-US" sz="2000" dirty="0" err="1" smtClean="0">
                <a:solidFill>
                  <a:prstClr val="black"/>
                </a:solidFill>
                <a:latin typeface="Calibri" charset="0"/>
                <a:ea typeface="Calibri" charset="0"/>
                <a:cs typeface="Calibri" charset="0"/>
              </a:rPr>
              <a:t>IPaT</a:t>
            </a:r>
            <a:r>
              <a:rPr lang="en-US" sz="2000" dirty="0" smtClean="0">
                <a:solidFill>
                  <a:prstClr val="black"/>
                </a:solidFill>
                <a:latin typeface="Calibri" charset="0"/>
                <a:ea typeface="Calibri" charset="0"/>
                <a:cs typeface="Calibri" charset="0"/>
              </a:rPr>
              <a:t> research pillars, vision and mission</a:t>
            </a:r>
            <a:endParaRPr lang="en-US" sz="2000" dirty="0">
              <a:solidFill>
                <a:prstClr val="black"/>
              </a:solidFill>
              <a:latin typeface="Calibri" charset="0"/>
              <a:ea typeface="Calibri" charset="0"/>
              <a:cs typeface="Calibri" charset="0"/>
            </a:endParaRPr>
          </a:p>
        </p:txBody>
      </p:sp>
      <p:sp>
        <p:nvSpPr>
          <p:cNvPr id="5" name="Title 4"/>
          <p:cNvSpPr>
            <a:spLocks noGrp="1"/>
          </p:cNvSpPr>
          <p:nvPr>
            <p:ph type="title"/>
          </p:nvPr>
        </p:nvSpPr>
        <p:spPr/>
        <p:txBody>
          <a:bodyPr/>
          <a:lstStyle/>
          <a:p>
            <a:r>
              <a:rPr lang="en-US" dirty="0" smtClean="0"/>
              <a:t>IMTC Priorities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371" y="1447799"/>
            <a:ext cx="2238375" cy="2238375"/>
          </a:xfrm>
          <a:prstGeom prst="rect">
            <a:avLst/>
          </a:prstGeom>
        </p:spPr>
      </p:pic>
    </p:spTree>
    <p:extLst>
      <p:ext uri="{BB962C8B-B14F-4D97-AF65-F5344CB8AC3E}">
        <p14:creationId xmlns:p14="http://schemas.microsoft.com/office/powerpoint/2010/main" val="15930491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331" y="1130940"/>
            <a:ext cx="4407259" cy="5532577"/>
          </a:xfrm>
        </p:spPr>
        <p:txBody>
          <a:bodyPr vert="horz" lIns="91440" tIns="45720" rIns="91440" bIns="45720" rtlCol="0" anchor="t">
            <a:normAutofit/>
          </a:bodyPr>
          <a:lstStyle/>
          <a:p>
            <a:pPr lvl="1" indent="0" fontAlgn="base">
              <a:buNone/>
            </a:pPr>
            <a:r>
              <a:rPr lang="en-US" sz="2000" b="1" dirty="0" err="1" smtClean="0">
                <a:solidFill>
                  <a:prstClr val="black"/>
                </a:solidFill>
                <a:latin typeface="Calibri" charset="0"/>
                <a:ea typeface="Calibri" charset="0"/>
                <a:cs typeface="Calibri" charset="0"/>
              </a:rPr>
              <a:t>mHealth</a:t>
            </a:r>
            <a:r>
              <a:rPr lang="en-US" sz="2000" b="1" dirty="0" smtClean="0">
                <a:solidFill>
                  <a:prstClr val="black"/>
                </a:solidFill>
                <a:latin typeface="Calibri" charset="0"/>
                <a:ea typeface="Calibri" charset="0"/>
                <a:cs typeface="Calibri" charset="0"/>
              </a:rPr>
              <a:t> solutions for Precision Medicine</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Many ongoing collaborations with </a:t>
            </a:r>
            <a:r>
              <a:rPr lang="en-US" sz="1700" dirty="0" err="1" smtClean="0">
                <a:solidFill>
                  <a:prstClr val="black"/>
                </a:solidFill>
                <a:latin typeface="Calibri" charset="0"/>
                <a:ea typeface="Calibri" charset="0"/>
                <a:cs typeface="Calibri" charset="0"/>
              </a:rPr>
              <a:t>CoC</a:t>
            </a:r>
            <a:r>
              <a:rPr lang="en-US" sz="1700" dirty="0" smtClean="0">
                <a:solidFill>
                  <a:prstClr val="black"/>
                </a:solidFill>
                <a:latin typeface="Calibri" charset="0"/>
                <a:ea typeface="Calibri" charset="0"/>
                <a:cs typeface="Calibri" charset="0"/>
              </a:rPr>
              <a:t> (e.g. Mynatt, Arriaga), Emory, GTRI</a:t>
            </a:r>
            <a:br>
              <a:rPr lang="en-US" sz="1700" dirty="0" smtClean="0">
                <a:solidFill>
                  <a:prstClr val="black"/>
                </a:solidFill>
                <a:latin typeface="Calibri" charset="0"/>
                <a:ea typeface="Calibri" charset="0"/>
                <a:cs typeface="Calibri" charset="0"/>
              </a:rPr>
            </a:br>
            <a:endParaRPr lang="en-US" sz="1700" dirty="0" smtClean="0">
              <a:solidFill>
                <a:prstClr val="black"/>
              </a:solidFill>
              <a:latin typeface="Calibri" charset="0"/>
              <a:ea typeface="Calibri" charset="0"/>
              <a:cs typeface="Calibri" charset="0"/>
            </a:endParaRPr>
          </a:p>
          <a:p>
            <a:pPr lvl="1" indent="0" fontAlgn="base">
              <a:buNone/>
            </a:pPr>
            <a:r>
              <a:rPr lang="en-US" sz="2000" b="1" dirty="0" smtClean="0">
                <a:solidFill>
                  <a:prstClr val="black"/>
                </a:solidFill>
                <a:latin typeface="Calibri" charset="0"/>
                <a:ea typeface="Calibri" charset="0"/>
                <a:cs typeface="Calibri" charset="0"/>
              </a:rPr>
              <a:t>Novel sensor design and machine learning techniques</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Sensing in elevators (TKE)</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Monkey behavior (NSF with Tucker Balch, IC)</a:t>
            </a:r>
            <a:br>
              <a:rPr lang="en-US" sz="1700" dirty="0" smtClean="0">
                <a:solidFill>
                  <a:prstClr val="black"/>
                </a:solidFill>
                <a:latin typeface="Calibri" charset="0"/>
                <a:ea typeface="Calibri" charset="0"/>
                <a:cs typeface="Calibri" charset="0"/>
              </a:rPr>
            </a:br>
            <a:endParaRPr lang="en-US" sz="1700" dirty="0" smtClean="0">
              <a:solidFill>
                <a:prstClr val="black"/>
              </a:solidFill>
              <a:latin typeface="Calibri" charset="0"/>
              <a:ea typeface="Calibri" charset="0"/>
              <a:cs typeface="Calibri" charset="0"/>
            </a:endParaRPr>
          </a:p>
          <a:p>
            <a:pPr lvl="1" indent="0" fontAlgn="base">
              <a:buNone/>
            </a:pPr>
            <a:r>
              <a:rPr lang="en-US" sz="2000" b="1" dirty="0" smtClean="0">
                <a:solidFill>
                  <a:prstClr val="black"/>
                </a:solidFill>
                <a:latin typeface="Calibri" charset="0"/>
                <a:ea typeface="Calibri" charset="0"/>
                <a:cs typeface="Calibri" charset="0"/>
              </a:rPr>
              <a:t>Novel feedback from assessment systems</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Guiding workers to appropriate contract jobs (</a:t>
            </a:r>
            <a:r>
              <a:rPr lang="en-US" sz="1700" dirty="0" err="1" smtClean="0">
                <a:solidFill>
                  <a:prstClr val="black"/>
                </a:solidFill>
                <a:latin typeface="Calibri" charset="0"/>
                <a:ea typeface="Calibri" charset="0"/>
                <a:cs typeface="Calibri" charset="0"/>
              </a:rPr>
              <a:t>Lateshift</a:t>
            </a:r>
            <a:r>
              <a:rPr lang="en-US" sz="1700" dirty="0" smtClean="0">
                <a:solidFill>
                  <a:prstClr val="black"/>
                </a:solidFill>
                <a:latin typeface="Calibri" charset="0"/>
                <a:ea typeface="Calibri" charset="0"/>
                <a:cs typeface="Calibri" charset="0"/>
              </a:rPr>
              <a:t>)</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Supporting students exploring education and career paths </a:t>
            </a:r>
            <a:br>
              <a:rPr lang="en-US" sz="1700" dirty="0" smtClean="0">
                <a:solidFill>
                  <a:prstClr val="black"/>
                </a:solidFill>
                <a:latin typeface="Calibri" charset="0"/>
                <a:ea typeface="Calibri" charset="0"/>
                <a:cs typeface="Calibri" charset="0"/>
              </a:rPr>
            </a:br>
            <a:r>
              <a:rPr lang="en-US" sz="1700" dirty="0" smtClean="0">
                <a:solidFill>
                  <a:prstClr val="black"/>
                </a:solidFill>
                <a:latin typeface="Calibri" charset="0"/>
                <a:ea typeface="Calibri" charset="0"/>
                <a:cs typeface="Calibri" charset="0"/>
              </a:rPr>
              <a:t>(ACT Inc.)</a:t>
            </a:r>
          </a:p>
        </p:txBody>
      </p:sp>
      <p:sp>
        <p:nvSpPr>
          <p:cNvPr id="5" name="Title 4"/>
          <p:cNvSpPr>
            <a:spLocks noGrp="1"/>
          </p:cNvSpPr>
          <p:nvPr>
            <p:ph type="title"/>
          </p:nvPr>
        </p:nvSpPr>
        <p:spPr/>
        <p:txBody>
          <a:bodyPr/>
          <a:lstStyle/>
          <a:p>
            <a:r>
              <a:rPr lang="en-US" dirty="0" smtClean="0"/>
              <a:t>IMTC Priorities : Key Research Threads</a:t>
            </a:r>
            <a:endParaRPr lang="en-US" dirty="0"/>
          </a:p>
        </p:txBody>
      </p:sp>
      <p:sp>
        <p:nvSpPr>
          <p:cNvPr id="4" name="Content Placeholder 2"/>
          <p:cNvSpPr txBox="1">
            <a:spLocks/>
          </p:cNvSpPr>
          <p:nvPr/>
        </p:nvSpPr>
        <p:spPr>
          <a:xfrm>
            <a:off x="4077928" y="1130939"/>
            <a:ext cx="4723172" cy="5532577"/>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2200" kern="1200" baseline="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fontAlgn="base">
              <a:buNone/>
            </a:pPr>
            <a:r>
              <a:rPr lang="en-US" sz="2000" b="1" dirty="0" smtClean="0">
                <a:solidFill>
                  <a:prstClr val="black"/>
                </a:solidFill>
                <a:latin typeface="Calibri" charset="0"/>
                <a:ea typeface="Calibri" charset="0"/>
                <a:cs typeface="Calibri" charset="0"/>
              </a:rPr>
              <a:t>AR/VR for training</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Team training in OR (Emory)</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Spill cleanup for infectious disease (Emory)</a:t>
            </a:r>
            <a:br>
              <a:rPr lang="en-US" sz="1700" dirty="0" smtClean="0">
                <a:solidFill>
                  <a:prstClr val="black"/>
                </a:solidFill>
                <a:latin typeface="Calibri" charset="0"/>
                <a:ea typeface="Calibri" charset="0"/>
                <a:cs typeface="Calibri" charset="0"/>
              </a:rPr>
            </a:br>
            <a:endParaRPr lang="en-US" sz="1700" dirty="0" smtClean="0">
              <a:solidFill>
                <a:prstClr val="black"/>
              </a:solidFill>
              <a:latin typeface="Calibri" charset="0"/>
              <a:ea typeface="Calibri" charset="0"/>
              <a:cs typeface="Calibri" charset="0"/>
            </a:endParaRPr>
          </a:p>
          <a:p>
            <a:pPr lvl="1" indent="0" fontAlgn="base">
              <a:buNone/>
            </a:pPr>
            <a:r>
              <a:rPr lang="en-US" sz="2000" b="1" dirty="0" smtClean="0">
                <a:solidFill>
                  <a:prstClr val="black"/>
                </a:solidFill>
                <a:latin typeface="Calibri" charset="0"/>
                <a:ea typeface="Calibri" charset="0"/>
                <a:cs typeface="Calibri" charset="0"/>
              </a:rPr>
              <a:t>User-centered design of wearable I/O</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Techniques for design processes and user evaluation</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Assistive tech (Wireless RERC)</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TB screening technology in Uganda </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Sports tech (GTAA, Braves)</a:t>
            </a:r>
            <a:br>
              <a:rPr lang="en-US" sz="1700" dirty="0" smtClean="0">
                <a:solidFill>
                  <a:prstClr val="black"/>
                </a:solidFill>
                <a:latin typeface="Calibri" charset="0"/>
                <a:ea typeface="Calibri" charset="0"/>
                <a:cs typeface="Calibri" charset="0"/>
              </a:rPr>
            </a:br>
            <a:endParaRPr lang="en-US" sz="1700" dirty="0" smtClean="0">
              <a:solidFill>
                <a:prstClr val="black"/>
              </a:solidFill>
              <a:latin typeface="Calibri" charset="0"/>
              <a:ea typeface="Calibri" charset="0"/>
              <a:cs typeface="Calibri" charset="0"/>
            </a:endParaRPr>
          </a:p>
          <a:p>
            <a:pPr lvl="1" indent="0" fontAlgn="base">
              <a:buNone/>
            </a:pPr>
            <a:r>
              <a:rPr lang="en-US" sz="2000" b="1" dirty="0" smtClean="0">
                <a:solidFill>
                  <a:prstClr val="black"/>
                </a:solidFill>
                <a:latin typeface="Calibri" charset="0"/>
                <a:ea typeface="Calibri" charset="0"/>
                <a:cs typeface="Calibri" charset="0"/>
              </a:rPr>
              <a:t>The user experience of </a:t>
            </a:r>
            <a:r>
              <a:rPr lang="en-US" sz="2000" b="1" dirty="0" err="1" smtClean="0">
                <a:solidFill>
                  <a:prstClr val="black"/>
                </a:solidFill>
                <a:latin typeface="Calibri" charset="0"/>
                <a:ea typeface="Calibri" charset="0"/>
                <a:cs typeface="Calibri" charset="0"/>
              </a:rPr>
              <a:t>IoT</a:t>
            </a:r>
            <a:endParaRPr lang="en-US" sz="2000" b="1" dirty="0" smtClean="0">
              <a:solidFill>
                <a:prstClr val="black"/>
              </a:solidFill>
              <a:latin typeface="Calibri" charset="0"/>
              <a:ea typeface="Calibri" charset="0"/>
              <a:cs typeface="Calibri" charset="0"/>
            </a:endParaRPr>
          </a:p>
          <a:p>
            <a:pPr marL="1200150" lvl="2" indent="-342900" fontAlgn="base">
              <a:buFont typeface="Arial" charset="0"/>
              <a:buChar char="•"/>
            </a:pPr>
            <a:r>
              <a:rPr lang="en-US" sz="1700" dirty="0" err="1" smtClean="0">
                <a:solidFill>
                  <a:prstClr val="black"/>
                </a:solidFill>
                <a:latin typeface="Calibri" charset="0"/>
                <a:ea typeface="Calibri" charset="0"/>
                <a:cs typeface="Calibri" charset="0"/>
              </a:rPr>
              <a:t>AwareHome</a:t>
            </a:r>
            <a:r>
              <a:rPr lang="en-US" sz="1700" dirty="0" smtClean="0">
                <a:solidFill>
                  <a:prstClr val="black"/>
                </a:solidFill>
                <a:latin typeface="Calibri" charset="0"/>
                <a:ea typeface="Calibri" charset="0"/>
                <a:cs typeface="Calibri" charset="0"/>
              </a:rPr>
              <a:t> Connected Life initiatives (Flex)</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Interdisciplinary teams from Psych, </a:t>
            </a:r>
            <a:r>
              <a:rPr lang="en-US" sz="1700" dirty="0" err="1" smtClean="0">
                <a:solidFill>
                  <a:prstClr val="black"/>
                </a:solidFill>
                <a:latin typeface="Calibri" charset="0"/>
                <a:ea typeface="Calibri" charset="0"/>
                <a:cs typeface="Calibri" charset="0"/>
              </a:rPr>
              <a:t>CoC</a:t>
            </a:r>
            <a:r>
              <a:rPr lang="en-US" sz="1700" dirty="0" smtClean="0">
                <a:solidFill>
                  <a:prstClr val="black"/>
                </a:solidFill>
                <a:latin typeface="Calibri" charset="0"/>
                <a:ea typeface="Calibri" charset="0"/>
                <a:cs typeface="Calibri" charset="0"/>
              </a:rPr>
              <a:t>, RNOC, </a:t>
            </a:r>
            <a:r>
              <a:rPr lang="en-US" sz="1700" dirty="0" err="1" smtClean="0">
                <a:solidFill>
                  <a:prstClr val="black"/>
                </a:solidFill>
                <a:latin typeface="Calibri" charset="0"/>
                <a:ea typeface="Calibri" charset="0"/>
                <a:cs typeface="Calibri" charset="0"/>
              </a:rPr>
              <a:t>PubP</a:t>
            </a:r>
            <a:r>
              <a:rPr lang="en-US" sz="1700" dirty="0" smtClean="0">
                <a:solidFill>
                  <a:prstClr val="black"/>
                </a:solidFill>
                <a:latin typeface="Calibri" charset="0"/>
                <a:ea typeface="Calibri" charset="0"/>
                <a:cs typeface="Calibri" charset="0"/>
              </a:rPr>
              <a:t>, COA, </a:t>
            </a:r>
            <a:r>
              <a:rPr lang="en-US" sz="1700" dirty="0" err="1" smtClean="0">
                <a:solidFill>
                  <a:prstClr val="black"/>
                </a:solidFill>
                <a:latin typeface="Calibri" charset="0"/>
                <a:ea typeface="Calibri" charset="0"/>
                <a:cs typeface="Calibri" charset="0"/>
              </a:rPr>
              <a:t>Eng</a:t>
            </a:r>
            <a:r>
              <a:rPr lang="en-US" sz="1700" dirty="0" smtClean="0">
                <a:solidFill>
                  <a:prstClr val="black"/>
                </a:solidFill>
                <a:latin typeface="Calibri" charset="0"/>
                <a:ea typeface="Calibri" charset="0"/>
                <a:cs typeface="Calibri" charset="0"/>
              </a:rPr>
              <a:t>, GTRI/CDAIT</a:t>
            </a:r>
          </a:p>
          <a:p>
            <a:pPr marL="1200150" lvl="2" indent="-342900" fontAlgn="base">
              <a:buFont typeface="Arial" charset="0"/>
              <a:buChar char="•"/>
            </a:pPr>
            <a:r>
              <a:rPr lang="en-US" sz="1700" dirty="0" smtClean="0">
                <a:solidFill>
                  <a:prstClr val="black"/>
                </a:solidFill>
                <a:latin typeface="Calibri" charset="0"/>
                <a:ea typeface="Calibri" charset="0"/>
                <a:cs typeface="Calibri" charset="0"/>
              </a:rPr>
              <a:t>Smart Cities connection</a:t>
            </a:r>
          </a:p>
        </p:txBody>
      </p:sp>
    </p:spTree>
    <p:extLst>
      <p:ext uri="{BB962C8B-B14F-4D97-AF65-F5344CB8AC3E}">
        <p14:creationId xmlns:p14="http://schemas.microsoft.com/office/powerpoint/2010/main" val="21204261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Fall Schedule</a:t>
            </a:r>
          </a:p>
        </p:txBody>
      </p:sp>
      <p:sp>
        <p:nvSpPr>
          <p:cNvPr id="4" name="Content Placeholder 3"/>
          <p:cNvSpPr>
            <a:spLocks noGrp="1"/>
          </p:cNvSpPr>
          <p:nvPr>
            <p:ph sz="half" idx="2"/>
          </p:nvPr>
        </p:nvSpPr>
        <p:spPr>
          <a:xfrm>
            <a:off x="174574" y="1248901"/>
            <a:ext cx="4256110" cy="5093710"/>
          </a:xfrm>
        </p:spPr>
        <p:txBody>
          <a:bodyPr>
            <a:normAutofit fontScale="85000" lnSpcReduction="20000"/>
          </a:bodyPr>
          <a:lstStyle/>
          <a:p>
            <a:pPr>
              <a:lnSpc>
                <a:spcPct val="100000"/>
              </a:lnSpc>
            </a:pPr>
            <a:r>
              <a:rPr lang="en-US" sz="2000" b="1" dirty="0">
                <a:solidFill>
                  <a:schemeClr val="tx1"/>
                </a:solidFill>
              </a:rPr>
              <a:t>Thursday Think Tanks      </a:t>
            </a:r>
            <a:br>
              <a:rPr lang="en-US" sz="2000" b="1" dirty="0">
                <a:solidFill>
                  <a:schemeClr val="tx1"/>
                </a:solidFill>
              </a:rPr>
            </a:br>
            <a:r>
              <a:rPr lang="en-US" sz="2000" b="1" dirty="0">
                <a:solidFill>
                  <a:schemeClr val="tx1"/>
                </a:solidFill>
              </a:rPr>
              <a:t>		            </a:t>
            </a:r>
            <a:r>
              <a:rPr lang="en-US" sz="2000" b="1" dirty="0" smtClean="0">
                <a:solidFill>
                  <a:schemeClr val="tx1"/>
                </a:solidFill>
              </a:rPr>
              <a:t>    </a:t>
            </a:r>
            <a:r>
              <a:rPr lang="en-US" sz="2000" dirty="0" smtClean="0">
                <a:solidFill>
                  <a:schemeClr val="tx1"/>
                </a:solidFill>
              </a:rPr>
              <a:t>Thursdays</a:t>
            </a:r>
            <a:r>
              <a:rPr lang="en-US" sz="2000" dirty="0">
                <a:solidFill>
                  <a:schemeClr val="tx1"/>
                </a:solidFill>
              </a:rPr>
              <a:t>, </a:t>
            </a:r>
            <a:r>
              <a:rPr lang="en-US" sz="2000" dirty="0" smtClean="0">
                <a:solidFill>
                  <a:schemeClr val="tx1"/>
                </a:solidFill>
              </a:rPr>
              <a:t>3:30-5pm</a:t>
            </a:r>
          </a:p>
          <a:p>
            <a:pPr>
              <a:lnSpc>
                <a:spcPct val="100000"/>
              </a:lnSpc>
            </a:pPr>
            <a:r>
              <a:rPr lang="en-US" sz="2000" dirty="0" smtClean="0">
                <a:solidFill>
                  <a:schemeClr val="tx1"/>
                </a:solidFill>
              </a:rPr>
              <a:t>                  Sept 25; Oct 5, 12, 26; and Nov 2, 9</a:t>
            </a:r>
          </a:p>
          <a:p>
            <a:pPr>
              <a:lnSpc>
                <a:spcPct val="100000"/>
              </a:lnSpc>
            </a:pPr>
            <a:endParaRPr lang="en-US" sz="2000" dirty="0">
              <a:solidFill>
                <a:schemeClr val="tx1"/>
              </a:solidFill>
            </a:endParaRPr>
          </a:p>
          <a:p>
            <a:pPr>
              <a:lnSpc>
                <a:spcPct val="100000"/>
              </a:lnSpc>
            </a:pPr>
            <a:r>
              <a:rPr lang="en-US" sz="2000" b="1" dirty="0" err="1">
                <a:solidFill>
                  <a:schemeClr val="tx1"/>
                </a:solidFill>
              </a:rPr>
              <a:t>IPaT</a:t>
            </a:r>
            <a:r>
              <a:rPr lang="en-US" sz="2000" b="1" dirty="0">
                <a:solidFill>
                  <a:schemeClr val="tx1"/>
                </a:solidFill>
              </a:rPr>
              <a:t> Living Labs Seminars        </a:t>
            </a:r>
            <a:br>
              <a:rPr lang="en-US" sz="2000" b="1" dirty="0">
                <a:solidFill>
                  <a:schemeClr val="tx1"/>
                </a:solidFill>
              </a:rPr>
            </a:br>
            <a:r>
              <a:rPr lang="en-US" sz="2000" b="1" dirty="0">
                <a:solidFill>
                  <a:schemeClr val="tx1"/>
                </a:solidFill>
              </a:rPr>
              <a:t>                                              </a:t>
            </a:r>
            <a:r>
              <a:rPr lang="en-US" sz="2000" b="1" dirty="0" smtClean="0">
                <a:solidFill>
                  <a:schemeClr val="tx1"/>
                </a:solidFill>
              </a:rPr>
              <a:t>     </a:t>
            </a:r>
            <a:r>
              <a:rPr lang="en-US" sz="2000" dirty="0" smtClean="0">
                <a:solidFill>
                  <a:schemeClr val="tx1"/>
                </a:solidFill>
              </a:rPr>
              <a:t>Fridays</a:t>
            </a:r>
            <a:r>
              <a:rPr lang="en-US" sz="2000" dirty="0">
                <a:solidFill>
                  <a:schemeClr val="tx1"/>
                </a:solidFill>
              </a:rPr>
              <a:t>, 12-1pm</a:t>
            </a:r>
          </a:p>
          <a:p>
            <a:pPr>
              <a:lnSpc>
                <a:spcPct val="100000"/>
              </a:lnSpc>
            </a:pPr>
            <a:endParaRPr lang="en-US" sz="2000" b="1" dirty="0">
              <a:solidFill>
                <a:schemeClr val="tx1"/>
              </a:solidFill>
            </a:endParaRPr>
          </a:p>
          <a:p>
            <a:pPr>
              <a:lnSpc>
                <a:spcPct val="100000"/>
              </a:lnSpc>
            </a:pPr>
            <a:r>
              <a:rPr lang="en-US" sz="2000" b="1" dirty="0" err="1">
                <a:solidFill>
                  <a:schemeClr val="tx1"/>
                </a:solidFill>
              </a:rPr>
              <a:t>IPaT</a:t>
            </a:r>
            <a:r>
              <a:rPr lang="en-US" sz="2000" b="1" dirty="0">
                <a:solidFill>
                  <a:schemeClr val="tx1"/>
                </a:solidFill>
              </a:rPr>
              <a:t> All Hands                         </a:t>
            </a:r>
            <a:r>
              <a:rPr lang="en-US" sz="2000" dirty="0" smtClean="0">
                <a:solidFill>
                  <a:schemeClr val="tx1"/>
                </a:solidFill>
              </a:rPr>
              <a:t>Aug 15; Dec TBD</a:t>
            </a:r>
            <a:endParaRPr lang="en-US" sz="2000" dirty="0">
              <a:solidFill>
                <a:schemeClr val="tx1"/>
              </a:solidFill>
            </a:endParaRPr>
          </a:p>
          <a:p>
            <a:pPr>
              <a:lnSpc>
                <a:spcPct val="100000"/>
              </a:lnSpc>
            </a:pPr>
            <a:endParaRPr lang="en-US" sz="2000" b="1" dirty="0">
              <a:solidFill>
                <a:schemeClr val="tx1"/>
              </a:solidFill>
            </a:endParaRPr>
          </a:p>
          <a:p>
            <a:pPr>
              <a:lnSpc>
                <a:spcPct val="100000"/>
              </a:lnSpc>
            </a:pPr>
            <a:r>
              <a:rPr lang="en-US" sz="2000" b="1" dirty="0">
                <a:solidFill>
                  <a:schemeClr val="tx1"/>
                </a:solidFill>
              </a:rPr>
              <a:t>Convergence Innovation 		 Competition </a:t>
            </a:r>
            <a:r>
              <a:rPr lang="en-US" sz="2000" b="1" dirty="0" smtClean="0">
                <a:solidFill>
                  <a:schemeClr val="tx1"/>
                </a:solidFill>
              </a:rPr>
              <a:t>(CIC)</a:t>
            </a:r>
            <a:r>
              <a:rPr lang="en-US" sz="2000" b="1" dirty="0">
                <a:solidFill>
                  <a:schemeClr val="tx1"/>
                </a:solidFill>
              </a:rPr>
              <a:t>		           </a:t>
            </a:r>
            <a:r>
              <a:rPr lang="en-US" sz="2000" dirty="0">
                <a:solidFill>
                  <a:schemeClr val="tx1"/>
                </a:solidFill>
              </a:rPr>
              <a:t>Nov </a:t>
            </a:r>
            <a:r>
              <a:rPr lang="en-US" sz="2000" dirty="0" smtClean="0">
                <a:solidFill>
                  <a:schemeClr val="tx1"/>
                </a:solidFill>
              </a:rPr>
              <a:t>15</a:t>
            </a:r>
            <a:endParaRPr lang="en-US" sz="2000" dirty="0">
              <a:solidFill>
                <a:schemeClr val="tx1"/>
              </a:solidFill>
            </a:endParaRPr>
          </a:p>
          <a:p>
            <a:pPr>
              <a:lnSpc>
                <a:spcPct val="100000"/>
              </a:lnSpc>
            </a:pPr>
            <a:endParaRPr lang="en-US" sz="2000" b="1" dirty="0">
              <a:solidFill>
                <a:schemeClr val="tx1"/>
              </a:solidFill>
            </a:endParaRPr>
          </a:p>
          <a:p>
            <a:pPr>
              <a:lnSpc>
                <a:spcPct val="100000"/>
              </a:lnSpc>
            </a:pPr>
            <a:r>
              <a:rPr lang="en-US" sz="2000" b="1" dirty="0">
                <a:solidFill>
                  <a:schemeClr val="tx1"/>
                </a:solidFill>
              </a:rPr>
              <a:t>Annual Holiday Luncheon                   </a:t>
            </a:r>
            <a:r>
              <a:rPr lang="en-US" sz="2000" dirty="0" smtClean="0">
                <a:solidFill>
                  <a:schemeClr val="tx1"/>
                </a:solidFill>
              </a:rPr>
              <a:t>Dec TBD                                               </a:t>
            </a:r>
            <a:endParaRPr lang="en-US" sz="2000" dirty="0">
              <a:solidFill>
                <a:schemeClr val="tx1"/>
              </a:solidFill>
            </a:endParaRPr>
          </a:p>
          <a:p>
            <a:pPr>
              <a:lnSpc>
                <a:spcPct val="100000"/>
              </a:lnSpc>
            </a:pPr>
            <a:endParaRPr lang="en-US" sz="2000" b="1" dirty="0">
              <a:solidFill>
                <a:schemeClr val="tx1"/>
              </a:solidFill>
            </a:endParaRPr>
          </a:p>
          <a:p>
            <a:pPr>
              <a:lnSpc>
                <a:spcPct val="120000"/>
              </a:lnSpc>
            </a:pPr>
            <a:r>
              <a:rPr lang="en-US" sz="2000" b="1" dirty="0" err="1">
                <a:solidFill>
                  <a:schemeClr val="tx1"/>
                </a:solidFill>
              </a:rPr>
              <a:t>IPaT</a:t>
            </a:r>
            <a:r>
              <a:rPr lang="en-US" sz="2000" b="1" dirty="0">
                <a:solidFill>
                  <a:schemeClr val="tx1"/>
                </a:solidFill>
              </a:rPr>
              <a:t> Research Directors                                                   	      </a:t>
            </a:r>
            <a:r>
              <a:rPr lang="en-US" sz="2000" b="1" dirty="0" smtClean="0">
                <a:solidFill>
                  <a:schemeClr val="tx1"/>
                </a:solidFill>
              </a:rPr>
              <a:t>                        </a:t>
            </a:r>
            <a:r>
              <a:rPr lang="en-US" sz="2000" dirty="0" smtClean="0">
                <a:solidFill>
                  <a:schemeClr val="tx1"/>
                </a:solidFill>
              </a:rPr>
              <a:t>Sept 19, </a:t>
            </a:r>
            <a:r>
              <a:rPr lang="en-US" sz="2000" dirty="0">
                <a:solidFill>
                  <a:schemeClr val="tx1"/>
                </a:solidFill>
              </a:rPr>
              <a:t>Oct </a:t>
            </a:r>
            <a:r>
              <a:rPr lang="en-US" sz="2000" dirty="0" smtClean="0">
                <a:solidFill>
                  <a:schemeClr val="tx1"/>
                </a:solidFill>
              </a:rPr>
              <a:t>5, </a:t>
            </a:r>
            <a:r>
              <a:rPr lang="en-US" sz="2000" dirty="0">
                <a:solidFill>
                  <a:schemeClr val="tx1"/>
                </a:solidFill>
              </a:rPr>
              <a:t>Nov </a:t>
            </a:r>
            <a:r>
              <a:rPr lang="en-US" sz="2000" dirty="0" smtClean="0">
                <a:solidFill>
                  <a:schemeClr val="tx1"/>
                </a:solidFill>
              </a:rPr>
              <a:t>9             </a:t>
            </a:r>
            <a:r>
              <a:rPr lang="en-US" sz="2000" dirty="0">
                <a:solidFill>
                  <a:schemeClr val="tx1"/>
                </a:solidFill>
              </a:rPr>
              <a:t/>
            </a:r>
            <a:br>
              <a:rPr lang="en-US" sz="2000" dirty="0">
                <a:solidFill>
                  <a:schemeClr val="tx1"/>
                </a:solidFill>
              </a:rPr>
            </a:br>
            <a:r>
              <a:rPr lang="en-US" sz="2000" dirty="0">
                <a:solidFill>
                  <a:schemeClr val="tx1"/>
                </a:solidFill>
              </a:rPr>
              <a:t>                                                      </a:t>
            </a:r>
            <a:r>
              <a:rPr lang="en-US" sz="2000" dirty="0" smtClean="0">
                <a:solidFill>
                  <a:schemeClr val="tx1"/>
                </a:solidFill>
              </a:rPr>
              <a:t>        </a:t>
            </a:r>
            <a:r>
              <a:rPr lang="en-US" sz="2000" dirty="0">
                <a:solidFill>
                  <a:schemeClr val="tx1"/>
                </a:solidFill>
              </a:rPr>
              <a:t>8:30-10am</a:t>
            </a:r>
            <a:endParaRPr lang="en-US" sz="2000" b="1" dirty="0">
              <a:solidFill>
                <a:schemeClr val="tx1"/>
              </a:solidFill>
            </a:endParaRPr>
          </a:p>
          <a:p>
            <a:pPr>
              <a:lnSpc>
                <a:spcPct val="100000"/>
              </a:lnSpc>
            </a:pPr>
            <a:endParaRPr lang="en-US" sz="2000" b="1" dirty="0">
              <a:solidFill>
                <a:schemeClr val="tx1"/>
              </a:solidFill>
            </a:endParaRPr>
          </a:p>
          <a:p>
            <a:pPr>
              <a:lnSpc>
                <a:spcPct val="100000"/>
              </a:lnSpc>
            </a:pPr>
            <a:endParaRPr lang="en-US" sz="2000" b="1" dirty="0">
              <a:solidFill>
                <a:schemeClr val="tx1"/>
              </a:solidFill>
            </a:endParaRPr>
          </a:p>
        </p:txBody>
      </p:sp>
      <p:sp>
        <p:nvSpPr>
          <p:cNvPr id="6" name="Content Placeholder 5"/>
          <p:cNvSpPr>
            <a:spLocks noGrp="1"/>
          </p:cNvSpPr>
          <p:nvPr>
            <p:ph sz="half" idx="11"/>
          </p:nvPr>
        </p:nvSpPr>
        <p:spPr>
          <a:xfrm>
            <a:off x="4633316" y="1103129"/>
            <a:ext cx="4256110" cy="5093710"/>
          </a:xfrm>
        </p:spPr>
        <p:txBody>
          <a:bodyPr>
            <a:normAutofit/>
          </a:bodyPr>
          <a:lstStyle/>
          <a:p>
            <a:pPr>
              <a:lnSpc>
                <a:spcPct val="100000"/>
              </a:lnSpc>
            </a:pPr>
            <a:r>
              <a:rPr lang="en-US" sz="2000" b="1" dirty="0">
                <a:solidFill>
                  <a:schemeClr val="accent4"/>
                </a:solidFill>
              </a:rPr>
              <a:t>Hosted by Research </a:t>
            </a:r>
            <a:r>
              <a:rPr lang="en-US" sz="2000" b="1" dirty="0" smtClean="0">
                <a:solidFill>
                  <a:schemeClr val="accent4"/>
                </a:solidFill>
              </a:rPr>
              <a:t>Centers</a:t>
            </a:r>
            <a:r>
              <a:rPr lang="en-US" sz="2000" b="1" dirty="0">
                <a:solidFill>
                  <a:schemeClr val="tx1"/>
                </a:solidFill>
              </a:rPr>
              <a:t/>
            </a:r>
            <a:br>
              <a:rPr lang="en-US" sz="2000" b="1" dirty="0">
                <a:solidFill>
                  <a:schemeClr val="tx1"/>
                </a:solidFill>
              </a:rPr>
            </a:br>
            <a:r>
              <a:rPr lang="en-US" sz="2000" b="1" dirty="0" smtClean="0">
                <a:solidFill>
                  <a:schemeClr val="tx1"/>
                </a:solidFill>
              </a:rPr>
              <a:t>GVU 25		                 </a:t>
            </a:r>
            <a:r>
              <a:rPr lang="en-US" sz="2000" dirty="0" smtClean="0">
                <a:solidFill>
                  <a:schemeClr val="tx1"/>
                </a:solidFill>
              </a:rPr>
              <a:t>Oct 18-19</a:t>
            </a:r>
            <a:endParaRPr lang="en-US" sz="2000" dirty="0">
              <a:solidFill>
                <a:schemeClr val="tx1"/>
              </a:solidFill>
            </a:endParaRPr>
          </a:p>
          <a:p>
            <a:pPr>
              <a:lnSpc>
                <a:spcPct val="100000"/>
              </a:lnSpc>
            </a:pPr>
            <a:r>
              <a:rPr lang="en-US" sz="2000" b="1" dirty="0" smtClean="0">
                <a:solidFill>
                  <a:schemeClr val="tx1"/>
                </a:solidFill>
              </a:rPr>
              <a:t>GTRI Public Safety Forum	     </a:t>
            </a:r>
            <a:r>
              <a:rPr lang="en-US" sz="2000" dirty="0" smtClean="0">
                <a:solidFill>
                  <a:schemeClr val="tx1"/>
                </a:solidFill>
              </a:rPr>
              <a:t>TBD 2018</a:t>
            </a:r>
            <a:endParaRPr lang="en-US" sz="2000" dirty="0">
              <a:solidFill>
                <a:schemeClr val="tx1"/>
              </a:solidFill>
            </a:endParaRPr>
          </a:p>
          <a:p>
            <a:pPr>
              <a:lnSpc>
                <a:spcPct val="100000"/>
              </a:lnSpc>
            </a:pPr>
            <a:endParaRPr lang="en-US" sz="2000" b="1" dirty="0">
              <a:solidFill>
                <a:schemeClr val="tx1"/>
              </a:solidFill>
            </a:endParaRPr>
          </a:p>
          <a:p>
            <a:pPr>
              <a:lnSpc>
                <a:spcPct val="100000"/>
              </a:lnSpc>
            </a:pPr>
            <a:endParaRPr lang="en-US" sz="2000" b="1" dirty="0">
              <a:solidFill>
                <a:schemeClr val="tx1"/>
              </a:solidFill>
            </a:endParaRPr>
          </a:p>
          <a:p>
            <a:pPr>
              <a:lnSpc>
                <a:spcPct val="100000"/>
              </a:lnSpc>
            </a:pPr>
            <a:endParaRPr lang="en-US" sz="2000" dirty="0">
              <a:solidFill>
                <a:schemeClr val="tx1"/>
              </a:solidFill>
            </a:endParaRPr>
          </a:p>
        </p:txBody>
      </p:sp>
      <p:cxnSp>
        <p:nvCxnSpPr>
          <p:cNvPr id="8" name="Straight Connector 7"/>
          <p:cNvCxnSpPr/>
          <p:nvPr/>
        </p:nvCxnSpPr>
        <p:spPr>
          <a:xfrm>
            <a:off x="4493846" y="1248901"/>
            <a:ext cx="0" cy="480591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4696479" y="2385552"/>
            <a:ext cx="3039050" cy="3039050"/>
          </a:xfrm>
          <a:prstGeom prst="rect">
            <a:avLst/>
          </a:prstGeom>
        </p:spPr>
      </p:pic>
    </p:spTree>
    <p:extLst>
      <p:ext uri="{BB962C8B-B14F-4D97-AF65-F5344CB8AC3E}">
        <p14:creationId xmlns:p14="http://schemas.microsoft.com/office/powerpoint/2010/main" val="13490651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7525" y="389211"/>
            <a:ext cx="6586797" cy="542679"/>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b="1" dirty="0" err="1" smtClean="0">
                <a:solidFill>
                  <a:srgbClr val="FFC000"/>
                </a:solidFill>
                <a:latin typeface="Calibri" panose="020F0502020204030204"/>
              </a:rPr>
              <a:t>IPaT’s</a:t>
            </a:r>
            <a:r>
              <a:rPr lang="en-US" sz="2400" b="1" dirty="0" smtClean="0">
                <a:solidFill>
                  <a:srgbClr val="FFC000"/>
                </a:solidFill>
                <a:latin typeface="Calibri" panose="020F0502020204030204"/>
              </a:rPr>
              <a:t> Vision, Mission and Research Pillars</a:t>
            </a:r>
            <a:endParaRPr lang="en-US" sz="2400" b="1" dirty="0">
              <a:solidFill>
                <a:srgbClr val="FFC000"/>
              </a:solidFill>
              <a:latin typeface="Calibri" panose="020F0502020204030204"/>
            </a:endParaRPr>
          </a:p>
        </p:txBody>
      </p:sp>
      <p:sp>
        <p:nvSpPr>
          <p:cNvPr id="5" name="Content Placeholder 2"/>
          <p:cNvSpPr txBox="1">
            <a:spLocks/>
          </p:cNvSpPr>
          <p:nvPr/>
        </p:nvSpPr>
        <p:spPr>
          <a:xfrm>
            <a:off x="562986" y="1418114"/>
            <a:ext cx="3294639" cy="2468086"/>
          </a:xfrm>
          <a:prstGeom prst="rect">
            <a:avLst/>
          </a:prstGeom>
        </p:spPr>
        <p:txBody>
          <a:bodyPr vert="horz" lIns="91440" tIns="45720" rIns="91440" bIns="45720" rtlCol="0" anchor="t">
            <a:normAutofit fontScale="70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fontAlgn="base">
              <a:lnSpc>
                <a:spcPct val="120000"/>
              </a:lnSpc>
            </a:pPr>
            <a:r>
              <a:rPr lang="en-US" sz="3000" i="1" dirty="0" smtClean="0">
                <a:solidFill>
                  <a:prstClr val="white"/>
                </a:solidFill>
                <a:ea typeface="Calibri" charset="0"/>
                <a:cs typeface="Calibri" charset="0"/>
              </a:rPr>
              <a:t>Shaping the future of </a:t>
            </a:r>
            <a:br>
              <a:rPr lang="en-US" sz="3000" i="1" dirty="0" smtClean="0">
                <a:solidFill>
                  <a:prstClr val="white"/>
                </a:solidFill>
                <a:ea typeface="Calibri" charset="0"/>
                <a:cs typeface="Calibri" charset="0"/>
              </a:rPr>
            </a:br>
            <a:r>
              <a:rPr lang="en-US" sz="3000" i="1" dirty="0" smtClean="0">
                <a:solidFill>
                  <a:prstClr val="white"/>
                </a:solidFill>
                <a:ea typeface="Calibri" charset="0"/>
                <a:cs typeface="Calibri" charset="0"/>
              </a:rPr>
              <a:t>human-centered systems,        environments and technologies to promote satisfying, healthy and productive lives.</a:t>
            </a:r>
          </a:p>
          <a:p>
            <a:r>
              <a:rPr lang="en-US" sz="2000" i="1" dirty="0" smtClean="0">
                <a:solidFill>
                  <a:prstClr val="black"/>
                </a:solidFill>
              </a:rPr>
              <a:t/>
            </a:r>
            <a:br>
              <a:rPr lang="en-US" sz="2000" i="1" dirty="0" smtClean="0">
                <a:solidFill>
                  <a:prstClr val="black"/>
                </a:solidFill>
              </a:rPr>
            </a:br>
            <a:r>
              <a:rPr lang="en-US" sz="2000" i="1" dirty="0" smtClean="0">
                <a:solidFill>
                  <a:prstClr val="black"/>
                </a:solidFill>
              </a:rPr>
              <a:t> </a:t>
            </a:r>
            <a:endParaRPr lang="en-US" sz="2000" i="1" dirty="0">
              <a:solidFill>
                <a:prstClr val="black"/>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a:xfrm>
            <a:off x="4208567" y="2691181"/>
            <a:ext cx="1978842" cy="1648406"/>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08316" y="1343698"/>
            <a:ext cx="1979093" cy="1328126"/>
          </a:xfrm>
          <a:prstGeom prst="rect">
            <a:avLst/>
          </a:prstGeom>
        </p:spPr>
      </p:pic>
      <p:pic>
        <p:nvPicPr>
          <p:cNvPr id="8" name="Picture 2" descr="ttp://www.healthcaredesignmagazine.com/sites/healthcaredesignmagazine.com/files/imagecache/570x360/HDI2_"/>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05767" y="4375457"/>
            <a:ext cx="1981643" cy="144172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62986" y="3596115"/>
            <a:ext cx="3498375" cy="2867309"/>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200" kern="1200" baseline="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r>
              <a:rPr lang="en-US" sz="1700" b="1" i="1" dirty="0" smtClean="0">
                <a:solidFill>
                  <a:prstClr val="black"/>
                </a:solidFill>
              </a:rPr>
              <a:t>Catalyze</a:t>
            </a:r>
            <a:r>
              <a:rPr lang="en-US" sz="1700" i="1" dirty="0" smtClean="0">
                <a:solidFill>
                  <a:prstClr val="black"/>
                </a:solidFill>
              </a:rPr>
              <a:t> interdisciplinary research between faculty, students, and industry.</a:t>
            </a:r>
          </a:p>
          <a:p>
            <a:pPr fontAlgn="base"/>
            <a:r>
              <a:rPr lang="en-US" sz="1700" b="1" i="1" dirty="0" smtClean="0">
                <a:solidFill>
                  <a:prstClr val="black"/>
                </a:solidFill>
              </a:rPr>
              <a:t>Provide</a:t>
            </a:r>
            <a:r>
              <a:rPr lang="en-US" sz="1700" i="1" dirty="0" smtClean="0">
                <a:solidFill>
                  <a:prstClr val="black"/>
                </a:solidFill>
              </a:rPr>
              <a:t> the continuity and capacity to address societal challenges. </a:t>
            </a:r>
          </a:p>
          <a:p>
            <a:pPr fontAlgn="base"/>
            <a:r>
              <a:rPr lang="en-US" sz="1700" b="1" i="1" dirty="0" smtClean="0">
                <a:solidFill>
                  <a:prstClr val="black"/>
                </a:solidFill>
              </a:rPr>
              <a:t>Advocate</a:t>
            </a:r>
            <a:r>
              <a:rPr lang="en-US" sz="1700" i="1" dirty="0" smtClean="0">
                <a:solidFill>
                  <a:prstClr val="black"/>
                </a:solidFill>
              </a:rPr>
              <a:t> for socio-technical </a:t>
            </a:r>
            <a:br>
              <a:rPr lang="en-US" sz="1700" i="1" dirty="0" smtClean="0">
                <a:solidFill>
                  <a:prstClr val="black"/>
                </a:solidFill>
              </a:rPr>
            </a:br>
            <a:r>
              <a:rPr lang="en-US" sz="1700" i="1" dirty="0" smtClean="0">
                <a:solidFill>
                  <a:prstClr val="black"/>
                </a:solidFill>
              </a:rPr>
              <a:t>change that improves the </a:t>
            </a:r>
            <a:br>
              <a:rPr lang="en-US" sz="1700" i="1" dirty="0" smtClean="0">
                <a:solidFill>
                  <a:prstClr val="black"/>
                </a:solidFill>
              </a:rPr>
            </a:br>
            <a:r>
              <a:rPr lang="en-US" sz="1700" i="1" dirty="0" smtClean="0">
                <a:solidFill>
                  <a:prstClr val="black"/>
                </a:solidFill>
              </a:rPr>
              <a:t>human condition.  </a:t>
            </a:r>
          </a:p>
          <a:p>
            <a:pPr fontAlgn="base"/>
            <a:r>
              <a:rPr lang="en-US" sz="1700" b="1" i="1" dirty="0" smtClean="0">
                <a:solidFill>
                  <a:prstClr val="black"/>
                </a:solidFill>
              </a:rPr>
              <a:t>Educate </a:t>
            </a:r>
            <a:r>
              <a:rPr lang="en-US" sz="1700" i="1" dirty="0" smtClean="0">
                <a:solidFill>
                  <a:prstClr val="black"/>
                </a:solidFill>
              </a:rPr>
              <a:t>human-centered engineers, scientists, designers, business leaders, and policy makers.</a:t>
            </a:r>
            <a:r>
              <a:rPr lang="en-US" sz="1800" i="1" dirty="0" smtClean="0">
                <a:solidFill>
                  <a:prstClr val="black"/>
                </a:solidFill>
              </a:rPr>
              <a:t/>
            </a:r>
            <a:br>
              <a:rPr lang="en-US" sz="1800" i="1" dirty="0" smtClean="0">
                <a:solidFill>
                  <a:prstClr val="black"/>
                </a:solidFill>
              </a:rPr>
            </a:br>
            <a:r>
              <a:rPr lang="en-US" sz="1800" i="1" dirty="0" smtClean="0">
                <a:solidFill>
                  <a:prstClr val="black"/>
                </a:solidFill>
              </a:rPr>
              <a:t> </a:t>
            </a:r>
            <a:endParaRPr lang="en-US" sz="1800" i="1" dirty="0">
              <a:solidFill>
                <a:prstClr val="black"/>
              </a:solidFill>
            </a:endParaRPr>
          </a:p>
        </p:txBody>
      </p:sp>
      <p:sp>
        <p:nvSpPr>
          <p:cNvPr id="10" name="Text Placeholder 2"/>
          <p:cNvSpPr txBox="1">
            <a:spLocks/>
          </p:cNvSpPr>
          <p:nvPr/>
        </p:nvSpPr>
        <p:spPr>
          <a:xfrm>
            <a:off x="6666372" y="1787481"/>
            <a:ext cx="2201404" cy="496574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i="1" dirty="0" smtClean="0">
                <a:solidFill>
                  <a:srgbClr val="432B13"/>
                </a:solidFill>
              </a:rPr>
              <a:t>Lifelong Health and Wellbeing</a:t>
            </a:r>
          </a:p>
          <a:p>
            <a:pPr marL="0" indent="0">
              <a:lnSpc>
                <a:spcPct val="100000"/>
              </a:lnSpc>
              <a:buFont typeface="Arial" panose="020B0604020202020204" pitchFamily="34" charset="0"/>
              <a:buNone/>
            </a:pPr>
            <a:endParaRPr lang="en-US" sz="2000" b="1" i="1" dirty="0">
              <a:solidFill>
                <a:srgbClr val="432B13"/>
              </a:solidFill>
            </a:endParaRPr>
          </a:p>
          <a:p>
            <a:pPr marL="0" indent="0">
              <a:lnSpc>
                <a:spcPct val="100000"/>
              </a:lnSpc>
              <a:buFont typeface="Arial" panose="020B0604020202020204" pitchFamily="34" charset="0"/>
              <a:buNone/>
            </a:pPr>
            <a:r>
              <a:rPr lang="en-US" sz="2000" b="1" i="1" dirty="0" smtClean="0">
                <a:solidFill>
                  <a:srgbClr val="432B13"/>
                </a:solidFill>
              </a:rPr>
              <a:t>Smart Cities and Inclusive Innovation</a:t>
            </a:r>
          </a:p>
          <a:p>
            <a:pPr marL="0" indent="0">
              <a:lnSpc>
                <a:spcPct val="100000"/>
              </a:lnSpc>
              <a:buFont typeface="Arial" panose="020B0604020202020204" pitchFamily="34" charset="0"/>
              <a:buNone/>
            </a:pPr>
            <a:endParaRPr lang="en-US" sz="2000" b="1" i="1" dirty="0" smtClean="0">
              <a:solidFill>
                <a:srgbClr val="432B13"/>
              </a:solidFill>
            </a:endParaRPr>
          </a:p>
          <a:p>
            <a:pPr marL="0" indent="0">
              <a:lnSpc>
                <a:spcPct val="100000"/>
              </a:lnSpc>
              <a:buFont typeface="Arial" panose="020B0604020202020204" pitchFamily="34" charset="0"/>
              <a:buNone/>
            </a:pPr>
            <a:r>
              <a:rPr lang="en-US" sz="2000" b="1" i="1" dirty="0" smtClean="0">
                <a:solidFill>
                  <a:srgbClr val="432B13"/>
                </a:solidFill>
              </a:rPr>
              <a:t>Platforms and Services for Socio-Technical Systems</a:t>
            </a:r>
          </a:p>
          <a:p>
            <a:pPr marL="0" indent="0">
              <a:lnSpc>
                <a:spcPct val="100000"/>
              </a:lnSpc>
              <a:buFont typeface="Arial" panose="020B0604020202020204" pitchFamily="34" charset="0"/>
              <a:buNone/>
            </a:pPr>
            <a:endParaRPr lang="en-US" sz="2000" b="1" i="1" dirty="0" smtClean="0">
              <a:solidFill>
                <a:srgbClr val="432B13"/>
              </a:solidFill>
            </a:endParaRPr>
          </a:p>
          <a:p>
            <a:pPr marL="0" indent="0">
              <a:lnSpc>
                <a:spcPct val="100000"/>
              </a:lnSpc>
              <a:buFont typeface="Arial" panose="020B0604020202020204" pitchFamily="34" charset="0"/>
              <a:buNone/>
            </a:pPr>
            <a:r>
              <a:rPr lang="en-US" sz="2000" b="1" i="1" dirty="0" smtClean="0">
                <a:solidFill>
                  <a:srgbClr val="432B13"/>
                </a:solidFill>
              </a:rPr>
              <a:t>Shaping the Human Technology Frontier</a:t>
            </a:r>
            <a:endParaRPr lang="en-US" sz="2000" b="1" i="1" dirty="0">
              <a:solidFill>
                <a:srgbClr val="432B13"/>
              </a:solidFill>
            </a:endParaRPr>
          </a:p>
        </p:txBody>
      </p:sp>
      <p:sp>
        <p:nvSpPr>
          <p:cNvPr id="11" name="Text Placeholder 2"/>
          <p:cNvSpPr txBox="1">
            <a:spLocks/>
          </p:cNvSpPr>
          <p:nvPr/>
        </p:nvSpPr>
        <p:spPr>
          <a:xfrm>
            <a:off x="6656846" y="1296198"/>
            <a:ext cx="2275751" cy="43857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i="1" dirty="0" smtClean="0">
                <a:solidFill>
                  <a:prstClr val="white"/>
                </a:solidFill>
              </a:rPr>
              <a:t>Research Pillars</a:t>
            </a:r>
            <a:endParaRPr lang="en-US" sz="2000" b="1" i="1" dirty="0">
              <a:solidFill>
                <a:prstClr val="white"/>
              </a:solidFill>
            </a:endParaRPr>
          </a:p>
        </p:txBody>
      </p:sp>
    </p:spTree>
    <p:extLst>
      <p:ext uri="{BB962C8B-B14F-4D97-AF65-F5344CB8AC3E}">
        <p14:creationId xmlns:p14="http://schemas.microsoft.com/office/powerpoint/2010/main" val="10196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IPaT</a:t>
            </a:r>
            <a:r>
              <a:rPr lang="en-US" dirty="0" smtClean="0"/>
              <a:t> Values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6012" y="1211283"/>
            <a:ext cx="8884607" cy="4904509"/>
          </a:xfrm>
        </p:spPr>
      </p:pic>
      <p:sp>
        <p:nvSpPr>
          <p:cNvPr id="6" name="TextBox 5"/>
          <p:cNvSpPr txBox="1"/>
          <p:nvPr/>
        </p:nvSpPr>
        <p:spPr>
          <a:xfrm>
            <a:off x="332509" y="1306285"/>
            <a:ext cx="3325091" cy="400110"/>
          </a:xfrm>
          <a:prstGeom prst="rect">
            <a:avLst/>
          </a:prstGeom>
          <a:noFill/>
        </p:spPr>
        <p:txBody>
          <a:bodyPr wrap="square" rtlCol="0">
            <a:spAutoFit/>
          </a:bodyPr>
          <a:lstStyle/>
          <a:p>
            <a:r>
              <a:rPr lang="en-US" sz="2000" b="1" i="1" dirty="0">
                <a:solidFill>
                  <a:schemeClr val="bg1"/>
                </a:solidFill>
              </a:rPr>
              <a:t>One </a:t>
            </a:r>
            <a:r>
              <a:rPr lang="en-US" sz="2000" b="1" i="1" dirty="0" smtClean="0">
                <a:solidFill>
                  <a:schemeClr val="bg1"/>
                </a:solidFill>
              </a:rPr>
              <a:t>GT</a:t>
            </a:r>
            <a:endParaRPr lang="en-US" sz="2000" b="1" i="1" dirty="0">
              <a:solidFill>
                <a:schemeClr val="bg1"/>
              </a:solidFill>
            </a:endParaRPr>
          </a:p>
        </p:txBody>
      </p:sp>
      <p:sp>
        <p:nvSpPr>
          <p:cNvPr id="7" name="TextBox 6"/>
          <p:cNvSpPr txBox="1"/>
          <p:nvPr/>
        </p:nvSpPr>
        <p:spPr>
          <a:xfrm>
            <a:off x="332509" y="1816925"/>
            <a:ext cx="4085112" cy="1015663"/>
          </a:xfrm>
          <a:prstGeom prst="rect">
            <a:avLst/>
          </a:prstGeom>
          <a:noFill/>
        </p:spPr>
        <p:txBody>
          <a:bodyPr wrap="square" rtlCol="0">
            <a:spAutoFit/>
          </a:bodyPr>
          <a:lstStyle/>
          <a:p>
            <a:r>
              <a:rPr lang="en-US" sz="2000" i="1" dirty="0"/>
              <a:t>We will operate collaboratively by sharing knowledge and resources, all for the greater good of Georgia Tech.</a:t>
            </a:r>
          </a:p>
        </p:txBody>
      </p:sp>
      <p:sp>
        <p:nvSpPr>
          <p:cNvPr id="8" name="TextBox 7"/>
          <p:cNvSpPr txBox="1"/>
          <p:nvPr/>
        </p:nvSpPr>
        <p:spPr>
          <a:xfrm>
            <a:off x="332509" y="3734788"/>
            <a:ext cx="3325091" cy="400110"/>
          </a:xfrm>
          <a:prstGeom prst="rect">
            <a:avLst/>
          </a:prstGeom>
          <a:noFill/>
        </p:spPr>
        <p:txBody>
          <a:bodyPr wrap="square" rtlCol="0">
            <a:spAutoFit/>
          </a:bodyPr>
          <a:lstStyle/>
          <a:p>
            <a:r>
              <a:rPr lang="en-US" sz="2000" b="1" i="1" dirty="0" smtClean="0">
                <a:solidFill>
                  <a:schemeClr val="bg1"/>
                </a:solidFill>
              </a:rPr>
              <a:t>Trusted Partner</a:t>
            </a:r>
            <a:endParaRPr lang="en-US" sz="2000" b="1" i="1" dirty="0">
              <a:solidFill>
                <a:schemeClr val="bg1"/>
              </a:solidFill>
            </a:endParaRPr>
          </a:p>
        </p:txBody>
      </p:sp>
      <p:sp>
        <p:nvSpPr>
          <p:cNvPr id="9" name="TextBox 8"/>
          <p:cNvSpPr txBox="1"/>
          <p:nvPr/>
        </p:nvSpPr>
        <p:spPr>
          <a:xfrm>
            <a:off x="332509" y="4245428"/>
            <a:ext cx="4085112" cy="1323439"/>
          </a:xfrm>
          <a:prstGeom prst="rect">
            <a:avLst/>
          </a:prstGeom>
          <a:noFill/>
        </p:spPr>
        <p:txBody>
          <a:bodyPr wrap="square" rtlCol="0">
            <a:spAutoFit/>
          </a:bodyPr>
          <a:lstStyle/>
          <a:p>
            <a:pPr defTabSz="685800">
              <a:defRPr/>
            </a:pPr>
            <a:r>
              <a:rPr lang="en-US" sz="2000" i="1" dirty="0"/>
              <a:t>We will be transparent, meet deadlines, and work together to enhance and grow valuable relationships on and off campus.</a:t>
            </a:r>
          </a:p>
        </p:txBody>
      </p:sp>
      <p:sp>
        <p:nvSpPr>
          <p:cNvPr id="10" name="TextBox 9"/>
          <p:cNvSpPr txBox="1"/>
          <p:nvPr/>
        </p:nvSpPr>
        <p:spPr>
          <a:xfrm>
            <a:off x="4722421" y="1306285"/>
            <a:ext cx="3325091" cy="400110"/>
          </a:xfrm>
          <a:prstGeom prst="rect">
            <a:avLst/>
          </a:prstGeom>
          <a:noFill/>
        </p:spPr>
        <p:txBody>
          <a:bodyPr wrap="square" rtlCol="0">
            <a:spAutoFit/>
          </a:bodyPr>
          <a:lstStyle/>
          <a:p>
            <a:r>
              <a:rPr lang="en-US" sz="2000" b="1" i="1" dirty="0" smtClean="0">
                <a:solidFill>
                  <a:schemeClr val="bg1"/>
                </a:solidFill>
              </a:rPr>
              <a:t>Innovation</a:t>
            </a:r>
            <a:endParaRPr lang="en-US" sz="2000" b="1" i="1" dirty="0">
              <a:solidFill>
                <a:schemeClr val="bg1"/>
              </a:solidFill>
            </a:endParaRPr>
          </a:p>
        </p:txBody>
      </p:sp>
      <p:sp>
        <p:nvSpPr>
          <p:cNvPr id="11" name="TextBox 10"/>
          <p:cNvSpPr txBox="1"/>
          <p:nvPr/>
        </p:nvSpPr>
        <p:spPr>
          <a:xfrm>
            <a:off x="4722421" y="1816925"/>
            <a:ext cx="4085112" cy="1323439"/>
          </a:xfrm>
          <a:prstGeom prst="rect">
            <a:avLst/>
          </a:prstGeom>
          <a:noFill/>
        </p:spPr>
        <p:txBody>
          <a:bodyPr wrap="square" rtlCol="0">
            <a:spAutoFit/>
          </a:bodyPr>
          <a:lstStyle/>
          <a:p>
            <a:r>
              <a:rPr lang="en-US" sz="2000" i="1" dirty="0"/>
              <a:t>We will support a culture </a:t>
            </a:r>
            <a:r>
              <a:rPr lang="en-US" sz="2000" i="1" dirty="0" smtClean="0"/>
              <a:t>of </a:t>
            </a:r>
            <a:r>
              <a:rPr lang="en-US" sz="2000" i="1" dirty="0"/>
              <a:t>creativity, thought leadership and boundary-pushing ideas, and be unafraid of failure</a:t>
            </a:r>
            <a:r>
              <a:rPr lang="en-US" dirty="0" smtClean="0"/>
              <a:t>.</a:t>
            </a:r>
            <a:endParaRPr lang="en-US" dirty="0"/>
          </a:p>
        </p:txBody>
      </p:sp>
      <p:sp>
        <p:nvSpPr>
          <p:cNvPr id="12" name="TextBox 11"/>
          <p:cNvSpPr txBox="1"/>
          <p:nvPr/>
        </p:nvSpPr>
        <p:spPr>
          <a:xfrm>
            <a:off x="4722421" y="3731692"/>
            <a:ext cx="3325091" cy="400110"/>
          </a:xfrm>
          <a:prstGeom prst="rect">
            <a:avLst/>
          </a:prstGeom>
          <a:noFill/>
        </p:spPr>
        <p:txBody>
          <a:bodyPr wrap="square" rtlCol="0">
            <a:spAutoFit/>
          </a:bodyPr>
          <a:lstStyle/>
          <a:p>
            <a:r>
              <a:rPr lang="en-US" sz="2000" b="1" i="1" dirty="0" smtClean="0">
                <a:solidFill>
                  <a:schemeClr val="bg1"/>
                </a:solidFill>
              </a:rPr>
              <a:t>Diversity</a:t>
            </a:r>
            <a:endParaRPr lang="en-US" sz="2000" b="1" i="1" dirty="0">
              <a:solidFill>
                <a:schemeClr val="bg1"/>
              </a:solidFill>
            </a:endParaRPr>
          </a:p>
        </p:txBody>
      </p:sp>
      <p:sp>
        <p:nvSpPr>
          <p:cNvPr id="13" name="TextBox 12"/>
          <p:cNvSpPr txBox="1"/>
          <p:nvPr/>
        </p:nvSpPr>
        <p:spPr>
          <a:xfrm>
            <a:off x="4722421" y="4242332"/>
            <a:ext cx="4085112" cy="1323439"/>
          </a:xfrm>
          <a:prstGeom prst="rect">
            <a:avLst/>
          </a:prstGeom>
          <a:noFill/>
        </p:spPr>
        <p:txBody>
          <a:bodyPr wrap="square" rtlCol="0">
            <a:spAutoFit/>
          </a:bodyPr>
          <a:lstStyle/>
          <a:p>
            <a:pPr defTabSz="685800">
              <a:defRPr/>
            </a:pPr>
            <a:r>
              <a:rPr lang="en-US" sz="2000" i="1" dirty="0"/>
              <a:t>We will recognize, respect, and embrace inclusion and fairness throughout </a:t>
            </a:r>
            <a:r>
              <a:rPr lang="en-US" sz="2000" i="1" dirty="0" smtClean="0"/>
              <a:t>all </a:t>
            </a:r>
            <a:r>
              <a:rPr lang="en-US" sz="2000" i="1" dirty="0"/>
              <a:t>aspects of our research, practice </a:t>
            </a:r>
            <a:r>
              <a:rPr lang="en-US" sz="2000" i="1" dirty="0" smtClean="0"/>
              <a:t>and operations</a:t>
            </a:r>
            <a:r>
              <a:rPr lang="en-US" sz="2000" dirty="0" smtClean="0"/>
              <a:t>.</a:t>
            </a:r>
            <a:endParaRPr lang="en-US" sz="2000" dirty="0"/>
          </a:p>
        </p:txBody>
      </p:sp>
    </p:spTree>
    <p:extLst>
      <p:ext uri="{BB962C8B-B14F-4D97-AF65-F5344CB8AC3E}">
        <p14:creationId xmlns:p14="http://schemas.microsoft.com/office/powerpoint/2010/main" val="195076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IPaT’s</a:t>
            </a:r>
            <a:r>
              <a:rPr lang="en-US" sz="2400" dirty="0"/>
              <a:t> Mission</a:t>
            </a:r>
            <a:endParaRPr lang="en-US" sz="2400" dirty="0">
              <a:solidFill>
                <a:schemeClr val="tx1"/>
              </a:solidFill>
            </a:endParaRPr>
          </a:p>
        </p:txBody>
      </p:sp>
      <p:sp>
        <p:nvSpPr>
          <p:cNvPr id="3" name="Content Placeholder 2"/>
          <p:cNvSpPr>
            <a:spLocks noGrp="1"/>
          </p:cNvSpPr>
          <p:nvPr>
            <p:ph idx="1"/>
          </p:nvPr>
        </p:nvSpPr>
        <p:spPr>
          <a:xfrm>
            <a:off x="174574" y="1318548"/>
            <a:ext cx="5060036" cy="5123815"/>
          </a:xfrm>
        </p:spPr>
        <p:txBody>
          <a:bodyPr vert="horz" lIns="91440" tIns="45720" rIns="91440" bIns="45720" rtlCol="0" anchor="t">
            <a:noAutofit/>
          </a:bodyPr>
          <a:lstStyle/>
          <a:p>
            <a:pPr fontAlgn="base"/>
            <a:r>
              <a:rPr lang="en-US" sz="2400" b="1" dirty="0">
                <a:solidFill>
                  <a:prstClr val="black"/>
                </a:solidFill>
              </a:rPr>
              <a:t>Catalyze</a:t>
            </a:r>
            <a:r>
              <a:rPr lang="en-US" sz="2400" dirty="0">
                <a:solidFill>
                  <a:prstClr val="black"/>
                </a:solidFill>
              </a:rPr>
              <a:t> interdisciplinary research between faculty, students, and industry.</a:t>
            </a:r>
          </a:p>
          <a:p>
            <a:pPr fontAlgn="base"/>
            <a:endParaRPr lang="en-US" sz="1000" dirty="0">
              <a:solidFill>
                <a:prstClr val="black"/>
              </a:solidFill>
            </a:endParaRPr>
          </a:p>
          <a:p>
            <a:pPr fontAlgn="base"/>
            <a:r>
              <a:rPr lang="en-US" sz="2400" b="1" dirty="0">
                <a:solidFill>
                  <a:prstClr val="black"/>
                </a:solidFill>
              </a:rPr>
              <a:t>Provide</a:t>
            </a:r>
            <a:r>
              <a:rPr lang="en-US" sz="2400" dirty="0">
                <a:solidFill>
                  <a:prstClr val="black"/>
                </a:solidFill>
              </a:rPr>
              <a:t> the continuity and capacity to address societal challenges. </a:t>
            </a:r>
            <a:endParaRPr lang="en-US" sz="2400" dirty="0" smtClean="0">
              <a:solidFill>
                <a:prstClr val="black"/>
              </a:solidFill>
            </a:endParaRPr>
          </a:p>
          <a:p>
            <a:pPr fontAlgn="base"/>
            <a:endParaRPr lang="en-US" sz="1200" dirty="0">
              <a:solidFill>
                <a:prstClr val="black"/>
              </a:solidFill>
            </a:endParaRPr>
          </a:p>
          <a:p>
            <a:pPr fontAlgn="base"/>
            <a:r>
              <a:rPr lang="en-US" sz="2400" b="1" dirty="0">
                <a:solidFill>
                  <a:prstClr val="black"/>
                </a:solidFill>
              </a:rPr>
              <a:t>Advocate</a:t>
            </a:r>
            <a:r>
              <a:rPr lang="en-US" sz="2400" dirty="0">
                <a:solidFill>
                  <a:prstClr val="black"/>
                </a:solidFill>
              </a:rPr>
              <a:t> for socio-technical change that improves the human condition. </a:t>
            </a:r>
            <a:endParaRPr lang="en-US" sz="2400" dirty="0" smtClean="0">
              <a:solidFill>
                <a:prstClr val="black"/>
              </a:solidFill>
            </a:endParaRPr>
          </a:p>
          <a:p>
            <a:pPr fontAlgn="base"/>
            <a:r>
              <a:rPr lang="en-US" sz="1200" dirty="0">
                <a:solidFill>
                  <a:prstClr val="black"/>
                </a:solidFill>
              </a:rPr>
              <a:t> </a:t>
            </a:r>
          </a:p>
          <a:p>
            <a:pPr fontAlgn="base"/>
            <a:r>
              <a:rPr lang="en-US" sz="2400" b="1" dirty="0">
                <a:solidFill>
                  <a:prstClr val="black"/>
                </a:solidFill>
              </a:rPr>
              <a:t>Educate </a:t>
            </a:r>
            <a:r>
              <a:rPr lang="en-US" sz="2400" dirty="0">
                <a:solidFill>
                  <a:prstClr val="black"/>
                </a:solidFill>
              </a:rPr>
              <a:t>human-centered engineers, scientists, designers, business leaders, and policy makers.</a:t>
            </a:r>
            <a:r>
              <a:rPr lang="en-US" sz="2000" i="1" dirty="0">
                <a:solidFill>
                  <a:schemeClr val="tx1"/>
                </a:solidFill>
                <a:latin typeface="Calibri" charset="0"/>
              </a:rPr>
              <a:t/>
            </a:r>
            <a:br>
              <a:rPr lang="en-US" sz="2000" i="1" dirty="0">
                <a:solidFill>
                  <a:schemeClr val="tx1"/>
                </a:solidFill>
                <a:latin typeface="Calibri" charset="0"/>
              </a:rPr>
            </a:br>
            <a:r>
              <a:rPr lang="en-US" sz="2000" i="1" dirty="0">
                <a:solidFill>
                  <a:schemeClr val="tx1"/>
                </a:solidFill>
                <a:latin typeface="Calibri" charset="0"/>
              </a:rPr>
              <a:t> </a:t>
            </a:r>
          </a:p>
        </p:txBody>
      </p:sp>
      <p:pic>
        <p:nvPicPr>
          <p:cNvPr id="4"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1764" y="2181870"/>
            <a:ext cx="3359655" cy="2662369"/>
          </a:xfrm>
          <a:prstGeom prst="rect">
            <a:avLst/>
          </a:prstGeom>
        </p:spPr>
      </p:pic>
    </p:spTree>
    <p:extLst>
      <p:ext uri="{BB962C8B-B14F-4D97-AF65-F5344CB8AC3E}">
        <p14:creationId xmlns:p14="http://schemas.microsoft.com/office/powerpoint/2010/main" val="8226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a:t>
            </a:r>
            <a:r>
              <a:rPr lang="en-US" dirty="0" err="1"/>
              <a:t>IPaT</a:t>
            </a:r>
            <a:r>
              <a:rPr lang="en-US" dirty="0"/>
              <a:t> </a:t>
            </a:r>
            <a:r>
              <a:rPr lang="en-US" dirty="0" smtClean="0"/>
              <a:t>Goals and Objectives (IRI 2.0)</a:t>
            </a:r>
            <a:endParaRPr lang="en-US" sz="2400" dirty="0">
              <a:solidFill>
                <a:schemeClr val="tx1"/>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4574" y="857250"/>
            <a:ext cx="8755670" cy="5743575"/>
          </a:xfrm>
        </p:spPr>
      </p:pic>
      <p:sp>
        <p:nvSpPr>
          <p:cNvPr id="6" name="TextBox 5"/>
          <p:cNvSpPr txBox="1"/>
          <p:nvPr/>
        </p:nvSpPr>
        <p:spPr>
          <a:xfrm>
            <a:off x="332508" y="998861"/>
            <a:ext cx="4236239" cy="677108"/>
          </a:xfrm>
          <a:prstGeom prst="rect">
            <a:avLst/>
          </a:prstGeom>
          <a:noFill/>
        </p:spPr>
        <p:txBody>
          <a:bodyPr wrap="square" rtlCol="0">
            <a:spAutoFit/>
          </a:bodyPr>
          <a:lstStyle/>
          <a:p>
            <a:r>
              <a:rPr lang="en-US" sz="1900" b="1" dirty="0">
                <a:solidFill>
                  <a:schemeClr val="bg1"/>
                </a:solidFill>
              </a:rPr>
              <a:t>Catalyze interdisciplinary research between faculty, students, and industry.</a:t>
            </a:r>
          </a:p>
        </p:txBody>
      </p:sp>
      <p:sp>
        <p:nvSpPr>
          <p:cNvPr id="7" name="TextBox 6"/>
          <p:cNvSpPr txBox="1"/>
          <p:nvPr/>
        </p:nvSpPr>
        <p:spPr>
          <a:xfrm>
            <a:off x="332508" y="1820233"/>
            <a:ext cx="4085112" cy="5370701"/>
          </a:xfrm>
          <a:prstGeom prst="rect">
            <a:avLst/>
          </a:prstGeom>
          <a:noFill/>
        </p:spPr>
        <p:txBody>
          <a:bodyPr wrap="square" rtlCol="0">
            <a:spAutoFit/>
          </a:bodyPr>
          <a:lstStyle/>
          <a:p>
            <a:pPr marL="285750" indent="-285750">
              <a:buFont typeface="Arial" panose="020B0604020202020204" pitchFamily="34" charset="0"/>
              <a:buChar char="•"/>
            </a:pPr>
            <a:r>
              <a:rPr lang="en-US" sz="1700" i="1" dirty="0">
                <a:solidFill>
                  <a:schemeClr val="dk1"/>
                </a:solidFill>
              </a:rPr>
              <a:t>Develop a vision and strategic </a:t>
            </a:r>
            <a:r>
              <a:rPr lang="en-US" sz="1700" i="1" dirty="0" smtClean="0">
                <a:solidFill>
                  <a:schemeClr val="dk1"/>
                </a:solidFill>
              </a:rPr>
              <a:t>plan</a:t>
            </a:r>
          </a:p>
          <a:p>
            <a:pPr marL="285750" lvl="0" indent="-285750">
              <a:buFont typeface="Arial" panose="020B0604020202020204" pitchFamily="34" charset="0"/>
              <a:buChar char="•"/>
            </a:pPr>
            <a:endParaRPr lang="en-US" sz="1700" i="1" dirty="0" smtClean="0">
              <a:solidFill>
                <a:schemeClr val="dk1"/>
              </a:solidFill>
            </a:endParaRPr>
          </a:p>
          <a:p>
            <a:pPr marL="285750" lvl="0" indent="-285750">
              <a:buFont typeface="Arial" panose="020B0604020202020204" pitchFamily="34" charset="0"/>
              <a:buChar char="•"/>
            </a:pPr>
            <a:r>
              <a:rPr lang="en-US" sz="1700" i="1" dirty="0" smtClean="0">
                <a:solidFill>
                  <a:schemeClr val="dk1"/>
                </a:solidFill>
              </a:rPr>
              <a:t>Communicate </a:t>
            </a:r>
            <a:r>
              <a:rPr lang="en-US" sz="1700" i="1" dirty="0">
                <a:solidFill>
                  <a:schemeClr val="dk1"/>
                </a:solidFill>
              </a:rPr>
              <a:t>the broad research vision to all </a:t>
            </a:r>
            <a:r>
              <a:rPr lang="en-US" sz="1700" i="1" dirty="0" smtClean="0">
                <a:solidFill>
                  <a:schemeClr val="dk1"/>
                </a:solidFill>
              </a:rPr>
              <a:t>members</a:t>
            </a:r>
          </a:p>
          <a:p>
            <a:pPr marL="285750" indent="-285750">
              <a:buFont typeface="Arial" panose="020B0604020202020204" pitchFamily="34" charset="0"/>
              <a:buChar char="•"/>
            </a:pPr>
            <a:endParaRPr lang="en-US" sz="1700" i="1" dirty="0" smtClean="0">
              <a:solidFill>
                <a:schemeClr val="dk1"/>
              </a:solidFill>
            </a:endParaRPr>
          </a:p>
          <a:p>
            <a:pPr marL="285750" indent="-285750">
              <a:buFont typeface="Arial" panose="020B0604020202020204" pitchFamily="34" charset="0"/>
              <a:buChar char="•"/>
            </a:pPr>
            <a:r>
              <a:rPr lang="en-US" sz="1700" i="1" dirty="0" smtClean="0">
                <a:solidFill>
                  <a:schemeClr val="dk1"/>
                </a:solidFill>
              </a:rPr>
              <a:t>Work </a:t>
            </a:r>
            <a:r>
              <a:rPr lang="en-US" sz="1700" i="1" dirty="0">
                <a:solidFill>
                  <a:schemeClr val="dk1"/>
                </a:solidFill>
              </a:rPr>
              <a:t>closely with colleges, schools, IRCs/CTRs, and GTRI to coordinate interdisciplinary research efforts, including the support and retention of faculty members</a:t>
            </a:r>
          </a:p>
          <a:p>
            <a:pPr marL="285750" indent="-285750">
              <a:buFont typeface="Arial" panose="020B0604020202020204" pitchFamily="34" charset="0"/>
              <a:buChar char="•"/>
            </a:pPr>
            <a:endParaRPr lang="en-US" sz="1700" i="1" dirty="0" smtClean="0">
              <a:solidFill>
                <a:schemeClr val="dk1"/>
              </a:solidFill>
            </a:endParaRPr>
          </a:p>
          <a:p>
            <a:pPr marL="285750" indent="-285750">
              <a:buFont typeface="Arial" panose="020B0604020202020204" pitchFamily="34" charset="0"/>
              <a:buChar char="•"/>
            </a:pPr>
            <a:r>
              <a:rPr lang="en-US" sz="1700" i="1" dirty="0" smtClean="0">
                <a:solidFill>
                  <a:schemeClr val="dk1"/>
                </a:solidFill>
              </a:rPr>
              <a:t>​</a:t>
            </a:r>
            <a:r>
              <a:rPr lang="en-US" sz="1700" i="1" dirty="0">
                <a:solidFill>
                  <a:schemeClr val="dk1"/>
                </a:solidFill>
              </a:rPr>
              <a:t>Catalyze new research directions, maintain a dynamic research portfolio, and facilitate the formation of interdisciplinary teams, including enabling and incubating the development of new IRCs and CTRs​</a:t>
            </a:r>
          </a:p>
          <a:p>
            <a:pPr marL="285750" lvl="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endParaRPr lang="en-US" dirty="0" smtClean="0">
              <a:solidFill>
                <a:schemeClr val="dk1"/>
              </a:solidFill>
            </a:endParaRPr>
          </a:p>
          <a:p>
            <a:pPr marL="285750" indent="-285750">
              <a:buFont typeface="Arial" panose="020B0604020202020204" pitchFamily="34" charset="0"/>
              <a:buChar char="•"/>
            </a:pPr>
            <a:endParaRPr lang="en-US" i="1" dirty="0"/>
          </a:p>
        </p:txBody>
      </p:sp>
      <p:sp>
        <p:nvSpPr>
          <p:cNvPr id="8" name="TextBox 7"/>
          <p:cNvSpPr txBox="1"/>
          <p:nvPr/>
        </p:nvSpPr>
        <p:spPr>
          <a:xfrm>
            <a:off x="4706940" y="993085"/>
            <a:ext cx="4085112" cy="677108"/>
          </a:xfrm>
          <a:prstGeom prst="rect">
            <a:avLst/>
          </a:prstGeom>
          <a:noFill/>
        </p:spPr>
        <p:txBody>
          <a:bodyPr wrap="square" rtlCol="0">
            <a:spAutoFit/>
          </a:bodyPr>
          <a:lstStyle/>
          <a:p>
            <a:pPr defTabSz="685800">
              <a:defRPr/>
            </a:pPr>
            <a:r>
              <a:rPr lang="en-US" sz="1900" b="1" dirty="0">
                <a:solidFill>
                  <a:schemeClr val="bg1"/>
                </a:solidFill>
              </a:rPr>
              <a:t>Provide the continuity and capacity to address societal challenges. </a:t>
            </a:r>
          </a:p>
        </p:txBody>
      </p:sp>
      <p:sp>
        <p:nvSpPr>
          <p:cNvPr id="9" name="TextBox 8"/>
          <p:cNvSpPr txBox="1"/>
          <p:nvPr/>
        </p:nvSpPr>
        <p:spPr>
          <a:xfrm>
            <a:off x="4718815" y="1820233"/>
            <a:ext cx="4085112" cy="5370701"/>
          </a:xfrm>
          <a:prstGeom prst="rect">
            <a:avLst/>
          </a:prstGeom>
          <a:noFill/>
        </p:spPr>
        <p:txBody>
          <a:bodyPr wrap="square" rtlCol="0">
            <a:spAutoFit/>
          </a:bodyPr>
          <a:lstStyle/>
          <a:p>
            <a:pPr marL="285750" indent="-285750" fontAlgn="ctr">
              <a:buFont typeface="Arial" panose="020B0604020202020204" pitchFamily="34" charset="0"/>
              <a:buChar char="•"/>
            </a:pPr>
            <a:r>
              <a:rPr lang="en-US" sz="1700" i="1" dirty="0"/>
              <a:t>Act as an effective focal point for interactions with external </a:t>
            </a:r>
            <a:r>
              <a:rPr lang="en-US" sz="1700" i="1" dirty="0" smtClean="0"/>
              <a:t>partners</a:t>
            </a:r>
          </a:p>
          <a:p>
            <a:pPr fontAlgn="ctr"/>
            <a:r>
              <a:rPr lang="en-US" sz="1700" i="1" dirty="0" smtClean="0"/>
              <a:t> </a:t>
            </a:r>
            <a:endParaRPr lang="en-US" sz="1700" i="1" dirty="0"/>
          </a:p>
          <a:p>
            <a:pPr marL="285750" indent="-285750">
              <a:buFont typeface="Arial" panose="020B0604020202020204" pitchFamily="34" charset="0"/>
              <a:buChar char="•"/>
            </a:pPr>
            <a:r>
              <a:rPr lang="en-US" sz="1700" i="1" dirty="0"/>
              <a:t>Coordinate with GTRC, EI2 and Government Relations on (</a:t>
            </a:r>
            <a:r>
              <a:rPr lang="en-US" sz="1700" i="1" dirty="0" err="1"/>
              <a:t>i</a:t>
            </a:r>
            <a:r>
              <a:rPr lang="en-US" sz="1700" i="1" dirty="0"/>
              <a:t>) research and development, (ii) technology commercialization, and (iii) economic development and </a:t>
            </a:r>
            <a:r>
              <a:rPr lang="en-US" sz="1700" i="1" dirty="0" smtClean="0"/>
              <a:t>entrepreneurship</a:t>
            </a:r>
          </a:p>
          <a:p>
            <a:r>
              <a:rPr lang="en-US" sz="1700" i="1" dirty="0" smtClean="0"/>
              <a:t>​</a:t>
            </a:r>
            <a:endParaRPr lang="en-US" sz="1700" i="1" dirty="0"/>
          </a:p>
          <a:p>
            <a:pPr marL="285750" indent="-285750">
              <a:buFont typeface="Arial" panose="020B0604020202020204" pitchFamily="34" charset="0"/>
              <a:buChar char="•"/>
            </a:pPr>
            <a:r>
              <a:rPr lang="en-US" sz="1700" i="1" dirty="0"/>
              <a:t>Provide leadership and resources to facilitate the development of large-scale multi-investigator extramural grant </a:t>
            </a:r>
            <a:r>
              <a:rPr lang="en-US" sz="1700" i="1" dirty="0" smtClean="0"/>
              <a:t>programs</a:t>
            </a:r>
          </a:p>
          <a:p>
            <a:endParaRPr lang="en-US" sz="1700" i="1" dirty="0"/>
          </a:p>
          <a:p>
            <a:pPr marL="285750" indent="-285750">
              <a:buFont typeface="Arial" panose="020B0604020202020204" pitchFamily="34" charset="0"/>
              <a:buChar char="•"/>
            </a:pPr>
            <a:r>
              <a:rPr lang="en-US" sz="1700" i="1" dirty="0"/>
              <a:t>Manage and support research space, including core resources and facilities, as appropriate to the research field</a:t>
            </a:r>
          </a:p>
          <a:p>
            <a:pPr marL="285750" lvl="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endParaRPr lang="en-US" dirty="0" smtClean="0">
              <a:solidFill>
                <a:schemeClr val="dk1"/>
              </a:solidFill>
            </a:endParaRPr>
          </a:p>
          <a:p>
            <a:pPr marL="285750" indent="-285750">
              <a:buFont typeface="Arial" panose="020B0604020202020204" pitchFamily="34" charset="0"/>
              <a:buChar char="•"/>
            </a:pPr>
            <a:endParaRPr lang="en-US" i="1" dirty="0"/>
          </a:p>
        </p:txBody>
      </p:sp>
    </p:spTree>
    <p:extLst>
      <p:ext uri="{BB962C8B-B14F-4D97-AF65-F5344CB8AC3E}">
        <p14:creationId xmlns:p14="http://schemas.microsoft.com/office/powerpoint/2010/main" val="171404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a:t>
            </a:r>
            <a:r>
              <a:rPr lang="en-US" dirty="0" err="1"/>
              <a:t>IPaT</a:t>
            </a:r>
            <a:r>
              <a:rPr lang="en-US" dirty="0"/>
              <a:t> </a:t>
            </a:r>
            <a:r>
              <a:rPr lang="en-US" dirty="0" smtClean="0"/>
              <a:t>Goals and Objectives (IRI 2.0)</a:t>
            </a:r>
            <a:endParaRPr lang="en-US" sz="2400" dirty="0">
              <a:solidFill>
                <a:schemeClr val="tx1"/>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4574" y="895350"/>
            <a:ext cx="8755670" cy="5715000"/>
          </a:xfrm>
        </p:spPr>
      </p:pic>
      <p:sp>
        <p:nvSpPr>
          <p:cNvPr id="6" name="TextBox 5"/>
          <p:cNvSpPr txBox="1"/>
          <p:nvPr/>
        </p:nvSpPr>
        <p:spPr>
          <a:xfrm>
            <a:off x="332509" y="1035641"/>
            <a:ext cx="4085112" cy="677108"/>
          </a:xfrm>
          <a:prstGeom prst="rect">
            <a:avLst/>
          </a:prstGeom>
          <a:noFill/>
        </p:spPr>
        <p:txBody>
          <a:bodyPr wrap="square" rtlCol="0">
            <a:spAutoFit/>
          </a:bodyPr>
          <a:lstStyle/>
          <a:p>
            <a:r>
              <a:rPr lang="en-US" sz="1900" b="1" dirty="0">
                <a:solidFill>
                  <a:schemeClr val="bg1"/>
                </a:solidFill>
              </a:rPr>
              <a:t>Advocate for socio-technical change that improves the human condition.</a:t>
            </a:r>
          </a:p>
        </p:txBody>
      </p:sp>
      <p:sp>
        <p:nvSpPr>
          <p:cNvPr id="7" name="TextBox 6"/>
          <p:cNvSpPr txBox="1"/>
          <p:nvPr/>
        </p:nvSpPr>
        <p:spPr>
          <a:xfrm>
            <a:off x="332509" y="1860024"/>
            <a:ext cx="4085112" cy="3785652"/>
          </a:xfrm>
          <a:prstGeom prst="rect">
            <a:avLst/>
          </a:prstGeom>
          <a:noFill/>
        </p:spPr>
        <p:txBody>
          <a:bodyPr wrap="square" rtlCol="0">
            <a:spAutoFit/>
          </a:bodyPr>
          <a:lstStyle/>
          <a:p>
            <a:pPr marL="285750" indent="-285750">
              <a:buFont typeface="Arial" panose="020B0604020202020204" pitchFamily="34" charset="0"/>
              <a:buChar char="•"/>
            </a:pPr>
            <a:r>
              <a:rPr lang="en-US" sz="2000" i="1" dirty="0"/>
              <a:t>Organize and articulate national and international thought leadership </a:t>
            </a:r>
          </a:p>
          <a:p>
            <a:endParaRPr lang="en-US" sz="2000" i="1" dirty="0" smtClean="0"/>
          </a:p>
          <a:p>
            <a:pPr marL="285750" indent="-285750">
              <a:buFont typeface="Arial" panose="020B0604020202020204" pitchFamily="34" charset="0"/>
              <a:buChar char="•"/>
            </a:pPr>
            <a:r>
              <a:rPr lang="en-US" sz="2000" i="1" dirty="0" smtClean="0"/>
              <a:t>Enable </a:t>
            </a:r>
            <a:r>
              <a:rPr lang="en-US" sz="2000" i="1" dirty="0"/>
              <a:t>the creation of funding opportunities through policy participation and leadership in the development of national and state science and technology priorities</a:t>
            </a:r>
          </a:p>
          <a:p>
            <a:pPr marL="285750" lvl="0" indent="-285750">
              <a:buFont typeface="Arial" panose="020B0604020202020204" pitchFamily="34" charset="0"/>
              <a:buChar char="•"/>
            </a:pPr>
            <a:endParaRPr lang="en-US" sz="2000" dirty="0" smtClean="0">
              <a:solidFill>
                <a:schemeClr val="dk1"/>
              </a:solidFill>
            </a:endParaRPr>
          </a:p>
          <a:p>
            <a:pPr marL="285750" indent="-285750">
              <a:buFont typeface="Arial" panose="020B0604020202020204" pitchFamily="34" charset="0"/>
              <a:buChar char="•"/>
            </a:pPr>
            <a:endParaRPr lang="en-US" sz="2000" dirty="0" smtClean="0">
              <a:solidFill>
                <a:schemeClr val="dk1"/>
              </a:solidFill>
            </a:endParaRPr>
          </a:p>
          <a:p>
            <a:pPr marL="285750" indent="-285750">
              <a:buFont typeface="Arial" panose="020B0604020202020204" pitchFamily="34" charset="0"/>
              <a:buChar char="•"/>
            </a:pPr>
            <a:endParaRPr lang="en-US" sz="2000" i="1" dirty="0"/>
          </a:p>
        </p:txBody>
      </p:sp>
      <p:sp>
        <p:nvSpPr>
          <p:cNvPr id="8" name="TextBox 7"/>
          <p:cNvSpPr txBox="1"/>
          <p:nvPr/>
        </p:nvSpPr>
        <p:spPr>
          <a:xfrm>
            <a:off x="4671315" y="1045166"/>
            <a:ext cx="4649666" cy="677108"/>
          </a:xfrm>
          <a:prstGeom prst="rect">
            <a:avLst/>
          </a:prstGeom>
          <a:noFill/>
        </p:spPr>
        <p:txBody>
          <a:bodyPr wrap="square" rtlCol="0">
            <a:spAutoFit/>
          </a:bodyPr>
          <a:lstStyle/>
          <a:p>
            <a:pPr defTabSz="685800">
              <a:defRPr/>
            </a:pPr>
            <a:r>
              <a:rPr lang="en-US" sz="1900" b="1" dirty="0">
                <a:solidFill>
                  <a:schemeClr val="bg1"/>
                </a:solidFill>
              </a:rPr>
              <a:t>Educate </a:t>
            </a:r>
            <a:r>
              <a:rPr lang="en-US" sz="1900" b="1" dirty="0" smtClean="0">
                <a:solidFill>
                  <a:schemeClr val="bg1"/>
                </a:solidFill>
              </a:rPr>
              <a:t>engineers</a:t>
            </a:r>
            <a:r>
              <a:rPr lang="en-US" sz="1900" b="1" dirty="0">
                <a:solidFill>
                  <a:schemeClr val="bg1"/>
                </a:solidFill>
              </a:rPr>
              <a:t>, scientists, designers, business leaders, </a:t>
            </a:r>
            <a:r>
              <a:rPr lang="en-US" sz="1900" b="1" dirty="0" smtClean="0">
                <a:solidFill>
                  <a:schemeClr val="bg1"/>
                </a:solidFill>
              </a:rPr>
              <a:t>&amp; policymakers</a:t>
            </a:r>
            <a:r>
              <a:rPr lang="en-US" sz="1900" b="1" dirty="0">
                <a:solidFill>
                  <a:schemeClr val="bg1"/>
                </a:solidFill>
              </a:rPr>
              <a:t>.</a:t>
            </a:r>
          </a:p>
        </p:txBody>
      </p:sp>
      <p:sp>
        <p:nvSpPr>
          <p:cNvPr id="9" name="TextBox 8"/>
          <p:cNvSpPr txBox="1"/>
          <p:nvPr/>
        </p:nvSpPr>
        <p:spPr>
          <a:xfrm>
            <a:off x="4706940" y="1839283"/>
            <a:ext cx="4085112" cy="4401205"/>
          </a:xfrm>
          <a:prstGeom prst="rect">
            <a:avLst/>
          </a:prstGeom>
          <a:noFill/>
        </p:spPr>
        <p:txBody>
          <a:bodyPr wrap="square" rtlCol="0">
            <a:spAutoFit/>
          </a:bodyPr>
          <a:lstStyle/>
          <a:p>
            <a:pPr marL="285750" indent="-285750" fontAlgn="ctr">
              <a:buFont typeface="Arial" panose="020B0604020202020204" pitchFamily="34" charset="0"/>
              <a:buChar char="•"/>
            </a:pPr>
            <a:r>
              <a:rPr lang="en-US" sz="2000" i="1" dirty="0"/>
              <a:t>Provide forums for knowledge exchange between faculty, students and external </a:t>
            </a:r>
            <a:r>
              <a:rPr lang="en-US" sz="2000" i="1" dirty="0" smtClean="0"/>
              <a:t>partners</a:t>
            </a:r>
          </a:p>
          <a:p>
            <a:pPr marL="285750" indent="-285750" fontAlgn="ctr">
              <a:buFont typeface="Arial" panose="020B0604020202020204" pitchFamily="34" charset="0"/>
              <a:buChar char="•"/>
            </a:pPr>
            <a:endParaRPr lang="en-US" sz="2000" i="1" dirty="0"/>
          </a:p>
          <a:p>
            <a:pPr marL="285750" indent="-285750">
              <a:buFont typeface="Arial" panose="020B0604020202020204" pitchFamily="34" charset="0"/>
              <a:buChar char="•"/>
            </a:pPr>
            <a:r>
              <a:rPr lang="en-US" sz="2000" i="1" dirty="0"/>
              <a:t>Create opportunities for professional </a:t>
            </a:r>
            <a:r>
              <a:rPr lang="en-US" sz="2000" i="1" dirty="0" smtClean="0"/>
              <a:t>education</a:t>
            </a:r>
          </a:p>
          <a:p>
            <a:pPr marL="285750" indent="-285750">
              <a:buFont typeface="Arial" panose="020B0604020202020204" pitchFamily="34" charset="0"/>
              <a:buChar char="•"/>
            </a:pPr>
            <a:endParaRPr lang="en-US" sz="2000" i="1" dirty="0"/>
          </a:p>
          <a:p>
            <a:pPr marL="285750" indent="-285750">
              <a:buFont typeface="Arial" panose="020B0604020202020204" pitchFamily="34" charset="0"/>
              <a:buChar char="•"/>
            </a:pPr>
            <a:r>
              <a:rPr lang="en-US" sz="2000" i="1" dirty="0"/>
              <a:t>Enhance curricula and student experience through student research opportunities, industry innovation competition, research project teams, and access to internship and job opportunities. </a:t>
            </a:r>
            <a:endParaRPr lang="en-US" sz="2000" dirty="0" smtClean="0">
              <a:solidFill>
                <a:schemeClr val="dk1"/>
              </a:solidFill>
            </a:endParaRPr>
          </a:p>
          <a:p>
            <a:pPr marL="285750" indent="-285750">
              <a:buFont typeface="Arial" panose="020B0604020202020204" pitchFamily="34" charset="0"/>
              <a:buChar char="•"/>
            </a:pPr>
            <a:endParaRPr lang="en-US" sz="2000" i="1" dirty="0"/>
          </a:p>
        </p:txBody>
      </p:sp>
    </p:spTree>
    <p:extLst>
      <p:ext uri="{BB962C8B-B14F-4D97-AF65-F5344CB8AC3E}">
        <p14:creationId xmlns:p14="http://schemas.microsoft.com/office/powerpoint/2010/main" val="51086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a:t>
            </a:r>
            <a:r>
              <a:rPr lang="en-US" sz="2400"/>
              <a:t>Research </a:t>
            </a:r>
            <a:r>
              <a:rPr lang="en-US" sz="2400" smtClean="0"/>
              <a:t>Pillars</a:t>
            </a:r>
            <a:endParaRPr lang="en-US" sz="2400" dirty="0">
              <a:solidFill>
                <a:schemeClr val="tx1"/>
              </a:solidFill>
            </a:endParaRPr>
          </a:p>
        </p:txBody>
      </p:sp>
      <p:sp>
        <p:nvSpPr>
          <p:cNvPr id="11" name="Text Placeholder 2"/>
          <p:cNvSpPr>
            <a:spLocks noGrp="1"/>
          </p:cNvSpPr>
          <p:nvPr>
            <p:ph sz="half" idx="2"/>
          </p:nvPr>
        </p:nvSpPr>
        <p:spPr>
          <a:xfrm>
            <a:off x="174574" y="1249363"/>
            <a:ext cx="4256087" cy="4795786"/>
          </a:xfrm>
        </p:spPr>
        <p:txBody>
          <a:bodyPr>
            <a:noAutofit/>
          </a:bodyPr>
          <a:lstStyle/>
          <a:p>
            <a:pPr>
              <a:lnSpc>
                <a:spcPct val="100000"/>
              </a:lnSpc>
            </a:pPr>
            <a:r>
              <a:rPr lang="en-US" sz="2400" dirty="0"/>
              <a:t>Life Long Health and Wellbeing</a:t>
            </a:r>
          </a:p>
          <a:p>
            <a:pPr>
              <a:lnSpc>
                <a:spcPct val="100000"/>
              </a:lnSpc>
            </a:pPr>
            <a:endParaRPr lang="en-US" sz="2400" dirty="0" smtClean="0"/>
          </a:p>
          <a:p>
            <a:pPr>
              <a:lnSpc>
                <a:spcPct val="100000"/>
              </a:lnSpc>
            </a:pPr>
            <a:r>
              <a:rPr lang="en-US" sz="2400" dirty="0" smtClean="0"/>
              <a:t>Smart </a:t>
            </a:r>
            <a:r>
              <a:rPr lang="en-US" sz="2400" dirty="0"/>
              <a:t>Cities and </a:t>
            </a:r>
            <a:r>
              <a:rPr lang="en-US" sz="2400" dirty="0" smtClean="0"/>
              <a:t>Inclusive Innovation</a:t>
            </a:r>
            <a:endParaRPr lang="en-US" sz="2400" dirty="0"/>
          </a:p>
          <a:p>
            <a:pPr>
              <a:lnSpc>
                <a:spcPct val="100000"/>
              </a:lnSpc>
            </a:pPr>
            <a:endParaRPr lang="en-US" sz="2400" dirty="0" smtClean="0"/>
          </a:p>
          <a:p>
            <a:pPr>
              <a:lnSpc>
                <a:spcPct val="100000"/>
              </a:lnSpc>
            </a:pPr>
            <a:r>
              <a:rPr lang="en-US" sz="2400" dirty="0" smtClean="0"/>
              <a:t>Platforms </a:t>
            </a:r>
            <a:r>
              <a:rPr lang="en-US" sz="2400" dirty="0"/>
              <a:t>and Services for </a:t>
            </a:r>
            <a:r>
              <a:rPr lang="en-US" sz="2400" dirty="0" smtClean="0"/>
              <a:t/>
            </a:r>
            <a:br>
              <a:rPr lang="en-US" sz="2400" dirty="0" smtClean="0"/>
            </a:br>
            <a:r>
              <a:rPr lang="en-US" sz="2400" dirty="0" smtClean="0"/>
              <a:t>Socio-Technical </a:t>
            </a:r>
            <a:r>
              <a:rPr lang="en-US" sz="2400" dirty="0"/>
              <a:t>Systems</a:t>
            </a:r>
          </a:p>
          <a:p>
            <a:pPr>
              <a:lnSpc>
                <a:spcPct val="100000"/>
              </a:lnSpc>
            </a:pPr>
            <a:endParaRPr lang="en-US" sz="2400" dirty="0" smtClean="0"/>
          </a:p>
          <a:p>
            <a:pPr>
              <a:lnSpc>
                <a:spcPct val="100000"/>
              </a:lnSpc>
            </a:pPr>
            <a:r>
              <a:rPr lang="en-US" sz="2400" dirty="0" smtClean="0"/>
              <a:t>Shaping </a:t>
            </a:r>
            <a:r>
              <a:rPr lang="en-US" sz="2400" dirty="0"/>
              <a:t>the Human Technology Frontier</a:t>
            </a:r>
          </a:p>
        </p:txBody>
      </p:sp>
      <p:pic>
        <p:nvPicPr>
          <p:cNvPr id="9"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5578" y="2966856"/>
            <a:ext cx="2356363" cy="1574690"/>
          </a:xfrm>
          <a:prstGeom prst="rect">
            <a:avLst/>
          </a:prstGeom>
        </p:spPr>
      </p:pic>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a:xfrm>
            <a:off x="4562227" y="2673559"/>
            <a:ext cx="2318820" cy="191509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1047" y="1396777"/>
            <a:ext cx="2110894" cy="1570078"/>
          </a:xfrm>
          <a:prstGeom prst="rect">
            <a:avLst/>
          </a:prstGeom>
        </p:spPr>
      </p:pic>
      <p:pic>
        <p:nvPicPr>
          <p:cNvPr id="13"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2227" y="1386950"/>
            <a:ext cx="2310073" cy="1538545"/>
          </a:xfrm>
          <a:prstGeom prst="rect">
            <a:avLst/>
          </a:prstGeom>
        </p:spPr>
      </p:pic>
      <p:pic>
        <p:nvPicPr>
          <p:cNvPr id="15" name="Picture 2" descr="ttp://www.healthcaredesignmagazine.com/sites/healthcaredesignmagazine.com/files/imagecache/570x360/HDI2_"/>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562226" y="4448175"/>
            <a:ext cx="2318821" cy="1596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1048" y="4540205"/>
            <a:ext cx="2110894" cy="1504944"/>
          </a:xfrm>
          <a:prstGeom prst="rect">
            <a:avLst/>
          </a:prstGeom>
        </p:spPr>
      </p:pic>
      <p:sp>
        <p:nvSpPr>
          <p:cNvPr id="14" name="Content Placeholder 2"/>
          <p:cNvSpPr txBox="1">
            <a:spLocks/>
          </p:cNvSpPr>
          <p:nvPr/>
        </p:nvSpPr>
        <p:spPr>
          <a:xfrm>
            <a:off x="174574" y="5659234"/>
            <a:ext cx="4278893" cy="472168"/>
          </a:xfrm>
          <a:prstGeom prst="rect">
            <a:avLst/>
          </a:prstGeom>
          <a:solidFill>
            <a:schemeClr val="bg1">
              <a:lumMod val="95000"/>
            </a:schemeClr>
          </a:solidFill>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200" kern="1200" baseline="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i="1" dirty="0"/>
              <a:t>e</a:t>
            </a:r>
            <a:r>
              <a:rPr lang="en-US" sz="2000" i="1" smtClean="0"/>
              <a:t>mail</a:t>
            </a:r>
            <a:r>
              <a:rPr lang="en-US" sz="2000" i="1" dirty="0" smtClean="0"/>
              <a:t>: </a:t>
            </a:r>
            <a:r>
              <a:rPr lang="en-US" sz="2000" i="1" dirty="0" err="1" smtClean="0"/>
              <a:t>ipat@gatech.edu</a:t>
            </a:r>
            <a:endParaRPr lang="en-US" sz="2000" i="1" dirty="0">
              <a:solidFill>
                <a:schemeClr val="tx1"/>
              </a:solidFill>
              <a:latin typeface="Calibri" charset="0"/>
            </a:endParaRPr>
          </a:p>
        </p:txBody>
      </p:sp>
    </p:spTree>
    <p:extLst>
      <p:ext uri="{BB962C8B-B14F-4D97-AF65-F5344CB8AC3E}">
        <p14:creationId xmlns:p14="http://schemas.microsoft.com/office/powerpoint/2010/main" val="116151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D5E9EC86C05140BAA38A860B84016F" ma:contentTypeVersion="4" ma:contentTypeDescription="Create a new document." ma:contentTypeScope="" ma:versionID="ed94a2c3737deee7e7bd0db1f3a79767">
  <xsd:schema xmlns:xsd="http://www.w3.org/2001/XMLSchema" xmlns:xs="http://www.w3.org/2001/XMLSchema" xmlns:p="http://schemas.microsoft.com/office/2006/metadata/properties" xmlns:ns2="dea2732e-0059-4872-a2bb-ce14bca0337f" xmlns:ns3="51bb6ea2-cc30-4be5-a0b5-ae726256bacb" xmlns:ns4="6df4b8d2-f248-4227-a8e3-ed842892aa6b" targetNamespace="http://schemas.microsoft.com/office/2006/metadata/properties" ma:root="true" ma:fieldsID="70d8ec71121aca53fd325f7068b00915" ns2:_="" ns3:_="" ns4:_="">
    <xsd:import namespace="dea2732e-0059-4872-a2bb-ce14bca0337f"/>
    <xsd:import namespace="51bb6ea2-cc30-4be5-a0b5-ae726256bacb"/>
    <xsd:import namespace="6df4b8d2-f248-4227-a8e3-ed842892aa6b"/>
    <xsd:element name="properties">
      <xsd:complexType>
        <xsd:sequence>
          <xsd:element name="documentManagement">
            <xsd:complexType>
              <xsd:all>
                <xsd:element ref="ns2:SharedWithUsers" minOccurs="0"/>
                <xsd:element ref="ns3:SharedWithDetail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2732e-0059-4872-a2bb-ce14bca0337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bb6ea2-cc30-4be5-a0b5-ae726256bacb"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f4b8d2-f248-4227-a8e3-ed842892aa6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ea2732e-0059-4872-a2bb-ce14bca0337f">
      <UserInfo>
        <DisplayName>Mynatt, Elizabeth D</DisplayName>
        <AccountId>49</AccountId>
        <AccountType/>
      </UserInfo>
    </SharedWithUsers>
  </documentManagement>
</p:properties>
</file>

<file path=customXml/itemProps1.xml><?xml version="1.0" encoding="utf-8"?>
<ds:datastoreItem xmlns:ds="http://schemas.openxmlformats.org/officeDocument/2006/customXml" ds:itemID="{597D217C-E047-4F6E-85F4-1C618E4DF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a2732e-0059-4872-a2bb-ce14bca0337f"/>
    <ds:schemaRef ds:uri="51bb6ea2-cc30-4be5-a0b5-ae726256bacb"/>
    <ds:schemaRef ds:uri="6df4b8d2-f248-4227-a8e3-ed842892a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21346A-E514-4B0C-97BA-14AAA15CF1BC}">
  <ds:schemaRefs>
    <ds:schemaRef ds:uri="http://schemas.microsoft.com/sharepoint/v3/contenttype/forms"/>
  </ds:schemaRefs>
</ds:datastoreItem>
</file>

<file path=customXml/itemProps3.xml><?xml version="1.0" encoding="utf-8"?>
<ds:datastoreItem xmlns:ds="http://schemas.openxmlformats.org/officeDocument/2006/customXml" ds:itemID="{39AFA306-13E9-4DCD-8725-47326DA50E7C}">
  <ds:schemaRefs>
    <ds:schemaRef ds:uri="http://schemas.microsoft.com/office/2006/metadata/properties"/>
    <ds:schemaRef ds:uri="http://purl.org/dc/dcmitype/"/>
    <ds:schemaRef ds:uri="51bb6ea2-cc30-4be5-a0b5-ae726256bacb"/>
    <ds:schemaRef ds:uri="dea2732e-0059-4872-a2bb-ce14bca0337f"/>
    <ds:schemaRef ds:uri="http://schemas.openxmlformats.org/package/2006/metadata/core-properties"/>
    <ds:schemaRef ds:uri="http://purl.org/dc/terms/"/>
    <ds:schemaRef ds:uri="http://schemas.microsoft.com/office/2006/documentManagement/types"/>
    <ds:schemaRef ds:uri="http://purl.org/dc/elements/1.1/"/>
    <ds:schemaRef ds:uri="http://schemas.microsoft.com/office/infopath/2007/PartnerControls"/>
    <ds:schemaRef ds:uri="6df4b8d2-f248-4227-a8e3-ed842892aa6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11340</TotalTime>
  <Words>1816</Words>
  <Application>Microsoft Macintosh PowerPoint</Application>
  <PresentationFormat>On-screen Show (4:3)</PresentationFormat>
  <Paragraphs>546</Paragraphs>
  <Slides>43</Slides>
  <Notes>35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AppleColorEmoji</vt:lpstr>
      <vt:lpstr>Calibri</vt:lpstr>
      <vt:lpstr>Calibri Light</vt:lpstr>
      <vt:lpstr>Mangal</vt:lpstr>
      <vt:lpstr>Times New Roman</vt:lpstr>
      <vt:lpstr>Wingdings</vt:lpstr>
      <vt:lpstr>Arial</vt:lpstr>
      <vt:lpstr>Office Theme</vt:lpstr>
      <vt:lpstr>1_Office Theme</vt:lpstr>
      <vt:lpstr>2_Office Theme</vt:lpstr>
      <vt:lpstr>IPaT Fall Town Hall</vt:lpstr>
      <vt:lpstr>Townhall Agenda for Today</vt:lpstr>
      <vt:lpstr>IPaT’s Vision</vt:lpstr>
      <vt:lpstr>IPaT Research Priorities</vt:lpstr>
      <vt:lpstr>IPaT Values</vt:lpstr>
      <vt:lpstr>IPaT’s Mission</vt:lpstr>
      <vt:lpstr>Key IPaT Goals and Objectives (IRI 2.0)</vt:lpstr>
      <vt:lpstr>Key IPaT Goals and Objectives (IRI 2.0)</vt:lpstr>
      <vt:lpstr>IPaT Research Pillars</vt:lpstr>
      <vt:lpstr>IPaT Research Pillars: Faculty Co-Directors</vt:lpstr>
      <vt:lpstr>Life Long Health and Wellbeing</vt:lpstr>
      <vt:lpstr>Life Long Health and Wellbeing</vt:lpstr>
      <vt:lpstr>Smart Cities and Inclusive Innovation</vt:lpstr>
      <vt:lpstr>Smart Cities and Inclusive Innovation</vt:lpstr>
      <vt:lpstr>Smart Cities and Inclusive Innovation</vt:lpstr>
      <vt:lpstr>Platforms and Services for  Socio-Technical Systems</vt:lpstr>
      <vt:lpstr>Platforms and Services for  Socio-Technical Systems</vt:lpstr>
      <vt:lpstr>Shaping the Human Technology Frontier</vt:lpstr>
      <vt:lpstr>Shaping the Human Technology Frontier</vt:lpstr>
      <vt:lpstr>GVU / IPaT Research &amp; Engagement Grants 💰💰</vt:lpstr>
      <vt:lpstr>GVU 25</vt:lpstr>
      <vt:lpstr>Convergence Innovation Competition</vt:lpstr>
      <vt:lpstr>Thursday Think Tanks</vt:lpstr>
      <vt:lpstr>IPaT Capabilities and Support of the GT Research Community</vt:lpstr>
      <vt:lpstr>IPaT Marcom</vt:lpstr>
      <vt:lpstr>IPaT Marcom Priorities:  Smart Cities and Inclusive Innovation </vt:lpstr>
      <vt:lpstr>IPaT Marcom Priorities : Publications</vt:lpstr>
      <vt:lpstr>IPaT Marcom Priorities</vt:lpstr>
      <vt:lpstr>IPaT Research Operations</vt:lpstr>
      <vt:lpstr>Research Operations Priorities for 2017</vt:lpstr>
      <vt:lpstr>IPaT Strategic Partnerships</vt:lpstr>
      <vt:lpstr>Strategic Partnerships – How does it work</vt:lpstr>
      <vt:lpstr>Strategic Partnerships Priorities</vt:lpstr>
      <vt:lpstr>GTRI</vt:lpstr>
      <vt:lpstr>GTRI Priorities : Recent and Ongoing Collaborations</vt:lpstr>
      <vt:lpstr>GTRI Priorities</vt:lpstr>
      <vt:lpstr>RNOC</vt:lpstr>
      <vt:lpstr>RNOC Priorities</vt:lpstr>
      <vt:lpstr>Interactive Media Technology Center (IMTC)</vt:lpstr>
      <vt:lpstr>IMTC Priorities</vt:lpstr>
      <vt:lpstr>IMTC Priorities : Key Research Threads</vt:lpstr>
      <vt:lpstr>IPaT Fall Schedule</vt:lpstr>
      <vt:lpstr>PowerPoint Presentation</vt:lpstr>
    </vt:vector>
  </TitlesOfParts>
  <Company>Georgia Institute of Technology</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Perez, Raul N</dc:creator>
  <cp:lastModifiedBy>Mynatt, Elizabeth D</cp:lastModifiedBy>
  <cp:revision>312</cp:revision>
  <cp:lastPrinted>2017-08-31T17:48:18Z</cp:lastPrinted>
  <dcterms:created xsi:type="dcterms:W3CDTF">2016-08-29T15:33:34Z</dcterms:created>
  <dcterms:modified xsi:type="dcterms:W3CDTF">2017-08-31T17:56:05Z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0x01010079D5E9EC86C05140BAA38A860B84016F</vt:lpwstr>
  </property>
</Properties>
</file>